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99"/>
  </p:notesMasterIdLst>
  <p:sldIdLst>
    <p:sldId id="256" r:id="rId3"/>
    <p:sldId id="291" r:id="rId4"/>
    <p:sldId id="323" r:id="rId5"/>
    <p:sldId id="324" r:id="rId6"/>
    <p:sldId id="292" r:id="rId7"/>
    <p:sldId id="295" r:id="rId8"/>
    <p:sldId id="296" r:id="rId9"/>
    <p:sldId id="294" r:id="rId10"/>
    <p:sldId id="293" r:id="rId11"/>
    <p:sldId id="297" r:id="rId12"/>
    <p:sldId id="299" r:id="rId13"/>
    <p:sldId id="298" r:id="rId14"/>
    <p:sldId id="326" r:id="rId15"/>
    <p:sldId id="325" r:id="rId16"/>
    <p:sldId id="330" r:id="rId17"/>
    <p:sldId id="270" r:id="rId18"/>
    <p:sldId id="271" r:id="rId19"/>
    <p:sldId id="329" r:id="rId20"/>
    <p:sldId id="272" r:id="rId21"/>
    <p:sldId id="275" r:id="rId22"/>
    <p:sldId id="273" r:id="rId23"/>
    <p:sldId id="274" r:id="rId24"/>
    <p:sldId id="334" r:id="rId25"/>
    <p:sldId id="335" r:id="rId26"/>
    <p:sldId id="266" r:id="rId27"/>
    <p:sldId id="267" r:id="rId28"/>
    <p:sldId id="716" r:id="rId29"/>
    <p:sldId id="322" r:id="rId30"/>
    <p:sldId id="339" r:id="rId31"/>
    <p:sldId id="301" r:id="rId32"/>
    <p:sldId id="718" r:id="rId33"/>
    <p:sldId id="340" r:id="rId34"/>
    <p:sldId id="342" r:id="rId35"/>
    <p:sldId id="343" r:id="rId36"/>
    <p:sldId id="344" r:id="rId37"/>
    <p:sldId id="345" r:id="rId38"/>
    <p:sldId id="346" r:id="rId39"/>
    <p:sldId id="268" r:id="rId40"/>
    <p:sldId id="348" r:id="rId41"/>
    <p:sldId id="349" r:id="rId42"/>
    <p:sldId id="350" r:id="rId43"/>
    <p:sldId id="351" r:id="rId44"/>
    <p:sldId id="278" r:id="rId45"/>
    <p:sldId id="279" r:id="rId46"/>
    <p:sldId id="303" r:id="rId47"/>
    <p:sldId id="281" r:id="rId48"/>
    <p:sldId id="282" r:id="rId49"/>
    <p:sldId id="283" r:id="rId50"/>
    <p:sldId id="284" r:id="rId51"/>
    <p:sldId id="287" r:id="rId52"/>
    <p:sldId id="288" r:id="rId53"/>
    <p:sldId id="714" r:id="rId54"/>
    <p:sldId id="715" r:id="rId55"/>
    <p:sldId id="269" r:id="rId56"/>
    <p:sldId id="304" r:id="rId57"/>
    <p:sldId id="305" r:id="rId58"/>
    <p:sldId id="306" r:id="rId59"/>
    <p:sldId id="387" r:id="rId60"/>
    <p:sldId id="459" r:id="rId61"/>
    <p:sldId id="394" r:id="rId62"/>
    <p:sldId id="390" r:id="rId63"/>
    <p:sldId id="458" r:id="rId64"/>
    <p:sldId id="392" r:id="rId65"/>
    <p:sldId id="460" r:id="rId66"/>
    <p:sldId id="258" r:id="rId67"/>
    <p:sldId id="259" r:id="rId68"/>
    <p:sldId id="261" r:id="rId69"/>
    <p:sldId id="307" r:id="rId70"/>
    <p:sldId id="308" r:id="rId71"/>
    <p:sldId id="262" r:id="rId72"/>
    <p:sldId id="265" r:id="rId73"/>
    <p:sldId id="309" r:id="rId74"/>
    <p:sldId id="397" r:id="rId75"/>
    <p:sldId id="399" r:id="rId76"/>
    <p:sldId id="401" r:id="rId77"/>
    <p:sldId id="404" r:id="rId78"/>
    <p:sldId id="310" r:id="rId79"/>
    <p:sldId id="311" r:id="rId80"/>
    <p:sldId id="312" r:id="rId81"/>
    <p:sldId id="314" r:id="rId82"/>
    <p:sldId id="470" r:id="rId83"/>
    <p:sldId id="471" r:id="rId84"/>
    <p:sldId id="474" r:id="rId85"/>
    <p:sldId id="475" r:id="rId86"/>
    <p:sldId id="476" r:id="rId87"/>
    <p:sldId id="477" r:id="rId88"/>
    <p:sldId id="478" r:id="rId89"/>
    <p:sldId id="479" r:id="rId90"/>
    <p:sldId id="481" r:id="rId91"/>
    <p:sldId id="480" r:id="rId92"/>
    <p:sldId id="679" r:id="rId93"/>
    <p:sldId id="482" r:id="rId94"/>
    <p:sldId id="371" r:id="rId95"/>
    <p:sldId id="712" r:id="rId96"/>
    <p:sldId id="313" r:id="rId97"/>
    <p:sldId id="483"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01570-D832-4794-9674-F0596C9150A5}" type="datetimeFigureOut">
              <a:rPr lang="en-GB" smtClean="0"/>
              <a:t>10/11/2024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7A056-EEB3-41AC-8B7D-AE43C028289A}" type="slidenum">
              <a:rPr lang="en-GB" smtClean="0"/>
              <a:t>‹#›</a:t>
            </a:fld>
            <a:endParaRPr lang="en-GB"/>
          </a:p>
        </p:txBody>
      </p:sp>
    </p:spTree>
    <p:extLst>
      <p:ext uri="{BB962C8B-B14F-4D97-AF65-F5344CB8AC3E}">
        <p14:creationId xmlns:p14="http://schemas.microsoft.com/office/powerpoint/2010/main" val="69033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47A056-EEB3-41AC-8B7D-AE43C028289A}" type="slidenum">
              <a:rPr lang="en-GB" smtClean="0"/>
              <a:t>22</a:t>
            </a:fld>
            <a:endParaRPr lang="en-GB"/>
          </a:p>
        </p:txBody>
      </p:sp>
    </p:spTree>
    <p:extLst>
      <p:ext uri="{BB962C8B-B14F-4D97-AF65-F5344CB8AC3E}">
        <p14:creationId xmlns:p14="http://schemas.microsoft.com/office/powerpoint/2010/main" val="359712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47A056-EEB3-41AC-8B7D-AE43C028289A}" type="slidenum">
              <a:rPr lang="en-GB" smtClean="0"/>
              <a:t>53</a:t>
            </a:fld>
            <a:endParaRPr lang="en-GB"/>
          </a:p>
        </p:txBody>
      </p:sp>
    </p:spTree>
    <p:extLst>
      <p:ext uri="{BB962C8B-B14F-4D97-AF65-F5344CB8AC3E}">
        <p14:creationId xmlns:p14="http://schemas.microsoft.com/office/powerpoint/2010/main" val="315854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44AE-27E5-2DF7-6047-1DB018E644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1C0CA3-5311-8156-7D98-1FB3AED3A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DABDBD-0DB6-4952-81C1-998D2052D609}"/>
              </a:ext>
            </a:extLst>
          </p:cNvPr>
          <p:cNvSpPr>
            <a:spLocks noGrp="1"/>
          </p:cNvSpPr>
          <p:nvPr>
            <p:ph type="dt" sz="half" idx="10"/>
          </p:nvPr>
        </p:nvSpPr>
        <p:spPr/>
        <p:txBody>
          <a:bodyPr/>
          <a:lstStyle/>
          <a:p>
            <a:fld id="{40838004-7D18-4918-BE6E-EF2A3C8308E7}" type="datetimeFigureOut">
              <a:rPr lang="en-GB" smtClean="0"/>
              <a:t>10/11/2024</a:t>
            </a:fld>
            <a:endParaRPr lang="en-GB"/>
          </a:p>
        </p:txBody>
      </p:sp>
      <p:sp>
        <p:nvSpPr>
          <p:cNvPr id="5" name="Footer Placeholder 4">
            <a:extLst>
              <a:ext uri="{FF2B5EF4-FFF2-40B4-BE49-F238E27FC236}">
                <a16:creationId xmlns:a16="http://schemas.microsoft.com/office/drawing/2014/main" id="{A6E930BF-1D6C-FE12-543A-ACDB10487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C179AC-5194-47B5-59BB-4592BF6C17F1}"/>
              </a:ext>
            </a:extLst>
          </p:cNvPr>
          <p:cNvSpPr>
            <a:spLocks noGrp="1"/>
          </p:cNvSpPr>
          <p:nvPr>
            <p:ph type="sldNum" sz="quarter" idx="12"/>
          </p:nvPr>
        </p:nvSpPr>
        <p:spPr/>
        <p:txBody>
          <a:bodyPr/>
          <a:lstStyle/>
          <a:p>
            <a:fld id="{93687BBB-AB8E-447C-A6FF-535E990B2BE7}" type="slidenum">
              <a:rPr lang="en-GB" smtClean="0"/>
              <a:t>‹#›</a:t>
            </a:fld>
            <a:endParaRPr lang="en-GB"/>
          </a:p>
        </p:txBody>
      </p:sp>
    </p:spTree>
    <p:extLst>
      <p:ext uri="{BB962C8B-B14F-4D97-AF65-F5344CB8AC3E}">
        <p14:creationId xmlns:p14="http://schemas.microsoft.com/office/powerpoint/2010/main" val="4283960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894C-0B32-3728-3BD0-304123F0FF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14E89F-52E4-9B16-8621-D545F2CD74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567D95-ED89-6A43-3A09-DD7A32DAC321}"/>
              </a:ext>
            </a:extLst>
          </p:cNvPr>
          <p:cNvSpPr>
            <a:spLocks noGrp="1"/>
          </p:cNvSpPr>
          <p:nvPr>
            <p:ph type="dt" sz="half" idx="10"/>
          </p:nvPr>
        </p:nvSpPr>
        <p:spPr/>
        <p:txBody>
          <a:bodyPr/>
          <a:lstStyle/>
          <a:p>
            <a:fld id="{40838004-7D18-4918-BE6E-EF2A3C8308E7}" type="datetimeFigureOut">
              <a:rPr lang="en-GB" smtClean="0"/>
              <a:t>10/11/2024</a:t>
            </a:fld>
            <a:endParaRPr lang="en-GB"/>
          </a:p>
        </p:txBody>
      </p:sp>
      <p:sp>
        <p:nvSpPr>
          <p:cNvPr id="5" name="Footer Placeholder 4">
            <a:extLst>
              <a:ext uri="{FF2B5EF4-FFF2-40B4-BE49-F238E27FC236}">
                <a16:creationId xmlns:a16="http://schemas.microsoft.com/office/drawing/2014/main" id="{06F0DDC2-F019-30FC-D598-F8E6533A77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0BDC3-C8D2-E48A-52A7-515CA8C2592D}"/>
              </a:ext>
            </a:extLst>
          </p:cNvPr>
          <p:cNvSpPr>
            <a:spLocks noGrp="1"/>
          </p:cNvSpPr>
          <p:nvPr>
            <p:ph type="sldNum" sz="quarter" idx="12"/>
          </p:nvPr>
        </p:nvSpPr>
        <p:spPr/>
        <p:txBody>
          <a:bodyPr/>
          <a:lstStyle/>
          <a:p>
            <a:fld id="{93687BBB-AB8E-447C-A6FF-535E990B2BE7}" type="slidenum">
              <a:rPr lang="en-GB" smtClean="0"/>
              <a:t>‹#›</a:t>
            </a:fld>
            <a:endParaRPr lang="en-GB"/>
          </a:p>
        </p:txBody>
      </p:sp>
    </p:spTree>
    <p:extLst>
      <p:ext uri="{BB962C8B-B14F-4D97-AF65-F5344CB8AC3E}">
        <p14:creationId xmlns:p14="http://schemas.microsoft.com/office/powerpoint/2010/main" val="77849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EB14C1-6F3B-5EB2-A1EA-F41D1CCC81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31331B-F0D2-41EB-D644-6DEE98D898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A7835F-2A8E-B4E5-FEDE-FDEF643F9167}"/>
              </a:ext>
            </a:extLst>
          </p:cNvPr>
          <p:cNvSpPr>
            <a:spLocks noGrp="1"/>
          </p:cNvSpPr>
          <p:nvPr>
            <p:ph type="dt" sz="half" idx="10"/>
          </p:nvPr>
        </p:nvSpPr>
        <p:spPr/>
        <p:txBody>
          <a:bodyPr/>
          <a:lstStyle/>
          <a:p>
            <a:fld id="{40838004-7D18-4918-BE6E-EF2A3C8308E7}" type="datetimeFigureOut">
              <a:rPr lang="en-GB" smtClean="0"/>
              <a:t>10/11/2024</a:t>
            </a:fld>
            <a:endParaRPr lang="en-GB"/>
          </a:p>
        </p:txBody>
      </p:sp>
      <p:sp>
        <p:nvSpPr>
          <p:cNvPr id="5" name="Footer Placeholder 4">
            <a:extLst>
              <a:ext uri="{FF2B5EF4-FFF2-40B4-BE49-F238E27FC236}">
                <a16:creationId xmlns:a16="http://schemas.microsoft.com/office/drawing/2014/main" id="{AE93FC5C-D12B-60D7-C4C5-33758FDF81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7CF747-FDAE-8D0B-E1DA-093AF0CCA507}"/>
              </a:ext>
            </a:extLst>
          </p:cNvPr>
          <p:cNvSpPr>
            <a:spLocks noGrp="1"/>
          </p:cNvSpPr>
          <p:nvPr>
            <p:ph type="sldNum" sz="quarter" idx="12"/>
          </p:nvPr>
        </p:nvSpPr>
        <p:spPr/>
        <p:txBody>
          <a:bodyPr/>
          <a:lstStyle/>
          <a:p>
            <a:fld id="{93687BBB-AB8E-447C-A6FF-535E990B2BE7}" type="slidenum">
              <a:rPr lang="en-GB" smtClean="0"/>
              <a:t>‹#›</a:t>
            </a:fld>
            <a:endParaRPr lang="en-GB"/>
          </a:p>
        </p:txBody>
      </p:sp>
    </p:spTree>
    <p:extLst>
      <p:ext uri="{BB962C8B-B14F-4D97-AF65-F5344CB8AC3E}">
        <p14:creationId xmlns:p14="http://schemas.microsoft.com/office/powerpoint/2010/main" val="3798222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9083FEDF-4DB7-4E10-AF50-9A349B2758CA}" type="slidenum">
              <a:rPr lang="en-GB" altLang="en-US" smtClean="0"/>
              <a:pPr/>
              <a:t>‹#›</a:t>
            </a:fld>
            <a:endParaRPr lang="en-GB" altLang="en-US"/>
          </a:p>
        </p:txBody>
      </p:sp>
    </p:spTree>
    <p:extLst>
      <p:ext uri="{BB962C8B-B14F-4D97-AF65-F5344CB8AC3E}">
        <p14:creationId xmlns:p14="http://schemas.microsoft.com/office/powerpoint/2010/main" val="53662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CA255D00-5CBD-4F20-904A-42F99404CAC7}" type="slidenum">
              <a:rPr lang="en-GB" altLang="en-US" smtClean="0"/>
              <a:pPr/>
              <a:t>‹#›</a:t>
            </a:fld>
            <a:endParaRPr lang="en-GB" altLang="en-US"/>
          </a:p>
        </p:txBody>
      </p:sp>
    </p:spTree>
    <p:extLst>
      <p:ext uri="{BB962C8B-B14F-4D97-AF65-F5344CB8AC3E}">
        <p14:creationId xmlns:p14="http://schemas.microsoft.com/office/powerpoint/2010/main" val="3614650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FA744C25-A338-4841-80B1-2AD5F6155CDD}" type="slidenum">
              <a:rPr lang="en-GB" altLang="en-US" smtClean="0"/>
              <a:pPr/>
              <a:t>‹#›</a:t>
            </a:fld>
            <a:endParaRPr lang="en-GB" altLang="en-US"/>
          </a:p>
        </p:txBody>
      </p:sp>
    </p:spTree>
    <p:extLst>
      <p:ext uri="{BB962C8B-B14F-4D97-AF65-F5344CB8AC3E}">
        <p14:creationId xmlns:p14="http://schemas.microsoft.com/office/powerpoint/2010/main" val="4263639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8D4D6D48-ABA3-4106-BBAB-514EAEBCED58}" type="slidenum">
              <a:rPr lang="en-GB" altLang="en-US" smtClean="0"/>
              <a:pPr/>
              <a:t>‹#›</a:t>
            </a:fld>
            <a:endParaRPr lang="en-GB" altLang="en-US"/>
          </a:p>
        </p:txBody>
      </p:sp>
    </p:spTree>
    <p:extLst>
      <p:ext uri="{BB962C8B-B14F-4D97-AF65-F5344CB8AC3E}">
        <p14:creationId xmlns:p14="http://schemas.microsoft.com/office/powerpoint/2010/main" val="111629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lt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69B46C90-8874-4A56-9E28-E499B736734E}" type="slidenum">
              <a:rPr lang="en-GB" altLang="en-US" smtClean="0"/>
              <a:pPr/>
              <a:t>‹#›</a:t>
            </a:fld>
            <a:endParaRPr lang="en-GB" altLang="en-US"/>
          </a:p>
        </p:txBody>
      </p:sp>
    </p:spTree>
    <p:extLst>
      <p:ext uri="{BB962C8B-B14F-4D97-AF65-F5344CB8AC3E}">
        <p14:creationId xmlns:p14="http://schemas.microsoft.com/office/powerpoint/2010/main" val="2822567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lt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89E74860-DDBE-42DE-91E3-E5F9B3FE570C}" type="slidenum">
              <a:rPr lang="en-GB" altLang="en-US" smtClean="0"/>
              <a:pPr/>
              <a:t>‹#›</a:t>
            </a:fld>
            <a:endParaRPr lang="en-GB" altLang="en-US"/>
          </a:p>
        </p:txBody>
      </p:sp>
    </p:spTree>
    <p:extLst>
      <p:ext uri="{BB962C8B-B14F-4D97-AF65-F5344CB8AC3E}">
        <p14:creationId xmlns:p14="http://schemas.microsoft.com/office/powerpoint/2010/main" val="544198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ltLang="en-US"/>
          </a:p>
        </p:txBody>
      </p:sp>
      <p:sp>
        <p:nvSpPr>
          <p:cNvPr id="3" name="Footer Placeholder 2"/>
          <p:cNvSpPr>
            <a:spLocks noGrp="1"/>
          </p:cNvSpPr>
          <p:nvPr>
            <p:ph type="ftr" sz="quarter" idx="11"/>
          </p:nvPr>
        </p:nvSpPr>
        <p:spPr/>
        <p:txBody>
          <a:bodyPr/>
          <a:lstStyle/>
          <a:p>
            <a:endParaRPr lang="en-GB" altLang="en-US"/>
          </a:p>
        </p:txBody>
      </p:sp>
      <p:sp>
        <p:nvSpPr>
          <p:cNvPr id="4" name="Slide Number Placeholder 3"/>
          <p:cNvSpPr>
            <a:spLocks noGrp="1"/>
          </p:cNvSpPr>
          <p:nvPr>
            <p:ph type="sldNum" sz="quarter" idx="12"/>
          </p:nvPr>
        </p:nvSpPr>
        <p:spPr/>
        <p:txBody>
          <a:bodyPr/>
          <a:lstStyle/>
          <a:p>
            <a:fld id="{4688DEB9-9A1A-412D-9F09-CF0DEADE312D}" type="slidenum">
              <a:rPr lang="en-GB" altLang="en-US" smtClean="0"/>
              <a:pPr/>
              <a:t>‹#›</a:t>
            </a:fld>
            <a:endParaRPr lang="en-GB" altLang="en-US"/>
          </a:p>
        </p:txBody>
      </p:sp>
    </p:spTree>
    <p:extLst>
      <p:ext uri="{BB962C8B-B14F-4D97-AF65-F5344CB8AC3E}">
        <p14:creationId xmlns:p14="http://schemas.microsoft.com/office/powerpoint/2010/main" val="120362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1082943A-7937-4205-B0EA-89DCDF9C6F81}" type="slidenum">
              <a:rPr lang="en-GB" altLang="en-US" smtClean="0"/>
              <a:pPr/>
              <a:t>‹#›</a:t>
            </a:fld>
            <a:endParaRPr lang="en-GB" altLang="en-US"/>
          </a:p>
        </p:txBody>
      </p:sp>
    </p:spTree>
    <p:extLst>
      <p:ext uri="{BB962C8B-B14F-4D97-AF65-F5344CB8AC3E}">
        <p14:creationId xmlns:p14="http://schemas.microsoft.com/office/powerpoint/2010/main" val="253555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7931-8B84-A416-75D3-91BB146160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77BA1C-A163-3ABB-DC8A-0B1099147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5056E1-8600-865C-E0C5-40F7E3D71137}"/>
              </a:ext>
            </a:extLst>
          </p:cNvPr>
          <p:cNvSpPr>
            <a:spLocks noGrp="1"/>
          </p:cNvSpPr>
          <p:nvPr>
            <p:ph type="dt" sz="half" idx="10"/>
          </p:nvPr>
        </p:nvSpPr>
        <p:spPr/>
        <p:txBody>
          <a:bodyPr/>
          <a:lstStyle/>
          <a:p>
            <a:fld id="{40838004-7D18-4918-BE6E-EF2A3C8308E7}" type="datetimeFigureOut">
              <a:rPr lang="en-GB" smtClean="0"/>
              <a:t>10/11/2024</a:t>
            </a:fld>
            <a:endParaRPr lang="en-GB"/>
          </a:p>
        </p:txBody>
      </p:sp>
      <p:sp>
        <p:nvSpPr>
          <p:cNvPr id="5" name="Footer Placeholder 4">
            <a:extLst>
              <a:ext uri="{FF2B5EF4-FFF2-40B4-BE49-F238E27FC236}">
                <a16:creationId xmlns:a16="http://schemas.microsoft.com/office/drawing/2014/main" id="{21F8B979-9567-4320-9521-9C4FE8EA9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92ECA6-05A8-9D34-2067-6CA83B366633}"/>
              </a:ext>
            </a:extLst>
          </p:cNvPr>
          <p:cNvSpPr>
            <a:spLocks noGrp="1"/>
          </p:cNvSpPr>
          <p:nvPr>
            <p:ph type="sldNum" sz="quarter" idx="12"/>
          </p:nvPr>
        </p:nvSpPr>
        <p:spPr/>
        <p:txBody>
          <a:bodyPr/>
          <a:lstStyle/>
          <a:p>
            <a:fld id="{93687BBB-AB8E-447C-A6FF-535E990B2BE7}" type="slidenum">
              <a:rPr lang="en-GB" smtClean="0"/>
              <a:t>‹#›</a:t>
            </a:fld>
            <a:endParaRPr lang="en-GB"/>
          </a:p>
        </p:txBody>
      </p:sp>
    </p:spTree>
    <p:extLst>
      <p:ext uri="{BB962C8B-B14F-4D97-AF65-F5344CB8AC3E}">
        <p14:creationId xmlns:p14="http://schemas.microsoft.com/office/powerpoint/2010/main" val="638240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ADAE359B-D0BF-4461-BD30-1CFF465E4DB6}" type="slidenum">
              <a:rPr lang="en-GB" altLang="en-US" smtClean="0"/>
              <a:pPr/>
              <a:t>‹#›</a:t>
            </a:fld>
            <a:endParaRPr lang="en-GB" altLang="en-US"/>
          </a:p>
        </p:txBody>
      </p:sp>
    </p:spTree>
    <p:extLst>
      <p:ext uri="{BB962C8B-B14F-4D97-AF65-F5344CB8AC3E}">
        <p14:creationId xmlns:p14="http://schemas.microsoft.com/office/powerpoint/2010/main" val="3659904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785C7C87-D856-4CC8-A32B-457B97A089C6}" type="slidenum">
              <a:rPr lang="en-GB" altLang="en-US" smtClean="0"/>
              <a:pPr/>
              <a:t>‹#›</a:t>
            </a:fld>
            <a:endParaRPr lang="en-GB" altLang="en-US"/>
          </a:p>
        </p:txBody>
      </p:sp>
    </p:spTree>
    <p:extLst>
      <p:ext uri="{BB962C8B-B14F-4D97-AF65-F5344CB8AC3E}">
        <p14:creationId xmlns:p14="http://schemas.microsoft.com/office/powerpoint/2010/main" val="91102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98262210-D461-4456-92F0-84AD1CA0E96D}" type="slidenum">
              <a:rPr lang="en-GB" altLang="en-US" smtClean="0"/>
              <a:pPr/>
              <a:t>‹#›</a:t>
            </a:fld>
            <a:endParaRPr lang="en-GB" altLang="en-US"/>
          </a:p>
        </p:txBody>
      </p:sp>
    </p:spTree>
    <p:extLst>
      <p:ext uri="{BB962C8B-B14F-4D97-AF65-F5344CB8AC3E}">
        <p14:creationId xmlns:p14="http://schemas.microsoft.com/office/powerpoint/2010/main" val="285186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4873-493D-8AB4-92B4-B871CC088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A26311-B189-0422-45AE-3ED28F15CB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715DC-BBF9-8938-F525-B6972BD218BA}"/>
              </a:ext>
            </a:extLst>
          </p:cNvPr>
          <p:cNvSpPr>
            <a:spLocks noGrp="1"/>
          </p:cNvSpPr>
          <p:nvPr>
            <p:ph type="dt" sz="half" idx="10"/>
          </p:nvPr>
        </p:nvSpPr>
        <p:spPr/>
        <p:txBody>
          <a:bodyPr/>
          <a:lstStyle/>
          <a:p>
            <a:fld id="{40838004-7D18-4918-BE6E-EF2A3C8308E7}" type="datetimeFigureOut">
              <a:rPr lang="en-GB" smtClean="0"/>
              <a:t>10/11/2024</a:t>
            </a:fld>
            <a:endParaRPr lang="en-GB"/>
          </a:p>
        </p:txBody>
      </p:sp>
      <p:sp>
        <p:nvSpPr>
          <p:cNvPr id="5" name="Footer Placeholder 4">
            <a:extLst>
              <a:ext uri="{FF2B5EF4-FFF2-40B4-BE49-F238E27FC236}">
                <a16:creationId xmlns:a16="http://schemas.microsoft.com/office/drawing/2014/main" id="{7DF23B74-A987-72B8-722B-BEEB63A43F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BE8A2-47C4-BE82-9F2E-F0C3484D0E37}"/>
              </a:ext>
            </a:extLst>
          </p:cNvPr>
          <p:cNvSpPr>
            <a:spLocks noGrp="1"/>
          </p:cNvSpPr>
          <p:nvPr>
            <p:ph type="sldNum" sz="quarter" idx="12"/>
          </p:nvPr>
        </p:nvSpPr>
        <p:spPr/>
        <p:txBody>
          <a:bodyPr/>
          <a:lstStyle/>
          <a:p>
            <a:fld id="{93687BBB-AB8E-447C-A6FF-535E990B2BE7}" type="slidenum">
              <a:rPr lang="en-GB" smtClean="0"/>
              <a:t>‹#›</a:t>
            </a:fld>
            <a:endParaRPr lang="en-GB"/>
          </a:p>
        </p:txBody>
      </p:sp>
    </p:spTree>
    <p:extLst>
      <p:ext uri="{BB962C8B-B14F-4D97-AF65-F5344CB8AC3E}">
        <p14:creationId xmlns:p14="http://schemas.microsoft.com/office/powerpoint/2010/main" val="311254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25D2-047B-DA57-DECC-B9175F2BF2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B2D3EE-C79E-B2D0-7A6B-3150FF068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ABCF5A-D0EF-E1EF-E853-B758B2278C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3B0416-0159-D2D8-0BC9-20002ECEE82E}"/>
              </a:ext>
            </a:extLst>
          </p:cNvPr>
          <p:cNvSpPr>
            <a:spLocks noGrp="1"/>
          </p:cNvSpPr>
          <p:nvPr>
            <p:ph type="dt" sz="half" idx="10"/>
          </p:nvPr>
        </p:nvSpPr>
        <p:spPr/>
        <p:txBody>
          <a:bodyPr/>
          <a:lstStyle/>
          <a:p>
            <a:fld id="{40838004-7D18-4918-BE6E-EF2A3C8308E7}" type="datetimeFigureOut">
              <a:rPr lang="en-GB" smtClean="0"/>
              <a:t>10/11/2024</a:t>
            </a:fld>
            <a:endParaRPr lang="en-GB"/>
          </a:p>
        </p:txBody>
      </p:sp>
      <p:sp>
        <p:nvSpPr>
          <p:cNvPr id="6" name="Footer Placeholder 5">
            <a:extLst>
              <a:ext uri="{FF2B5EF4-FFF2-40B4-BE49-F238E27FC236}">
                <a16:creationId xmlns:a16="http://schemas.microsoft.com/office/drawing/2014/main" id="{AFDCD499-17FE-0B59-056E-69253C6E41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28FBBE-BCC7-3526-0FB2-90A63FB12187}"/>
              </a:ext>
            </a:extLst>
          </p:cNvPr>
          <p:cNvSpPr>
            <a:spLocks noGrp="1"/>
          </p:cNvSpPr>
          <p:nvPr>
            <p:ph type="sldNum" sz="quarter" idx="12"/>
          </p:nvPr>
        </p:nvSpPr>
        <p:spPr/>
        <p:txBody>
          <a:bodyPr/>
          <a:lstStyle/>
          <a:p>
            <a:fld id="{93687BBB-AB8E-447C-A6FF-535E990B2BE7}" type="slidenum">
              <a:rPr lang="en-GB" smtClean="0"/>
              <a:t>‹#›</a:t>
            </a:fld>
            <a:endParaRPr lang="en-GB"/>
          </a:p>
        </p:txBody>
      </p:sp>
    </p:spTree>
    <p:extLst>
      <p:ext uri="{BB962C8B-B14F-4D97-AF65-F5344CB8AC3E}">
        <p14:creationId xmlns:p14="http://schemas.microsoft.com/office/powerpoint/2010/main" val="10227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B45E-DE02-F034-F74C-66A035494C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4773B3-BAFF-A34F-1BBD-E12D4D321E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E5DDBD-B728-DAAC-1F5C-1467B5A5CA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6C481B-E38C-60CF-AA07-6DF6070E44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4B156A-47A1-9362-8B96-ACD2738B6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399070-ADDE-0A6D-A85A-104254C91BA6}"/>
              </a:ext>
            </a:extLst>
          </p:cNvPr>
          <p:cNvSpPr>
            <a:spLocks noGrp="1"/>
          </p:cNvSpPr>
          <p:nvPr>
            <p:ph type="dt" sz="half" idx="10"/>
          </p:nvPr>
        </p:nvSpPr>
        <p:spPr/>
        <p:txBody>
          <a:bodyPr/>
          <a:lstStyle/>
          <a:p>
            <a:fld id="{40838004-7D18-4918-BE6E-EF2A3C8308E7}" type="datetimeFigureOut">
              <a:rPr lang="en-GB" smtClean="0"/>
              <a:t>10/11/2024</a:t>
            </a:fld>
            <a:endParaRPr lang="en-GB"/>
          </a:p>
        </p:txBody>
      </p:sp>
      <p:sp>
        <p:nvSpPr>
          <p:cNvPr id="8" name="Footer Placeholder 7">
            <a:extLst>
              <a:ext uri="{FF2B5EF4-FFF2-40B4-BE49-F238E27FC236}">
                <a16:creationId xmlns:a16="http://schemas.microsoft.com/office/drawing/2014/main" id="{7402C132-E162-5853-BA99-E7A887B581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DC432F-FF2B-75DC-BE52-28F5C23D8C79}"/>
              </a:ext>
            </a:extLst>
          </p:cNvPr>
          <p:cNvSpPr>
            <a:spLocks noGrp="1"/>
          </p:cNvSpPr>
          <p:nvPr>
            <p:ph type="sldNum" sz="quarter" idx="12"/>
          </p:nvPr>
        </p:nvSpPr>
        <p:spPr/>
        <p:txBody>
          <a:bodyPr/>
          <a:lstStyle/>
          <a:p>
            <a:fld id="{93687BBB-AB8E-447C-A6FF-535E990B2BE7}" type="slidenum">
              <a:rPr lang="en-GB" smtClean="0"/>
              <a:t>‹#›</a:t>
            </a:fld>
            <a:endParaRPr lang="en-GB"/>
          </a:p>
        </p:txBody>
      </p:sp>
    </p:spTree>
    <p:extLst>
      <p:ext uri="{BB962C8B-B14F-4D97-AF65-F5344CB8AC3E}">
        <p14:creationId xmlns:p14="http://schemas.microsoft.com/office/powerpoint/2010/main" val="223020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79FAE-5545-2C60-D5E4-74CEE207EC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2F919C-336E-391E-A67A-7404A34F3740}"/>
              </a:ext>
            </a:extLst>
          </p:cNvPr>
          <p:cNvSpPr>
            <a:spLocks noGrp="1"/>
          </p:cNvSpPr>
          <p:nvPr>
            <p:ph type="dt" sz="half" idx="10"/>
          </p:nvPr>
        </p:nvSpPr>
        <p:spPr/>
        <p:txBody>
          <a:bodyPr/>
          <a:lstStyle/>
          <a:p>
            <a:fld id="{40838004-7D18-4918-BE6E-EF2A3C8308E7}" type="datetimeFigureOut">
              <a:rPr lang="en-GB" smtClean="0"/>
              <a:t>10/11/2024</a:t>
            </a:fld>
            <a:endParaRPr lang="en-GB"/>
          </a:p>
        </p:txBody>
      </p:sp>
      <p:sp>
        <p:nvSpPr>
          <p:cNvPr id="4" name="Footer Placeholder 3">
            <a:extLst>
              <a:ext uri="{FF2B5EF4-FFF2-40B4-BE49-F238E27FC236}">
                <a16:creationId xmlns:a16="http://schemas.microsoft.com/office/drawing/2014/main" id="{276347E7-D196-A6F2-BE77-458BBC3769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6BC78A-F9F8-0CE9-76CF-EDF51675B814}"/>
              </a:ext>
            </a:extLst>
          </p:cNvPr>
          <p:cNvSpPr>
            <a:spLocks noGrp="1"/>
          </p:cNvSpPr>
          <p:nvPr>
            <p:ph type="sldNum" sz="quarter" idx="12"/>
          </p:nvPr>
        </p:nvSpPr>
        <p:spPr/>
        <p:txBody>
          <a:bodyPr/>
          <a:lstStyle/>
          <a:p>
            <a:fld id="{93687BBB-AB8E-447C-A6FF-535E990B2BE7}" type="slidenum">
              <a:rPr lang="en-GB" smtClean="0"/>
              <a:t>‹#›</a:t>
            </a:fld>
            <a:endParaRPr lang="en-GB"/>
          </a:p>
        </p:txBody>
      </p:sp>
    </p:spTree>
    <p:extLst>
      <p:ext uri="{BB962C8B-B14F-4D97-AF65-F5344CB8AC3E}">
        <p14:creationId xmlns:p14="http://schemas.microsoft.com/office/powerpoint/2010/main" val="988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3F8029-7E77-8096-08B6-EF14EC50EF24}"/>
              </a:ext>
            </a:extLst>
          </p:cNvPr>
          <p:cNvSpPr>
            <a:spLocks noGrp="1"/>
          </p:cNvSpPr>
          <p:nvPr>
            <p:ph type="dt" sz="half" idx="10"/>
          </p:nvPr>
        </p:nvSpPr>
        <p:spPr/>
        <p:txBody>
          <a:bodyPr/>
          <a:lstStyle/>
          <a:p>
            <a:fld id="{40838004-7D18-4918-BE6E-EF2A3C8308E7}" type="datetimeFigureOut">
              <a:rPr lang="en-GB" smtClean="0"/>
              <a:t>10/11/2024</a:t>
            </a:fld>
            <a:endParaRPr lang="en-GB"/>
          </a:p>
        </p:txBody>
      </p:sp>
      <p:sp>
        <p:nvSpPr>
          <p:cNvPr id="3" name="Footer Placeholder 2">
            <a:extLst>
              <a:ext uri="{FF2B5EF4-FFF2-40B4-BE49-F238E27FC236}">
                <a16:creationId xmlns:a16="http://schemas.microsoft.com/office/drawing/2014/main" id="{94D51EAC-5205-8347-6AEC-F60749FBB0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0ACC13-231A-7D23-D95E-ACFABE6C94FD}"/>
              </a:ext>
            </a:extLst>
          </p:cNvPr>
          <p:cNvSpPr>
            <a:spLocks noGrp="1"/>
          </p:cNvSpPr>
          <p:nvPr>
            <p:ph type="sldNum" sz="quarter" idx="12"/>
          </p:nvPr>
        </p:nvSpPr>
        <p:spPr/>
        <p:txBody>
          <a:bodyPr/>
          <a:lstStyle/>
          <a:p>
            <a:fld id="{93687BBB-AB8E-447C-A6FF-535E990B2BE7}" type="slidenum">
              <a:rPr lang="en-GB" smtClean="0"/>
              <a:t>‹#›</a:t>
            </a:fld>
            <a:endParaRPr lang="en-GB"/>
          </a:p>
        </p:txBody>
      </p:sp>
    </p:spTree>
    <p:extLst>
      <p:ext uri="{BB962C8B-B14F-4D97-AF65-F5344CB8AC3E}">
        <p14:creationId xmlns:p14="http://schemas.microsoft.com/office/powerpoint/2010/main" val="132974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A100-A27B-6CFB-5633-1601030F5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FD53EB-04F6-AF8C-AAC2-C03587557F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B10B7E-2850-3069-6EB9-ED6B83EA6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60D0F-11AF-40C3-5E3F-0348CEFB6E76}"/>
              </a:ext>
            </a:extLst>
          </p:cNvPr>
          <p:cNvSpPr>
            <a:spLocks noGrp="1"/>
          </p:cNvSpPr>
          <p:nvPr>
            <p:ph type="dt" sz="half" idx="10"/>
          </p:nvPr>
        </p:nvSpPr>
        <p:spPr/>
        <p:txBody>
          <a:bodyPr/>
          <a:lstStyle/>
          <a:p>
            <a:fld id="{40838004-7D18-4918-BE6E-EF2A3C8308E7}" type="datetimeFigureOut">
              <a:rPr lang="en-GB" smtClean="0"/>
              <a:t>10/11/2024</a:t>
            </a:fld>
            <a:endParaRPr lang="en-GB"/>
          </a:p>
        </p:txBody>
      </p:sp>
      <p:sp>
        <p:nvSpPr>
          <p:cNvPr id="6" name="Footer Placeholder 5">
            <a:extLst>
              <a:ext uri="{FF2B5EF4-FFF2-40B4-BE49-F238E27FC236}">
                <a16:creationId xmlns:a16="http://schemas.microsoft.com/office/drawing/2014/main" id="{82B7358E-BD81-61D0-196B-422717A317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A0F1A5-30C3-FD4F-473C-1A267A3327AC}"/>
              </a:ext>
            </a:extLst>
          </p:cNvPr>
          <p:cNvSpPr>
            <a:spLocks noGrp="1"/>
          </p:cNvSpPr>
          <p:nvPr>
            <p:ph type="sldNum" sz="quarter" idx="12"/>
          </p:nvPr>
        </p:nvSpPr>
        <p:spPr/>
        <p:txBody>
          <a:bodyPr/>
          <a:lstStyle/>
          <a:p>
            <a:fld id="{93687BBB-AB8E-447C-A6FF-535E990B2BE7}" type="slidenum">
              <a:rPr lang="en-GB" smtClean="0"/>
              <a:t>‹#›</a:t>
            </a:fld>
            <a:endParaRPr lang="en-GB"/>
          </a:p>
        </p:txBody>
      </p:sp>
    </p:spTree>
    <p:extLst>
      <p:ext uri="{BB962C8B-B14F-4D97-AF65-F5344CB8AC3E}">
        <p14:creationId xmlns:p14="http://schemas.microsoft.com/office/powerpoint/2010/main" val="43296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114B-9B53-24F5-D612-D6DC1E63E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F90747-B959-F5FD-FC46-EABE8308E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2F677C-DE5A-CA2F-6852-491BE661D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E5789E-B817-26F4-35D7-649C39C6E8F5}"/>
              </a:ext>
            </a:extLst>
          </p:cNvPr>
          <p:cNvSpPr>
            <a:spLocks noGrp="1"/>
          </p:cNvSpPr>
          <p:nvPr>
            <p:ph type="dt" sz="half" idx="10"/>
          </p:nvPr>
        </p:nvSpPr>
        <p:spPr/>
        <p:txBody>
          <a:bodyPr/>
          <a:lstStyle/>
          <a:p>
            <a:fld id="{40838004-7D18-4918-BE6E-EF2A3C8308E7}" type="datetimeFigureOut">
              <a:rPr lang="en-GB" smtClean="0"/>
              <a:t>10/11/2024</a:t>
            </a:fld>
            <a:endParaRPr lang="en-GB"/>
          </a:p>
        </p:txBody>
      </p:sp>
      <p:sp>
        <p:nvSpPr>
          <p:cNvPr id="6" name="Footer Placeholder 5">
            <a:extLst>
              <a:ext uri="{FF2B5EF4-FFF2-40B4-BE49-F238E27FC236}">
                <a16:creationId xmlns:a16="http://schemas.microsoft.com/office/drawing/2014/main" id="{199C2070-AF12-6686-CA07-2FC12D3BE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474D24-E7C2-AC6F-0CC5-F4D8ADDE0329}"/>
              </a:ext>
            </a:extLst>
          </p:cNvPr>
          <p:cNvSpPr>
            <a:spLocks noGrp="1"/>
          </p:cNvSpPr>
          <p:nvPr>
            <p:ph type="sldNum" sz="quarter" idx="12"/>
          </p:nvPr>
        </p:nvSpPr>
        <p:spPr/>
        <p:txBody>
          <a:bodyPr/>
          <a:lstStyle/>
          <a:p>
            <a:fld id="{93687BBB-AB8E-447C-A6FF-535E990B2BE7}" type="slidenum">
              <a:rPr lang="en-GB" smtClean="0"/>
              <a:t>‹#›</a:t>
            </a:fld>
            <a:endParaRPr lang="en-GB"/>
          </a:p>
        </p:txBody>
      </p:sp>
    </p:spTree>
    <p:extLst>
      <p:ext uri="{BB962C8B-B14F-4D97-AF65-F5344CB8AC3E}">
        <p14:creationId xmlns:p14="http://schemas.microsoft.com/office/powerpoint/2010/main" val="146001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9364BF-87D0-B990-5A92-CDADB938EE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1C6C13-057A-BA71-FE78-B6A6006F1E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55C7D4-11F5-75D0-9B2E-41881AA9E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8004-7D18-4918-BE6E-EF2A3C8308E7}" type="datetimeFigureOut">
              <a:rPr lang="en-GB" smtClean="0"/>
              <a:t>10/11/2024</a:t>
            </a:fld>
            <a:endParaRPr lang="en-GB"/>
          </a:p>
        </p:txBody>
      </p:sp>
      <p:sp>
        <p:nvSpPr>
          <p:cNvPr id="5" name="Footer Placeholder 4">
            <a:extLst>
              <a:ext uri="{FF2B5EF4-FFF2-40B4-BE49-F238E27FC236}">
                <a16:creationId xmlns:a16="http://schemas.microsoft.com/office/drawing/2014/main" id="{7DD820AD-623F-A0E9-3CDA-452BA118C0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4935A0-12F4-E174-5820-841CA93DBE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87BBB-AB8E-447C-A6FF-535E990B2BE7}" type="slidenum">
              <a:rPr lang="en-GB" smtClean="0"/>
              <a:t>‹#›</a:t>
            </a:fld>
            <a:endParaRPr lang="en-GB"/>
          </a:p>
        </p:txBody>
      </p:sp>
    </p:spTree>
    <p:extLst>
      <p:ext uri="{BB962C8B-B14F-4D97-AF65-F5344CB8AC3E}">
        <p14:creationId xmlns:p14="http://schemas.microsoft.com/office/powerpoint/2010/main" val="4014471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8004-7D18-4918-BE6E-EF2A3C8308E7}" type="datetimeFigureOut">
              <a:rPr lang="en-GB" smtClean="0"/>
              <a:t>10/11/2024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87BBB-AB8E-447C-A6FF-535E990B2BE7}" type="slidenum">
              <a:rPr lang="en-GB" smtClean="0"/>
              <a:t>‹#›</a:t>
            </a:fld>
            <a:endParaRPr lang="en-GB"/>
          </a:p>
        </p:txBody>
      </p:sp>
    </p:spTree>
    <p:extLst>
      <p:ext uri="{BB962C8B-B14F-4D97-AF65-F5344CB8AC3E}">
        <p14:creationId xmlns:p14="http://schemas.microsoft.com/office/powerpoint/2010/main" val="12698849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waterfootprint.org/"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38C5-B595-B240-495F-52C76C2B6684}"/>
              </a:ext>
            </a:extLst>
          </p:cNvPr>
          <p:cNvSpPr>
            <a:spLocks noGrp="1"/>
          </p:cNvSpPr>
          <p:nvPr>
            <p:ph type="ctr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Sustainability lectures</a:t>
            </a:r>
          </a:p>
        </p:txBody>
      </p:sp>
      <p:sp>
        <p:nvSpPr>
          <p:cNvPr id="3" name="Subtitle 2">
            <a:extLst>
              <a:ext uri="{FF2B5EF4-FFF2-40B4-BE49-F238E27FC236}">
                <a16:creationId xmlns:a16="http://schemas.microsoft.com/office/drawing/2014/main" id="{7B050905-95FA-F5B9-5428-A647EFC356DD}"/>
              </a:ext>
            </a:extLst>
          </p:cNvPr>
          <p:cNvSpPr>
            <a:spLocks noGrp="1"/>
          </p:cNvSpPr>
          <p:nvPr>
            <p:ph type="subTitle" idx="1"/>
          </p:nvPr>
        </p:nvSpPr>
        <p:spPr>
          <a:xfrm>
            <a:off x="1524000" y="3873504"/>
            <a:ext cx="9144000" cy="1655762"/>
          </a:xfrm>
        </p:spPr>
        <p:txBody>
          <a:bodyPr>
            <a:normAutofit lnSpcReduction="10000"/>
          </a:bodyPr>
          <a:lstStyle/>
          <a:p>
            <a:r>
              <a:rPr lang="en-GB" sz="4800" b="1" dirty="0">
                <a:latin typeface="Tahoma" panose="020B0604030504040204" pitchFamily="34" charset="0"/>
                <a:ea typeface="Tahoma" panose="020B0604030504040204" pitchFamily="34" charset="0"/>
                <a:cs typeface="Tahoma" panose="020B0604030504040204" pitchFamily="34" charset="0"/>
              </a:rPr>
              <a:t>WATER</a:t>
            </a:r>
          </a:p>
          <a:p>
            <a:endParaRPr lang="en-GB" b="1" dirty="0">
              <a:latin typeface="Tahoma" panose="020B0604030504040204" pitchFamily="34" charset="0"/>
              <a:ea typeface="Tahoma" panose="020B0604030504040204" pitchFamily="34" charset="0"/>
              <a:cs typeface="Tahoma" panose="020B0604030504040204" pitchFamily="34" charset="0"/>
            </a:endParaRPr>
          </a:p>
          <a:p>
            <a:r>
              <a:rPr lang="en-GB" b="1" dirty="0">
                <a:latin typeface="Tahoma" panose="020B0604030504040204" pitchFamily="34" charset="0"/>
                <a:ea typeface="Tahoma" panose="020B0604030504040204" pitchFamily="34" charset="0"/>
                <a:cs typeface="Tahoma" panose="020B0604030504040204" pitchFamily="34" charset="0"/>
              </a:rPr>
              <a:t>DR KEITH SKENE</a:t>
            </a:r>
          </a:p>
        </p:txBody>
      </p:sp>
    </p:spTree>
    <p:extLst>
      <p:ext uri="{BB962C8B-B14F-4D97-AF65-F5344CB8AC3E}">
        <p14:creationId xmlns:p14="http://schemas.microsoft.com/office/powerpoint/2010/main" val="422819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1B7E-30CE-CFEF-1AAE-E36165436554}"/>
              </a:ext>
            </a:extLst>
          </p:cNvPr>
          <p:cNvSpPr>
            <a:spLocks noGrp="1"/>
          </p:cNvSpPr>
          <p:nvPr>
            <p:ph type="title"/>
          </p:nvPr>
        </p:nvSpPr>
        <p:spPr>
          <a:xfrm>
            <a:off x="838200" y="-244475"/>
            <a:ext cx="10515600" cy="1325563"/>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Celts and water</a:t>
            </a:r>
          </a:p>
        </p:txBody>
      </p:sp>
      <p:sp>
        <p:nvSpPr>
          <p:cNvPr id="3" name="Content Placeholder 2">
            <a:extLst>
              <a:ext uri="{FF2B5EF4-FFF2-40B4-BE49-F238E27FC236}">
                <a16:creationId xmlns:a16="http://schemas.microsoft.com/office/drawing/2014/main" id="{02C3FA16-99EC-29B1-8E72-748AB0802D47}"/>
              </a:ext>
            </a:extLst>
          </p:cNvPr>
          <p:cNvSpPr>
            <a:spLocks noGrp="1"/>
          </p:cNvSpPr>
          <p:nvPr>
            <p:ph idx="1"/>
          </p:nvPr>
        </p:nvSpPr>
        <p:spPr>
          <a:xfrm>
            <a:off x="143822" y="1139825"/>
            <a:ext cx="5912652"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Water bodies were venerated</a:t>
            </a:r>
          </a:p>
          <a:p>
            <a:r>
              <a:rPr lang="en-GB" b="1" dirty="0">
                <a:latin typeface="Tahoma" panose="020B0604030504040204" pitchFamily="34" charset="0"/>
                <a:ea typeface="Tahoma" panose="020B0604030504040204" pitchFamily="34" charset="0"/>
                <a:cs typeface="Tahoma" panose="020B0604030504040204" pitchFamily="34" charset="0"/>
              </a:rPr>
              <a:t>Ritual sacrifices into lakes and rivers</a:t>
            </a:r>
          </a:p>
          <a:p>
            <a:r>
              <a:rPr lang="en-GB" b="1" dirty="0">
                <a:latin typeface="Tahoma" panose="020B0604030504040204" pitchFamily="34" charset="0"/>
                <a:ea typeface="Tahoma" panose="020B0604030504040204" pitchFamily="34" charset="0"/>
                <a:cs typeface="Tahoma" panose="020B0604030504040204" pitchFamily="34" charset="0"/>
              </a:rPr>
              <a:t>Such as at La Tène</a:t>
            </a:r>
          </a:p>
          <a:p>
            <a:r>
              <a:rPr lang="en-GB" b="1" dirty="0">
                <a:latin typeface="Tahoma" panose="020B0604030504040204" pitchFamily="34" charset="0"/>
                <a:ea typeface="Tahoma" panose="020B0604030504040204" pitchFamily="34" charset="0"/>
                <a:cs typeface="Tahoma" panose="020B0604030504040204" pitchFamily="34" charset="0"/>
              </a:rPr>
              <a:t>Gateway to the Other World</a:t>
            </a:r>
          </a:p>
          <a:p>
            <a:r>
              <a:rPr lang="en-GB" b="1" dirty="0">
                <a:latin typeface="Tahoma" panose="020B0604030504040204" pitchFamily="34" charset="0"/>
                <a:ea typeface="Tahoma" panose="020B0604030504040204" pitchFamily="34" charset="0"/>
                <a:cs typeface="Tahoma" panose="020B0604030504040204" pitchFamily="34" charset="0"/>
              </a:rPr>
              <a:t>Tír </a:t>
            </a:r>
            <a:r>
              <a:rPr lang="en-GB" b="1" dirty="0" err="1">
                <a:latin typeface="Tahoma" panose="020B0604030504040204" pitchFamily="34" charset="0"/>
                <a:ea typeface="Tahoma" panose="020B0604030504040204" pitchFamily="34" charset="0"/>
                <a:cs typeface="Tahoma" panose="020B0604030504040204" pitchFamily="34" charset="0"/>
              </a:rPr>
              <a:t>fo</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Thuinn</a:t>
            </a:r>
            <a:r>
              <a:rPr lang="en-GB" b="1" dirty="0">
                <a:latin typeface="Tahoma" panose="020B0604030504040204" pitchFamily="34" charset="0"/>
                <a:ea typeface="Tahoma" panose="020B0604030504040204" pitchFamily="34" charset="0"/>
                <a:cs typeface="Tahoma" panose="020B0604030504040204" pitchFamily="34" charset="0"/>
              </a:rPr>
              <a:t> – land under the sea</a:t>
            </a:r>
          </a:p>
        </p:txBody>
      </p:sp>
    </p:spTree>
    <p:extLst>
      <p:ext uri="{BB962C8B-B14F-4D97-AF65-F5344CB8AC3E}">
        <p14:creationId xmlns:p14="http://schemas.microsoft.com/office/powerpoint/2010/main" val="3612908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9020A-ACB5-4DC6-36AF-E71B61EA4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CFE63-C31F-3106-9A36-EEF56AF679AE}"/>
              </a:ext>
            </a:extLst>
          </p:cNvPr>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Celts and water</a:t>
            </a:r>
          </a:p>
        </p:txBody>
      </p:sp>
      <p:sp>
        <p:nvSpPr>
          <p:cNvPr id="3" name="Content Placeholder 2">
            <a:extLst>
              <a:ext uri="{FF2B5EF4-FFF2-40B4-BE49-F238E27FC236}">
                <a16:creationId xmlns:a16="http://schemas.microsoft.com/office/drawing/2014/main" id="{A752DDC7-A30D-5A7C-59C7-ABBFFE87A75C}"/>
              </a:ext>
            </a:extLst>
          </p:cNvPr>
          <p:cNvSpPr>
            <a:spLocks noGrp="1"/>
          </p:cNvSpPr>
          <p:nvPr>
            <p:ph idx="1"/>
          </p:nvPr>
        </p:nvSpPr>
        <p:spPr>
          <a:xfrm>
            <a:off x="285750" y="1825625"/>
            <a:ext cx="7200900"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Remember the Voyage of Bran?</a:t>
            </a:r>
          </a:p>
          <a:p>
            <a:r>
              <a:rPr lang="en-GB" b="1" dirty="0">
                <a:latin typeface="Tahoma" panose="020B0604030504040204" pitchFamily="34" charset="0"/>
                <a:ea typeface="Tahoma" panose="020B0604030504040204" pitchFamily="34" charset="0"/>
                <a:cs typeface="Tahoma" panose="020B0604030504040204" pitchFamily="34" charset="0"/>
              </a:rPr>
              <a:t>The Otherworld as below the ocean</a:t>
            </a:r>
          </a:p>
          <a:p>
            <a:r>
              <a:rPr lang="en-GB" b="1" dirty="0">
                <a:latin typeface="Tahoma" panose="020B0604030504040204" pitchFamily="34" charset="0"/>
                <a:ea typeface="Tahoma" panose="020B0604030504040204" pitchFamily="34" charset="0"/>
                <a:cs typeface="Tahoma" panose="020B0604030504040204" pitchFamily="34" charset="0"/>
              </a:rPr>
              <a:t>Possibly a reference to the ice age lands now covered  </a:t>
            </a:r>
          </a:p>
          <a:p>
            <a:r>
              <a:rPr lang="en-GB" b="1" dirty="0">
                <a:latin typeface="Tahoma" panose="020B0604030504040204" pitchFamily="34" charset="0"/>
                <a:ea typeface="Tahoma" panose="020B0604030504040204" pitchFamily="34" charset="0"/>
                <a:cs typeface="Tahoma" panose="020B0604030504040204" pitchFamily="34" charset="0"/>
              </a:rPr>
              <a:t>The world of the ancestors</a:t>
            </a:r>
          </a:p>
        </p:txBody>
      </p:sp>
    </p:spTree>
    <p:extLst>
      <p:ext uri="{BB962C8B-B14F-4D97-AF65-F5344CB8AC3E}">
        <p14:creationId xmlns:p14="http://schemas.microsoft.com/office/powerpoint/2010/main" val="83357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A871-8613-0BEC-47DB-5C7DBB40909C}"/>
              </a:ext>
            </a:extLst>
          </p:cNvPr>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Danu</a:t>
            </a:r>
          </a:p>
        </p:txBody>
      </p:sp>
      <p:sp>
        <p:nvSpPr>
          <p:cNvPr id="3" name="Content Placeholder 2">
            <a:extLst>
              <a:ext uri="{FF2B5EF4-FFF2-40B4-BE49-F238E27FC236}">
                <a16:creationId xmlns:a16="http://schemas.microsoft.com/office/drawing/2014/main" id="{D1A2B94E-1A48-32A4-6ED9-101B8D5E907A}"/>
              </a:ext>
            </a:extLst>
          </p:cNvPr>
          <p:cNvSpPr>
            <a:spLocks noGrp="1"/>
          </p:cNvSpPr>
          <p:nvPr>
            <p:ph idx="1"/>
          </p:nvPr>
        </p:nvSpPr>
        <p:spPr>
          <a:xfrm>
            <a:off x="114300" y="1825625"/>
            <a:ext cx="4661615"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 Goddess of the Earth, rivers and wells</a:t>
            </a:r>
          </a:p>
          <a:p>
            <a:pPr marL="0" indent="0">
              <a:buNone/>
            </a:pPr>
            <a:endParaRPr lang="en-GB" b="1" dirty="0">
              <a:latin typeface="Tahoma" panose="020B0604030504040204" pitchFamily="34" charset="0"/>
              <a:ea typeface="Tahoma" panose="020B0604030504040204" pitchFamily="34" charset="0"/>
              <a:cs typeface="Tahoma" panose="020B0604030504040204" pitchFamily="34" charset="0"/>
            </a:endParaRPr>
          </a:p>
          <a:p>
            <a:r>
              <a:rPr lang="en-GB" b="1" dirty="0">
                <a:latin typeface="Tahoma" panose="020B0604030504040204" pitchFamily="34" charset="0"/>
                <a:ea typeface="Tahoma" panose="020B0604030504040204" pitchFamily="34" charset="0"/>
                <a:cs typeface="Tahoma" panose="020B0604030504040204" pitchFamily="34" charset="0"/>
              </a:rPr>
              <a:t> Great mother of all other gods and goddesses</a:t>
            </a:r>
          </a:p>
          <a:p>
            <a:pPr marL="0" indent="0">
              <a:buNone/>
            </a:pPr>
            <a:r>
              <a:rPr lang="en-GB" b="1" dirty="0">
                <a:latin typeface="Tahoma" panose="020B0604030504040204" pitchFamily="34" charset="0"/>
                <a:ea typeface="Tahoma" panose="020B0604030504040204" pitchFamily="34" charset="0"/>
                <a:cs typeface="Tahoma" panose="020B0604030504040204" pitchFamily="34" charset="0"/>
              </a:rPr>
              <a:t> </a:t>
            </a:r>
          </a:p>
          <a:p>
            <a:r>
              <a:rPr lang="en-GB" b="1" dirty="0">
                <a:latin typeface="Tahoma" panose="020B0604030504040204" pitchFamily="34" charset="0"/>
                <a:ea typeface="Tahoma" panose="020B0604030504040204" pitchFamily="34" charset="0"/>
                <a:cs typeface="Tahoma" panose="020B0604030504040204" pitchFamily="34" charset="0"/>
              </a:rPr>
              <a:t>The people of the Goddess Danu.</a:t>
            </a:r>
          </a:p>
        </p:txBody>
      </p:sp>
      <p:sp>
        <p:nvSpPr>
          <p:cNvPr id="5" name="TextBox 4">
            <a:extLst>
              <a:ext uri="{FF2B5EF4-FFF2-40B4-BE49-F238E27FC236}">
                <a16:creationId xmlns:a16="http://schemas.microsoft.com/office/drawing/2014/main" id="{CBE82678-3881-E5B8-B7C8-26143BFEACB4}"/>
              </a:ext>
            </a:extLst>
          </p:cNvPr>
          <p:cNvSpPr txBox="1"/>
          <p:nvPr/>
        </p:nvSpPr>
        <p:spPr>
          <a:xfrm>
            <a:off x="5343532" y="6443660"/>
            <a:ext cx="4587538" cy="369332"/>
          </a:xfrm>
          <a:prstGeom prst="rect">
            <a:avLst/>
          </a:prstGeom>
          <a:noFill/>
        </p:spPr>
        <p:txBody>
          <a:bodyPr wrap="none" rtlCol="0">
            <a:spAutoFit/>
          </a:bodyPr>
          <a:lstStyle/>
          <a:p>
            <a:r>
              <a:rPr lang="en-GB" b="1" dirty="0"/>
              <a:t>The Riders of the Sidhe by John Duncan (1911)</a:t>
            </a:r>
          </a:p>
        </p:txBody>
      </p:sp>
    </p:spTree>
    <p:extLst>
      <p:ext uri="{BB962C8B-B14F-4D97-AF65-F5344CB8AC3E}">
        <p14:creationId xmlns:p14="http://schemas.microsoft.com/office/powerpoint/2010/main" val="1258082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A543-B377-9A74-B6FD-28B70DD7C658}"/>
              </a:ext>
            </a:extLst>
          </p:cNvPr>
          <p:cNvSpPr>
            <a:spLocks noGrp="1"/>
          </p:cNvSpPr>
          <p:nvPr>
            <p:ph type="title"/>
          </p:nvPr>
        </p:nvSpPr>
        <p:spPr/>
        <p:txBody>
          <a:bodyPr>
            <a:normAutofit/>
          </a:bodyPr>
          <a:lstStyle/>
          <a:p>
            <a:pPr algn="ctr"/>
            <a:r>
              <a:rPr lang="en-GB" b="1" dirty="0">
                <a:latin typeface="Tahoma" panose="020B0604030504040204" pitchFamily="34" charset="0"/>
                <a:ea typeface="Tahoma" panose="020B0604030504040204" pitchFamily="34" charset="0"/>
                <a:cs typeface="Tahoma" panose="020B0604030504040204" pitchFamily="34" charset="0"/>
              </a:rPr>
              <a:t>The great purveyor of life and death</a:t>
            </a:r>
          </a:p>
        </p:txBody>
      </p:sp>
      <p:sp>
        <p:nvSpPr>
          <p:cNvPr id="3" name="Content Placeholder 2">
            <a:extLst>
              <a:ext uri="{FF2B5EF4-FFF2-40B4-BE49-F238E27FC236}">
                <a16:creationId xmlns:a16="http://schemas.microsoft.com/office/drawing/2014/main" id="{8561716C-A644-E31A-B35F-89AD0BC002C1}"/>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36716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818A-38E7-EF3E-937D-53D05900D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9576AA-AE53-90F1-11F3-3CF119B140A8}"/>
              </a:ext>
            </a:extLst>
          </p:cNvPr>
          <p:cNvSpPr>
            <a:spLocks noGrp="1"/>
          </p:cNvSpPr>
          <p:nvPr>
            <p:ph type="title"/>
          </p:nvPr>
        </p:nvSpPr>
        <p:spPr/>
        <p:txBody>
          <a:bodyPr/>
          <a:lstStyle/>
          <a:p>
            <a:r>
              <a:rPr lang="en-GB" b="1" dirty="0">
                <a:latin typeface="+mn-lt"/>
              </a:rPr>
              <a:t>Why is water such an important molecule?</a:t>
            </a:r>
            <a:br>
              <a:rPr lang="en-GB" b="1" dirty="0">
                <a:latin typeface="+mn-lt"/>
              </a:rPr>
            </a:br>
            <a:r>
              <a:rPr lang="en-GB" b="1" dirty="0">
                <a:latin typeface="+mn-lt"/>
              </a:rPr>
              <a:t>So simple yet so complex?</a:t>
            </a:r>
          </a:p>
        </p:txBody>
      </p:sp>
      <p:sp>
        <p:nvSpPr>
          <p:cNvPr id="5" name="Content Placeholder 4">
            <a:extLst>
              <a:ext uri="{FF2B5EF4-FFF2-40B4-BE49-F238E27FC236}">
                <a16:creationId xmlns:a16="http://schemas.microsoft.com/office/drawing/2014/main" id="{064F0865-73D4-3DB1-1C69-2504B7F49AF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39005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6FAC-0C8F-C32C-E4A8-C29CF603FE32}"/>
              </a:ext>
            </a:extLst>
          </p:cNvPr>
          <p:cNvSpPr>
            <a:spLocks noGrp="1"/>
          </p:cNvSpPr>
          <p:nvPr>
            <p:ph type="title"/>
          </p:nvPr>
        </p:nvSpPr>
        <p:spPr>
          <a:xfrm>
            <a:off x="838200" y="2544445"/>
            <a:ext cx="10515600" cy="1325563"/>
          </a:xfrm>
        </p:spPr>
        <p:txBody>
          <a:bodyPr>
            <a:noAutofit/>
          </a:bodyPr>
          <a:lstStyle/>
          <a:p>
            <a:r>
              <a:rPr lang="en-GB" sz="5400" b="1" dirty="0">
                <a:latin typeface="Tahoma" panose="020B0604030504040204" pitchFamily="34" charset="0"/>
                <a:ea typeface="Tahoma" panose="020B0604030504040204" pitchFamily="34" charset="0"/>
                <a:cs typeface="Tahoma" panose="020B0604030504040204" pitchFamily="34" charset="0"/>
              </a:rPr>
              <a:t>Biology is based on chemistry</a:t>
            </a:r>
            <a:br>
              <a:rPr lang="en-GB" sz="5400" b="1" dirty="0">
                <a:latin typeface="Tahoma" panose="020B0604030504040204" pitchFamily="34" charset="0"/>
                <a:ea typeface="Tahoma" panose="020B0604030504040204" pitchFamily="34" charset="0"/>
                <a:cs typeface="Tahoma" panose="020B0604030504040204" pitchFamily="34" charset="0"/>
              </a:rPr>
            </a:br>
            <a:r>
              <a:rPr lang="en-GB" sz="5400" b="1" dirty="0" err="1">
                <a:latin typeface="Tahoma" panose="020B0604030504040204" pitchFamily="34" charset="0"/>
                <a:ea typeface="Tahoma" panose="020B0604030504040204" pitchFamily="34" charset="0"/>
                <a:cs typeface="Tahoma" panose="020B0604030504040204" pitchFamily="34" charset="0"/>
              </a:rPr>
              <a:t>Chemistry</a:t>
            </a:r>
            <a:r>
              <a:rPr lang="en-GB" sz="5400" b="1" dirty="0">
                <a:latin typeface="Tahoma" panose="020B0604030504040204" pitchFamily="34" charset="0"/>
                <a:ea typeface="Tahoma" panose="020B0604030504040204" pitchFamily="34" charset="0"/>
                <a:cs typeface="Tahoma" panose="020B0604030504040204" pitchFamily="34" charset="0"/>
              </a:rPr>
              <a:t> is based on physics</a:t>
            </a:r>
          </a:p>
        </p:txBody>
      </p:sp>
      <p:sp>
        <p:nvSpPr>
          <p:cNvPr id="3" name="Content Placeholder 2">
            <a:extLst>
              <a:ext uri="{FF2B5EF4-FFF2-40B4-BE49-F238E27FC236}">
                <a16:creationId xmlns:a16="http://schemas.microsoft.com/office/drawing/2014/main" id="{7B52D6EE-7C4A-C666-65D5-4410778B57F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51956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65C0-32D6-D0F2-2EFA-6272B8E1517F}"/>
              </a:ext>
            </a:extLst>
          </p:cNvPr>
          <p:cNvSpPr>
            <a:spLocks noGrp="1"/>
          </p:cNvSpPr>
          <p:nvPr>
            <p:ph type="title"/>
          </p:nvPr>
        </p:nvSpPr>
        <p:spPr/>
        <p:txBody>
          <a:bodyPr/>
          <a:lstStyle/>
          <a:p>
            <a:r>
              <a:rPr lang="en-GB" b="1" dirty="0">
                <a:latin typeface="+mn-lt"/>
              </a:rPr>
              <a:t>Polarity: </a:t>
            </a:r>
            <a:br>
              <a:rPr lang="en-GB" b="1" dirty="0">
                <a:latin typeface="+mn-lt"/>
              </a:rPr>
            </a:br>
            <a:endParaRPr lang="en-GB" b="1" dirty="0">
              <a:latin typeface="+mn-lt"/>
            </a:endParaRPr>
          </a:p>
        </p:txBody>
      </p:sp>
      <p:pic>
        <p:nvPicPr>
          <p:cNvPr id="4" name="Content Placeholder 3">
            <a:extLst>
              <a:ext uri="{FF2B5EF4-FFF2-40B4-BE49-F238E27FC236}">
                <a16:creationId xmlns:a16="http://schemas.microsoft.com/office/drawing/2014/main" id="{69774C28-30AB-C07B-C555-159B0E38CAAA}"/>
              </a:ext>
            </a:extLst>
          </p:cNvPr>
          <p:cNvPicPr>
            <a:picLocks noGrp="1" noChangeAspect="1"/>
          </p:cNvPicPr>
          <p:nvPr>
            <p:ph idx="1"/>
          </p:nvPr>
        </p:nvPicPr>
        <p:blipFill>
          <a:blip r:embed="rId2"/>
          <a:stretch>
            <a:fillRect/>
          </a:stretch>
        </p:blipFill>
        <p:spPr>
          <a:xfrm>
            <a:off x="997107" y="2038975"/>
            <a:ext cx="9532782" cy="4218950"/>
          </a:xfrm>
          <a:prstGeom prst="rect">
            <a:avLst/>
          </a:prstGeom>
        </p:spPr>
      </p:pic>
    </p:spTree>
    <p:extLst>
      <p:ext uri="{BB962C8B-B14F-4D97-AF65-F5344CB8AC3E}">
        <p14:creationId xmlns:p14="http://schemas.microsoft.com/office/powerpoint/2010/main" val="150699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D57C-BED8-40A5-93CB-1E97862D2B2C}"/>
              </a:ext>
            </a:extLst>
          </p:cNvPr>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Polar solvent</a:t>
            </a:r>
          </a:p>
        </p:txBody>
      </p:sp>
      <p:sp>
        <p:nvSpPr>
          <p:cNvPr id="3" name="Content Placeholder 2">
            <a:extLst>
              <a:ext uri="{FF2B5EF4-FFF2-40B4-BE49-F238E27FC236}">
                <a16:creationId xmlns:a16="http://schemas.microsoft.com/office/drawing/2014/main" id="{FBBA877D-A283-94E7-9110-9991B4A86721}"/>
              </a:ext>
            </a:extLst>
          </p:cNvPr>
          <p:cNvSpPr>
            <a:spLocks noGrp="1"/>
          </p:cNvSpPr>
          <p:nvPr>
            <p:ph idx="1"/>
          </p:nvPr>
        </p:nvSpPr>
        <p:spPr>
          <a:xfrm>
            <a:off x="234315" y="1868487"/>
            <a:ext cx="7196138"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Able to dissolve ionic molecules</a:t>
            </a:r>
          </a:p>
          <a:p>
            <a:endParaRPr lang="en-GB" b="1"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pic>
        <p:nvPicPr>
          <p:cNvPr id="4" name="Picture 3">
            <a:extLst>
              <a:ext uri="{FF2B5EF4-FFF2-40B4-BE49-F238E27FC236}">
                <a16:creationId xmlns:a16="http://schemas.microsoft.com/office/drawing/2014/main" id="{B8F9CF98-F4DE-3099-3A89-1048AE850BA5}"/>
              </a:ext>
            </a:extLst>
          </p:cNvPr>
          <p:cNvPicPr>
            <a:picLocks noChangeAspect="1"/>
          </p:cNvPicPr>
          <p:nvPr/>
        </p:nvPicPr>
        <p:blipFill>
          <a:blip r:embed="rId2"/>
          <a:srcRect t="10587" r="8629" b="5962"/>
          <a:stretch/>
        </p:blipFill>
        <p:spPr>
          <a:xfrm>
            <a:off x="2442209" y="2514600"/>
            <a:ext cx="8804945" cy="4008755"/>
          </a:xfrm>
          <a:prstGeom prst="rect">
            <a:avLst/>
          </a:prstGeom>
        </p:spPr>
      </p:pic>
    </p:spTree>
    <p:extLst>
      <p:ext uri="{BB962C8B-B14F-4D97-AF65-F5344CB8AC3E}">
        <p14:creationId xmlns:p14="http://schemas.microsoft.com/office/powerpoint/2010/main" val="1380143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0044D-18B2-E9BB-A325-291D3F523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6CFC9-28BC-4A87-03FA-F640329DD1D2}"/>
              </a:ext>
            </a:extLst>
          </p:cNvPr>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Polar solvent</a:t>
            </a:r>
          </a:p>
        </p:txBody>
      </p:sp>
      <p:sp>
        <p:nvSpPr>
          <p:cNvPr id="3" name="Content Placeholder 2">
            <a:extLst>
              <a:ext uri="{FF2B5EF4-FFF2-40B4-BE49-F238E27FC236}">
                <a16:creationId xmlns:a16="http://schemas.microsoft.com/office/drawing/2014/main" id="{2C0FD8F8-2D09-2101-62D9-D3F1DF398AFA}"/>
              </a:ext>
            </a:extLst>
          </p:cNvPr>
          <p:cNvSpPr>
            <a:spLocks noGrp="1"/>
          </p:cNvSpPr>
          <p:nvPr>
            <p:ph idx="1"/>
          </p:nvPr>
        </p:nvSpPr>
        <p:spPr>
          <a:xfrm>
            <a:off x="338137" y="1868487"/>
            <a:ext cx="7190423"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Membranes are essential for life</a:t>
            </a:r>
          </a:p>
          <a:p>
            <a:r>
              <a:rPr lang="en-GB" b="1" dirty="0">
                <a:latin typeface="Tahoma" panose="020B0604030504040204" pitchFamily="34" charset="0"/>
                <a:ea typeface="Tahoma" panose="020B0604030504040204" pitchFamily="34" charset="0"/>
                <a:cs typeface="Tahoma" panose="020B0604030504040204" pitchFamily="34" charset="0"/>
              </a:rPr>
              <a:t>Membranes can remain intact (they are made of special lipids with polar heads) where reactions within the cell membranes can occur</a:t>
            </a:r>
          </a:p>
          <a:p>
            <a:endParaRPr lang="en-GB" b="1" dirty="0">
              <a:latin typeface="Tahoma" panose="020B0604030504040204" pitchFamily="34" charset="0"/>
              <a:ea typeface="Tahoma" panose="020B0604030504040204" pitchFamily="34" charset="0"/>
              <a:cs typeface="Tahoma" panose="020B0604030504040204" pitchFamily="34" charset="0"/>
            </a:endParaRPr>
          </a:p>
          <a:p>
            <a:r>
              <a:rPr lang="en-GB" b="1" dirty="0">
                <a:latin typeface="Tahoma" panose="020B0604030504040204" pitchFamily="34" charset="0"/>
                <a:ea typeface="Tahoma" panose="020B0604030504040204" pitchFamily="34" charset="0"/>
                <a:cs typeface="Tahoma" panose="020B0604030504040204" pitchFamily="34" charset="0"/>
              </a:rPr>
              <a:t>They allow compartmentalization and protection</a:t>
            </a:r>
          </a:p>
          <a:p>
            <a:endParaRPr lang="en-GB" b="1"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Tree>
    <p:extLst>
      <p:ext uri="{BB962C8B-B14F-4D97-AF65-F5344CB8AC3E}">
        <p14:creationId xmlns:p14="http://schemas.microsoft.com/office/powerpoint/2010/main" val="324653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A7B9-7620-C537-3F03-44AA8932F18D}"/>
              </a:ext>
            </a:extLst>
          </p:cNvPr>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High melting and boiling points</a:t>
            </a:r>
          </a:p>
        </p:txBody>
      </p:sp>
      <p:sp>
        <p:nvSpPr>
          <p:cNvPr id="3" name="Content Placeholder 2">
            <a:extLst>
              <a:ext uri="{FF2B5EF4-FFF2-40B4-BE49-F238E27FC236}">
                <a16:creationId xmlns:a16="http://schemas.microsoft.com/office/drawing/2014/main" id="{70B0EE54-C8B2-C796-BFBC-73E1AEA70FCC}"/>
              </a:ext>
            </a:extLst>
          </p:cNvPr>
          <p:cNvSpPr>
            <a:spLocks noGrp="1"/>
          </p:cNvSpPr>
          <p:nvPr>
            <p:ph idx="1"/>
          </p:nvPr>
        </p:nvSpPr>
        <p:spPr>
          <a:xfrm>
            <a:off x="14278" y="1825625"/>
            <a:ext cx="7118042"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High specific heat (energy needed to raise temperature of 1 kg by one degree C)</a:t>
            </a:r>
          </a:p>
          <a:p>
            <a:r>
              <a:rPr lang="en-GB" b="1" dirty="0">
                <a:latin typeface="Tahoma" panose="020B0604030504040204" pitchFamily="34" charset="0"/>
                <a:ea typeface="Tahoma" panose="020B0604030504040204" pitchFamily="34" charset="0"/>
                <a:cs typeface="Tahoma" panose="020B0604030504040204" pitchFamily="34" charset="0"/>
              </a:rPr>
              <a:t>Allows maintenance of temperatures</a:t>
            </a:r>
          </a:p>
          <a:p>
            <a:r>
              <a:rPr lang="en-GB" b="1" dirty="0">
                <a:latin typeface="Tahoma" panose="020B0604030504040204" pitchFamily="34" charset="0"/>
                <a:ea typeface="Tahoma" panose="020B0604030504040204" pitchFamily="34" charset="0"/>
                <a:cs typeface="Tahoma" panose="020B0604030504040204" pitchFamily="34" charset="0"/>
              </a:rPr>
              <a:t>Important for consistent enzyme rates</a:t>
            </a:r>
          </a:p>
          <a:p>
            <a:r>
              <a:rPr lang="en-GB" b="1" dirty="0">
                <a:latin typeface="Tahoma" panose="020B0604030504040204" pitchFamily="34" charset="0"/>
                <a:ea typeface="Tahoma" panose="020B0604030504040204" pitchFamily="34" charset="0"/>
                <a:cs typeface="Tahoma" panose="020B0604030504040204" pitchFamily="34" charset="0"/>
              </a:rPr>
              <a:t>Important in heat transfer around the body </a:t>
            </a:r>
          </a:p>
        </p:txBody>
      </p:sp>
    </p:spTree>
    <p:extLst>
      <p:ext uri="{BB962C8B-B14F-4D97-AF65-F5344CB8AC3E}">
        <p14:creationId xmlns:p14="http://schemas.microsoft.com/office/powerpoint/2010/main" val="238908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F377-1CD6-C51C-196D-501C86372EFA}"/>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Water: a simple molecule, a complex relationship with humans</a:t>
            </a:r>
          </a:p>
        </p:txBody>
      </p:sp>
      <p:sp>
        <p:nvSpPr>
          <p:cNvPr id="3" name="Content Placeholder 2">
            <a:extLst>
              <a:ext uri="{FF2B5EF4-FFF2-40B4-BE49-F238E27FC236}">
                <a16:creationId xmlns:a16="http://schemas.microsoft.com/office/drawing/2014/main" id="{8AFCA90D-D1A2-2725-62ED-35D1EEE0B05B}"/>
              </a:ext>
            </a:extLst>
          </p:cNvPr>
          <p:cNvSpPr>
            <a:spLocks noGrp="1"/>
          </p:cNvSpPr>
          <p:nvPr>
            <p:ph idx="1"/>
          </p:nvPr>
        </p:nvSpPr>
        <p:spPr>
          <a:xfrm>
            <a:off x="274320" y="1825625"/>
            <a:ext cx="5013960" cy="4351338"/>
          </a:xfrm>
        </p:spPr>
        <p:txBody>
          <a:bodyPr/>
          <a:lstStyle/>
          <a:p>
            <a:r>
              <a:rPr lang="en-GB" sz="3200" b="1" dirty="0">
                <a:latin typeface="Tahoma" panose="020B0604030504040204" pitchFamily="34" charset="0"/>
                <a:ea typeface="Tahoma" panose="020B0604030504040204" pitchFamily="34" charset="0"/>
                <a:cs typeface="Tahoma" panose="020B0604030504040204" pitchFamily="34" charset="0"/>
              </a:rPr>
              <a:t>The Māori view water as a taonga, a gift, passed down from the higher powers, </a:t>
            </a:r>
          </a:p>
          <a:p>
            <a:r>
              <a:rPr lang="en-GB" sz="3200" b="1" dirty="0">
                <a:latin typeface="Tahoma" panose="020B0604030504040204" pitchFamily="34" charset="0"/>
                <a:ea typeface="Tahoma" panose="020B0604030504040204" pitchFamily="34" charset="0"/>
                <a:cs typeface="Tahoma" panose="020B0604030504040204" pitchFamily="34" charset="0"/>
              </a:rPr>
              <a:t>Consequently, Māori people treasure and respect it</a:t>
            </a:r>
          </a:p>
          <a:p>
            <a:endParaRPr lang="en-GB" dirty="0"/>
          </a:p>
        </p:txBody>
      </p:sp>
      <p:sp>
        <p:nvSpPr>
          <p:cNvPr id="6" name="TextBox 5">
            <a:extLst>
              <a:ext uri="{FF2B5EF4-FFF2-40B4-BE49-F238E27FC236}">
                <a16:creationId xmlns:a16="http://schemas.microsoft.com/office/drawing/2014/main" id="{5E4BFBE3-85E2-2870-36C9-ABEB4B2AAA92}"/>
              </a:ext>
            </a:extLst>
          </p:cNvPr>
          <p:cNvSpPr txBox="1"/>
          <p:nvPr/>
        </p:nvSpPr>
        <p:spPr>
          <a:xfrm>
            <a:off x="1676400" y="6119653"/>
            <a:ext cx="4488345" cy="584775"/>
          </a:xfrm>
          <a:prstGeom prst="rect">
            <a:avLst/>
          </a:prstGeom>
          <a:solidFill>
            <a:schemeClr val="bg1"/>
          </a:solidFill>
        </p:spPr>
        <p:txBody>
          <a:bodyPr wrap="none" rtlCol="0">
            <a:spAutoFit/>
          </a:bodyPr>
          <a:lstStyle/>
          <a:p>
            <a:r>
              <a:rPr lang="en-GB" sz="3200" b="1" dirty="0"/>
              <a:t>Lake Taupo, New Zealand</a:t>
            </a:r>
          </a:p>
        </p:txBody>
      </p:sp>
    </p:spTree>
    <p:extLst>
      <p:ext uri="{BB962C8B-B14F-4D97-AF65-F5344CB8AC3E}">
        <p14:creationId xmlns:p14="http://schemas.microsoft.com/office/powerpoint/2010/main" val="958280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2801-6614-F6CC-5445-EC5BB7EF6B11}"/>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Latent heat of vaporization</a:t>
            </a:r>
          </a:p>
        </p:txBody>
      </p:sp>
      <p:sp>
        <p:nvSpPr>
          <p:cNvPr id="3" name="Content Placeholder 2">
            <a:extLst>
              <a:ext uri="{FF2B5EF4-FFF2-40B4-BE49-F238E27FC236}">
                <a16:creationId xmlns:a16="http://schemas.microsoft.com/office/drawing/2014/main" id="{E0499CC6-10C6-6A63-821C-6137F36ADC94}"/>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Heat required to move from liquid to gas phase</a:t>
            </a:r>
          </a:p>
          <a:p>
            <a:r>
              <a:rPr lang="en-GB" b="1" dirty="0">
                <a:latin typeface="Tahoma" panose="020B0604030504040204" pitchFamily="34" charset="0"/>
                <a:ea typeface="Tahoma" panose="020B0604030504040204" pitchFamily="34" charset="0"/>
                <a:cs typeface="Tahoma" panose="020B0604030504040204" pitchFamily="34" charset="0"/>
              </a:rPr>
              <a:t>High because of need to break hydrogen bonds</a:t>
            </a:r>
          </a:p>
          <a:p>
            <a:r>
              <a:rPr lang="en-GB" b="1" dirty="0">
                <a:latin typeface="Tahoma" panose="020B0604030504040204" pitchFamily="34" charset="0"/>
                <a:ea typeface="Tahoma" panose="020B0604030504040204" pitchFamily="34" charset="0"/>
                <a:cs typeface="Tahoma" panose="020B0604030504040204" pitchFamily="34" charset="0"/>
              </a:rPr>
              <a:t>Allows evaporative cooling</a:t>
            </a:r>
          </a:p>
          <a:p>
            <a:r>
              <a:rPr lang="en-GB" b="1" dirty="0">
                <a:latin typeface="Tahoma" panose="020B0604030504040204" pitchFamily="34" charset="0"/>
                <a:ea typeface="Tahoma" panose="020B0604030504040204" pitchFamily="34" charset="0"/>
                <a:cs typeface="Tahoma" panose="020B0604030504040204" pitchFamily="34" charset="0"/>
              </a:rPr>
              <a:t>E.g. sweating – do not wipe sweat away, let it evaporate!</a:t>
            </a:r>
          </a:p>
        </p:txBody>
      </p:sp>
    </p:spTree>
    <p:extLst>
      <p:ext uri="{BB962C8B-B14F-4D97-AF65-F5344CB8AC3E}">
        <p14:creationId xmlns:p14="http://schemas.microsoft.com/office/powerpoint/2010/main" val="2414980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0D67-B354-4B31-6220-2A2F745E9853}"/>
              </a:ext>
            </a:extLst>
          </p:cNvPr>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Water as a reaction medium and a reactant</a:t>
            </a:r>
          </a:p>
        </p:txBody>
      </p:sp>
      <p:sp>
        <p:nvSpPr>
          <p:cNvPr id="3" name="Content Placeholder 2">
            <a:extLst>
              <a:ext uri="{FF2B5EF4-FFF2-40B4-BE49-F238E27FC236}">
                <a16:creationId xmlns:a16="http://schemas.microsoft.com/office/drawing/2014/main" id="{56910915-2FFA-1863-D606-7DCC0C7477B9}"/>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Water as reaction medium due to polarity</a:t>
            </a:r>
          </a:p>
          <a:p>
            <a:r>
              <a:rPr lang="en-GB" b="1" dirty="0">
                <a:latin typeface="Tahoma" panose="020B0604030504040204" pitchFamily="34" charset="0"/>
                <a:ea typeface="Tahoma" panose="020B0604030504040204" pitchFamily="34" charset="0"/>
                <a:cs typeface="Tahoma" panose="020B0604030504040204" pitchFamily="34" charset="0"/>
              </a:rPr>
              <a:t>As a reactant, water can be formed or split</a:t>
            </a:r>
          </a:p>
          <a:p>
            <a:r>
              <a:rPr lang="en-GB" b="1" dirty="0">
                <a:latin typeface="Tahoma" panose="020B0604030504040204" pitchFamily="34" charset="0"/>
                <a:ea typeface="Tahoma" panose="020B0604030504040204" pitchFamily="34" charset="0"/>
                <a:cs typeface="Tahoma" panose="020B0604030504040204" pitchFamily="34" charset="0"/>
              </a:rPr>
              <a:t>Water splitting reaction is extremely important</a:t>
            </a:r>
          </a:p>
        </p:txBody>
      </p:sp>
    </p:spTree>
    <p:extLst>
      <p:ext uri="{BB962C8B-B14F-4D97-AF65-F5344CB8AC3E}">
        <p14:creationId xmlns:p14="http://schemas.microsoft.com/office/powerpoint/2010/main" val="4199256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6A02-80D9-5F02-4E71-16920D5FC53A}"/>
              </a:ext>
            </a:extLst>
          </p:cNvPr>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Water as habitat</a:t>
            </a:r>
          </a:p>
        </p:txBody>
      </p:sp>
      <p:sp>
        <p:nvSpPr>
          <p:cNvPr id="3" name="Content Placeholder 2">
            <a:extLst>
              <a:ext uri="{FF2B5EF4-FFF2-40B4-BE49-F238E27FC236}">
                <a16:creationId xmlns:a16="http://schemas.microsoft.com/office/drawing/2014/main" id="{3419E9B5-AD65-5A22-74D2-28DF75EED876}"/>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High surface tension</a:t>
            </a:r>
          </a:p>
          <a:p>
            <a:r>
              <a:rPr lang="en-GB" b="1" dirty="0">
                <a:latin typeface="Tahoma" panose="020B0604030504040204" pitchFamily="34" charset="0"/>
                <a:ea typeface="Tahoma" panose="020B0604030504040204" pitchFamily="34" charset="0"/>
                <a:cs typeface="Tahoma" panose="020B0604030504040204" pitchFamily="34" charset="0"/>
              </a:rPr>
              <a:t>Reactant</a:t>
            </a:r>
          </a:p>
          <a:p>
            <a:r>
              <a:rPr lang="en-GB" b="1" dirty="0">
                <a:latin typeface="Tahoma" panose="020B0604030504040204" pitchFamily="34" charset="0"/>
                <a:ea typeface="Tahoma" panose="020B0604030504040204" pitchFamily="34" charset="0"/>
                <a:cs typeface="Tahoma" panose="020B0604030504040204" pitchFamily="34" charset="0"/>
              </a:rPr>
              <a:t>Dilutant</a:t>
            </a:r>
          </a:p>
          <a:p>
            <a:r>
              <a:rPr lang="en-GB" b="1" dirty="0">
                <a:latin typeface="Tahoma" panose="020B0604030504040204" pitchFamily="34" charset="0"/>
                <a:ea typeface="Tahoma" panose="020B0604030504040204" pitchFamily="34" charset="0"/>
                <a:cs typeface="Tahoma" panose="020B0604030504040204" pitchFamily="34" charset="0"/>
              </a:rPr>
              <a:t>Buoyancy</a:t>
            </a:r>
          </a:p>
          <a:p>
            <a:r>
              <a:rPr lang="en-GB" b="1" dirty="0">
                <a:latin typeface="Tahoma" panose="020B0604030504040204" pitchFamily="34" charset="0"/>
                <a:ea typeface="Tahoma" panose="020B0604030504040204" pitchFamily="34" charset="0"/>
                <a:cs typeface="Tahoma" panose="020B0604030504040204" pitchFamily="34" charset="0"/>
              </a:rPr>
              <a:t>High specific heat capacity (slow to change temperature)</a:t>
            </a:r>
          </a:p>
        </p:txBody>
      </p:sp>
    </p:spTree>
    <p:extLst>
      <p:ext uri="{BB962C8B-B14F-4D97-AF65-F5344CB8AC3E}">
        <p14:creationId xmlns:p14="http://schemas.microsoft.com/office/powerpoint/2010/main" val="317657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E9094-42BB-F78D-5F7A-D6AEFF01E890}"/>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Water at 4 degrees centigrade is denser than ice</a:t>
            </a:r>
          </a:p>
        </p:txBody>
      </p:sp>
      <p:sp>
        <p:nvSpPr>
          <p:cNvPr id="5" name="Content Placeholder 4">
            <a:extLst>
              <a:ext uri="{FF2B5EF4-FFF2-40B4-BE49-F238E27FC236}">
                <a16:creationId xmlns:a16="http://schemas.microsoft.com/office/drawing/2014/main" id="{2B2CA1C4-CDF6-8057-241B-AF8A8031164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372662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3FEB-A1B7-0868-2DF4-B7C0427CFD94}"/>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Thermal Stratification</a:t>
            </a:r>
          </a:p>
        </p:txBody>
      </p:sp>
      <p:sp>
        <p:nvSpPr>
          <p:cNvPr id="3" name="Content Placeholder 2">
            <a:extLst>
              <a:ext uri="{FF2B5EF4-FFF2-40B4-BE49-F238E27FC236}">
                <a16:creationId xmlns:a16="http://schemas.microsoft.com/office/drawing/2014/main" id="{90A6313D-E44E-E2FD-0CCB-4A4C573ACBC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62106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F88F-5991-9D6C-0E33-4B9524FCB343}"/>
              </a:ext>
            </a:extLst>
          </p:cNvPr>
          <p:cNvSpPr>
            <a:spLocks noGrp="1"/>
          </p:cNvSpPr>
          <p:nvPr>
            <p:ph type="title"/>
          </p:nvPr>
        </p:nvSpPr>
        <p:spPr>
          <a:xfrm>
            <a:off x="838200" y="-314011"/>
            <a:ext cx="10515600" cy="1325563"/>
          </a:xfrm>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The Blue Planet</a:t>
            </a:r>
          </a:p>
        </p:txBody>
      </p:sp>
      <p:sp>
        <p:nvSpPr>
          <p:cNvPr id="3" name="Content Placeholder 2">
            <a:extLst>
              <a:ext uri="{FF2B5EF4-FFF2-40B4-BE49-F238E27FC236}">
                <a16:creationId xmlns:a16="http://schemas.microsoft.com/office/drawing/2014/main" id="{91A61D0C-476F-9991-EA0E-4C24A3517651}"/>
              </a:ext>
            </a:extLst>
          </p:cNvPr>
          <p:cNvSpPr>
            <a:spLocks noGrp="1"/>
          </p:cNvSpPr>
          <p:nvPr>
            <p:ph idx="1"/>
          </p:nvPr>
        </p:nvSpPr>
        <p:spPr>
          <a:xfrm>
            <a:off x="838200" y="948369"/>
            <a:ext cx="10515600"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A symbiotic relationship exists between water, weather, climate and all life on Earth</a:t>
            </a:r>
          </a:p>
          <a:p>
            <a:r>
              <a:rPr lang="en-GB" b="1" dirty="0">
                <a:latin typeface="Tahoma" panose="020B0604030504040204" pitchFamily="34" charset="0"/>
                <a:ea typeface="Tahoma" panose="020B0604030504040204" pitchFamily="34" charset="0"/>
                <a:cs typeface="Tahoma" panose="020B0604030504040204" pitchFamily="34" charset="0"/>
              </a:rPr>
              <a:t>As recognized by all indigenous people.</a:t>
            </a:r>
          </a:p>
          <a:p>
            <a:endParaRPr lang="en-GB" dirty="0"/>
          </a:p>
          <a:p>
            <a:endParaRPr lang="en-GB" dirty="0"/>
          </a:p>
        </p:txBody>
      </p:sp>
    </p:spTree>
    <p:extLst>
      <p:ext uri="{BB962C8B-B14F-4D97-AF65-F5344CB8AC3E}">
        <p14:creationId xmlns:p14="http://schemas.microsoft.com/office/powerpoint/2010/main" val="3048073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9C0E-42BF-1DF2-7C52-758F7065A855}"/>
              </a:ext>
            </a:extLst>
          </p:cNvPr>
          <p:cNvSpPr>
            <a:spLocks noGrp="1"/>
          </p:cNvSpPr>
          <p:nvPr>
            <p:ph type="title"/>
          </p:nvPr>
        </p:nvSpPr>
        <p:spPr>
          <a:xfrm>
            <a:off x="0" y="365125"/>
            <a:ext cx="12192000" cy="1325563"/>
          </a:xfrm>
        </p:spPr>
        <p:txBody>
          <a:bodyPr>
            <a:normAutofit/>
          </a:bodyPr>
          <a:lstStyle/>
          <a:p>
            <a:pPr algn="ctr"/>
            <a:r>
              <a:rPr lang="en-GB" sz="4000" b="1" dirty="0">
                <a:latin typeface="Tahoma" panose="020B0604030504040204" pitchFamily="34" charset="0"/>
                <a:ea typeface="Tahoma" panose="020B0604030504040204" pitchFamily="34" charset="0"/>
                <a:cs typeface="Tahoma" panose="020B0604030504040204" pitchFamily="34" charset="0"/>
              </a:rPr>
              <a:t>Water vapour as the major greenhouse gas</a:t>
            </a:r>
          </a:p>
        </p:txBody>
      </p:sp>
      <p:sp>
        <p:nvSpPr>
          <p:cNvPr id="3" name="Content Placeholder 2">
            <a:extLst>
              <a:ext uri="{FF2B5EF4-FFF2-40B4-BE49-F238E27FC236}">
                <a16:creationId xmlns:a16="http://schemas.microsoft.com/office/drawing/2014/main" id="{6963A68D-273A-59D4-72DE-B12184F68FA0}"/>
              </a:ext>
            </a:extLst>
          </p:cNvPr>
          <p:cNvSpPr>
            <a:spLocks noGrp="1"/>
          </p:cNvSpPr>
          <p:nvPr>
            <p:ph idx="1"/>
          </p:nvPr>
        </p:nvSpPr>
        <p:spPr/>
        <p:txBody>
          <a:bodyPr>
            <a:normAutofit/>
          </a:bodyPr>
          <a:lstStyle/>
          <a:p>
            <a:r>
              <a:rPr lang="en-GB" dirty="0"/>
              <a:t> </a:t>
            </a:r>
            <a:r>
              <a:rPr lang="en-GB" sz="3200" b="1" dirty="0"/>
              <a:t>Through its properties as a greenhouse gas, water vapour determines the Earth's temperature, making the planet habitable</a:t>
            </a:r>
          </a:p>
          <a:p>
            <a:r>
              <a:rPr lang="en-GB" sz="3200" b="1" dirty="0"/>
              <a:t> It allows the oceans to exist in liquid form so that they can transport heat and nutrients around the Earth system</a:t>
            </a:r>
          </a:p>
        </p:txBody>
      </p:sp>
    </p:spTree>
    <p:extLst>
      <p:ext uri="{BB962C8B-B14F-4D97-AF65-F5344CB8AC3E}">
        <p14:creationId xmlns:p14="http://schemas.microsoft.com/office/powerpoint/2010/main" val="713447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16A6B-409D-985E-9F41-F44243DFEB4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6FB69F9-429C-FAFB-B74F-06EC6ECE085B}"/>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F5A4A7C9-9B18-393C-FE6B-DA3035C7E9FF}"/>
              </a:ext>
            </a:extLst>
          </p:cNvPr>
          <p:cNvPicPr>
            <a:picLocks noChangeAspect="1"/>
          </p:cNvPicPr>
          <p:nvPr/>
        </p:nvPicPr>
        <p:blipFill>
          <a:blip r:embed="rId2"/>
          <a:stretch>
            <a:fillRect/>
          </a:stretch>
        </p:blipFill>
        <p:spPr>
          <a:xfrm>
            <a:off x="2987040" y="32744"/>
            <a:ext cx="6247893" cy="6825256"/>
          </a:xfrm>
          <a:prstGeom prst="rect">
            <a:avLst/>
          </a:prstGeom>
        </p:spPr>
      </p:pic>
    </p:spTree>
    <p:extLst>
      <p:ext uri="{BB962C8B-B14F-4D97-AF65-F5344CB8AC3E}">
        <p14:creationId xmlns:p14="http://schemas.microsoft.com/office/powerpoint/2010/main" val="2704708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54FEC8F-DA6D-0C82-935F-BC12CE4C6DAB}"/>
              </a:ext>
            </a:extLst>
          </p:cNvPr>
          <p:cNvSpPr>
            <a:spLocks noGrp="1" noChangeArrowheads="1"/>
          </p:cNvSpPr>
          <p:nvPr>
            <p:ph type="title"/>
          </p:nvPr>
        </p:nvSpPr>
        <p:spPr>
          <a:ln>
            <a:solidFill>
              <a:srgbClr val="00FFFF"/>
            </a:solidFill>
            <a:miter lim="800000"/>
            <a:headEnd/>
            <a:tailEnd/>
          </a:ln>
        </p:spPr>
        <p:txBody>
          <a:bodyPr/>
          <a:lstStyle/>
          <a:p>
            <a:endParaRPr lang="en-US" altLang="en-US">
              <a:solidFill>
                <a:srgbClr val="00FFFF"/>
              </a:solidFill>
            </a:endParaRPr>
          </a:p>
        </p:txBody>
      </p:sp>
      <p:sp>
        <p:nvSpPr>
          <p:cNvPr id="16387" name="Rectangle 3">
            <a:extLst>
              <a:ext uri="{FF2B5EF4-FFF2-40B4-BE49-F238E27FC236}">
                <a16:creationId xmlns:a16="http://schemas.microsoft.com/office/drawing/2014/main" id="{174891FF-01A1-18D4-40BA-2A7F55B98FB8}"/>
              </a:ext>
            </a:extLst>
          </p:cNvPr>
          <p:cNvSpPr>
            <a:spLocks noGrp="1" noChangeArrowheads="1"/>
          </p:cNvSpPr>
          <p:nvPr>
            <p:ph idx="1"/>
          </p:nvPr>
        </p:nvSpPr>
        <p:spPr>
          <a:ln>
            <a:solidFill>
              <a:srgbClr val="00FFFF"/>
            </a:solidFill>
            <a:miter lim="800000"/>
            <a:headEnd/>
            <a:tailEnd/>
          </a:ln>
        </p:spPr>
        <p:txBody>
          <a:bodyPr/>
          <a:lstStyle/>
          <a:p>
            <a:endParaRPr lang="en-US" altLang="en-US" dirty="0">
              <a:solidFill>
                <a:srgbClr val="00FFFF"/>
              </a:solidFill>
            </a:endParaRPr>
          </a:p>
        </p:txBody>
      </p:sp>
      <p:pic>
        <p:nvPicPr>
          <p:cNvPr id="16389" name="Picture 5">
            <a:extLst>
              <a:ext uri="{FF2B5EF4-FFF2-40B4-BE49-F238E27FC236}">
                <a16:creationId xmlns:a16="http://schemas.microsoft.com/office/drawing/2014/main" id="{FEA59247-6EF2-76AB-DEAF-C2C46AF7A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51950" cy="6407150"/>
          </a:xfrm>
          <a:prstGeom prst="rect">
            <a:avLst/>
          </a:prstGeom>
          <a:noFill/>
          <a:extLst>
            <a:ext uri="{909E8E84-426E-40DD-AFC4-6F175D3DCCD1}">
              <a14:hiddenFill xmlns:a14="http://schemas.microsoft.com/office/drawing/2010/main">
                <a:solidFill>
                  <a:srgbClr val="FFFFFF"/>
                </a:solidFill>
              </a14:hiddenFill>
            </a:ext>
          </a:extLst>
        </p:spPr>
      </p:pic>
      <p:sp>
        <p:nvSpPr>
          <p:cNvPr id="16390" name="Text Box 6">
            <a:extLst>
              <a:ext uri="{FF2B5EF4-FFF2-40B4-BE49-F238E27FC236}">
                <a16:creationId xmlns:a16="http://schemas.microsoft.com/office/drawing/2014/main" id="{5274D508-365D-671D-F883-763229DB69B6}"/>
              </a:ext>
            </a:extLst>
          </p:cNvPr>
          <p:cNvSpPr txBox="1">
            <a:spLocks noChangeArrowheads="1"/>
          </p:cNvSpPr>
          <p:nvPr/>
        </p:nvSpPr>
        <p:spPr bwMode="auto">
          <a:xfrm>
            <a:off x="1992313" y="65089"/>
            <a:ext cx="1593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dirty="0">
                <a:ln w="0"/>
                <a:effectLst>
                  <a:outerShdw blurRad="38100" dist="19050" dir="2700000" algn="tl" rotWithShape="0">
                    <a:schemeClr val="dk1">
                      <a:alpha val="40000"/>
                    </a:schemeClr>
                  </a:outerShdw>
                </a:effectLst>
                <a:latin typeface="Arial" panose="020B0604020202020204" pitchFamily="34" charset="0"/>
              </a:rPr>
              <a:t>          Tundra</a:t>
            </a:r>
          </a:p>
          <a:p>
            <a:pPr fontAlgn="base">
              <a:spcBef>
                <a:spcPct val="0"/>
              </a:spcBef>
              <a:spcAft>
                <a:spcPct val="0"/>
              </a:spcAft>
            </a:pPr>
            <a:r>
              <a:rPr lang="en-GB" altLang="en-US" dirty="0">
                <a:ln w="0"/>
                <a:effectLst>
                  <a:outerShdw blurRad="38100" dist="19050" dir="2700000" algn="tl" rotWithShape="0">
                    <a:schemeClr val="dk1">
                      <a:alpha val="40000"/>
                    </a:schemeClr>
                  </a:outerShdw>
                </a:effectLst>
                <a:latin typeface="Arial" panose="020B0604020202020204" pitchFamily="34" charset="0"/>
              </a:rPr>
              <a:t>Boreal</a:t>
            </a:r>
          </a:p>
          <a:p>
            <a:pPr fontAlgn="base">
              <a:spcBef>
                <a:spcPct val="0"/>
              </a:spcBef>
              <a:spcAft>
                <a:spcPct val="0"/>
              </a:spcAft>
            </a:pPr>
            <a:endParaRPr lang="en-GB" altLang="en-US" b="1" dirty="0">
              <a:solidFill>
                <a:srgbClr val="00FFFF"/>
              </a:solidFill>
              <a:latin typeface="Arial" panose="020B0604020202020204" pitchFamily="34" charset="0"/>
            </a:endParaRPr>
          </a:p>
        </p:txBody>
      </p:sp>
      <p:sp>
        <p:nvSpPr>
          <p:cNvPr id="16391" name="Line 7">
            <a:extLst>
              <a:ext uri="{FF2B5EF4-FFF2-40B4-BE49-F238E27FC236}">
                <a16:creationId xmlns:a16="http://schemas.microsoft.com/office/drawing/2014/main" id="{231CDB39-519D-887B-BCC7-594C97C0D218}"/>
              </a:ext>
            </a:extLst>
          </p:cNvPr>
          <p:cNvSpPr>
            <a:spLocks noChangeShapeType="1"/>
          </p:cNvSpPr>
          <p:nvPr/>
        </p:nvSpPr>
        <p:spPr bwMode="auto">
          <a:xfrm flipH="1">
            <a:off x="3071814" y="404813"/>
            <a:ext cx="71437" cy="10795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Arial" panose="020B0604020202020204" pitchFamily="34" charset="0"/>
            </a:endParaRPr>
          </a:p>
        </p:txBody>
      </p:sp>
      <p:sp>
        <p:nvSpPr>
          <p:cNvPr id="16392" name="Line 8">
            <a:extLst>
              <a:ext uri="{FF2B5EF4-FFF2-40B4-BE49-F238E27FC236}">
                <a16:creationId xmlns:a16="http://schemas.microsoft.com/office/drawing/2014/main" id="{368F9115-A911-B275-54DE-6DAEC1BC17ED}"/>
              </a:ext>
            </a:extLst>
          </p:cNvPr>
          <p:cNvSpPr>
            <a:spLocks noChangeShapeType="1"/>
          </p:cNvSpPr>
          <p:nvPr/>
        </p:nvSpPr>
        <p:spPr bwMode="auto">
          <a:xfrm>
            <a:off x="2351089" y="692151"/>
            <a:ext cx="288925" cy="13684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Arial" panose="020B0604020202020204" pitchFamily="34" charset="0"/>
            </a:endParaRPr>
          </a:p>
        </p:txBody>
      </p:sp>
      <p:sp>
        <p:nvSpPr>
          <p:cNvPr id="16393" name="Text Box 9">
            <a:extLst>
              <a:ext uri="{FF2B5EF4-FFF2-40B4-BE49-F238E27FC236}">
                <a16:creationId xmlns:a16="http://schemas.microsoft.com/office/drawing/2014/main" id="{546ABF36-EE77-FB6B-FA00-F5A4F5AA2D66}"/>
              </a:ext>
            </a:extLst>
          </p:cNvPr>
          <p:cNvSpPr txBox="1">
            <a:spLocks noChangeArrowheads="1"/>
          </p:cNvSpPr>
          <p:nvPr/>
        </p:nvSpPr>
        <p:spPr bwMode="auto">
          <a:xfrm>
            <a:off x="1431925" y="27289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b="1" dirty="0">
                <a:solidFill>
                  <a:srgbClr val="00FFFF"/>
                </a:solidFill>
                <a:latin typeface="Arial" panose="020B0604020202020204" pitchFamily="34" charset="0"/>
              </a:rPr>
              <a:t>  </a:t>
            </a:r>
            <a:r>
              <a:rPr lang="en-GB" altLang="en-US" b="1" dirty="0">
                <a:latin typeface="Arial" panose="020B0604020202020204" pitchFamily="34" charset="0"/>
              </a:rPr>
              <a:t>Alpine</a:t>
            </a:r>
          </a:p>
        </p:txBody>
      </p:sp>
      <p:sp>
        <p:nvSpPr>
          <p:cNvPr id="16395" name="Line 11">
            <a:extLst>
              <a:ext uri="{FF2B5EF4-FFF2-40B4-BE49-F238E27FC236}">
                <a16:creationId xmlns:a16="http://schemas.microsoft.com/office/drawing/2014/main" id="{5EF45E97-2730-C0F8-E87F-5733EDD738E7}"/>
              </a:ext>
            </a:extLst>
          </p:cNvPr>
          <p:cNvSpPr>
            <a:spLocks noChangeShapeType="1"/>
          </p:cNvSpPr>
          <p:nvPr/>
        </p:nvSpPr>
        <p:spPr bwMode="auto">
          <a:xfrm flipV="1">
            <a:off x="2135189" y="2205039"/>
            <a:ext cx="288925" cy="5032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Arial" panose="020B0604020202020204" pitchFamily="34" charset="0"/>
            </a:endParaRPr>
          </a:p>
        </p:txBody>
      </p:sp>
      <p:sp>
        <p:nvSpPr>
          <p:cNvPr id="16396" name="Text Box 12">
            <a:extLst>
              <a:ext uri="{FF2B5EF4-FFF2-40B4-BE49-F238E27FC236}">
                <a16:creationId xmlns:a16="http://schemas.microsoft.com/office/drawing/2014/main" id="{B02458D6-EBAF-2082-63A1-84A2AF2D46C9}"/>
              </a:ext>
            </a:extLst>
          </p:cNvPr>
          <p:cNvSpPr txBox="1">
            <a:spLocks noChangeArrowheads="1"/>
          </p:cNvSpPr>
          <p:nvPr/>
        </p:nvSpPr>
        <p:spPr bwMode="auto">
          <a:xfrm>
            <a:off x="1457325" y="4168776"/>
            <a:ext cx="219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b="1" dirty="0">
                <a:latin typeface="Arial" panose="020B0604020202020204" pitchFamily="34" charset="0"/>
              </a:rPr>
              <a:t>Tropical rainforest</a:t>
            </a:r>
          </a:p>
        </p:txBody>
      </p:sp>
      <p:sp>
        <p:nvSpPr>
          <p:cNvPr id="16397" name="Line 13">
            <a:extLst>
              <a:ext uri="{FF2B5EF4-FFF2-40B4-BE49-F238E27FC236}">
                <a16:creationId xmlns:a16="http://schemas.microsoft.com/office/drawing/2014/main" id="{3F5FE955-21F3-A410-57D0-F3F4E9CBCD1F}"/>
              </a:ext>
            </a:extLst>
          </p:cNvPr>
          <p:cNvSpPr>
            <a:spLocks noChangeShapeType="1"/>
          </p:cNvSpPr>
          <p:nvPr/>
        </p:nvSpPr>
        <p:spPr bwMode="auto">
          <a:xfrm>
            <a:off x="3575051" y="4365626"/>
            <a:ext cx="576263" cy="1428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Arial" panose="020B0604020202020204" pitchFamily="34" charset="0"/>
            </a:endParaRPr>
          </a:p>
        </p:txBody>
      </p:sp>
      <p:sp>
        <p:nvSpPr>
          <p:cNvPr id="16399" name="Text Box 15">
            <a:extLst>
              <a:ext uri="{FF2B5EF4-FFF2-40B4-BE49-F238E27FC236}">
                <a16:creationId xmlns:a16="http://schemas.microsoft.com/office/drawing/2014/main" id="{243C6567-E96D-4FC5-3228-04A6A4CE3DF8}"/>
              </a:ext>
            </a:extLst>
          </p:cNvPr>
          <p:cNvSpPr txBox="1">
            <a:spLocks noChangeArrowheads="1"/>
          </p:cNvSpPr>
          <p:nvPr/>
        </p:nvSpPr>
        <p:spPr bwMode="auto">
          <a:xfrm>
            <a:off x="5016500" y="4456113"/>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b="1" dirty="0">
                <a:latin typeface="Arial" panose="020B0604020202020204" pitchFamily="34" charset="0"/>
              </a:rPr>
              <a:t>Savanna</a:t>
            </a:r>
          </a:p>
        </p:txBody>
      </p:sp>
      <p:sp>
        <p:nvSpPr>
          <p:cNvPr id="16400" name="Line 16">
            <a:extLst>
              <a:ext uri="{FF2B5EF4-FFF2-40B4-BE49-F238E27FC236}">
                <a16:creationId xmlns:a16="http://schemas.microsoft.com/office/drawing/2014/main" id="{196BF1E5-EAC5-119A-8530-CDBA8B6F1FFC}"/>
              </a:ext>
            </a:extLst>
          </p:cNvPr>
          <p:cNvSpPr>
            <a:spLocks noChangeShapeType="1"/>
          </p:cNvSpPr>
          <p:nvPr/>
        </p:nvSpPr>
        <p:spPr bwMode="auto">
          <a:xfrm>
            <a:off x="6096000" y="4652964"/>
            <a:ext cx="431800" cy="714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ln>
                <a:solidFill>
                  <a:sysClr val="windowText" lastClr="000000"/>
                </a:solidFill>
              </a:ln>
              <a:solidFill>
                <a:srgbClr val="000000"/>
              </a:solidFill>
              <a:latin typeface="Arial" panose="020B0604020202020204" pitchFamily="34" charset="0"/>
            </a:endParaRPr>
          </a:p>
        </p:txBody>
      </p:sp>
      <p:sp>
        <p:nvSpPr>
          <p:cNvPr id="16401" name="Text Box 17">
            <a:extLst>
              <a:ext uri="{FF2B5EF4-FFF2-40B4-BE49-F238E27FC236}">
                <a16:creationId xmlns:a16="http://schemas.microsoft.com/office/drawing/2014/main" id="{F7EFD20D-86D8-B77C-A340-A7F64C39B49A}"/>
              </a:ext>
            </a:extLst>
          </p:cNvPr>
          <p:cNvSpPr txBox="1">
            <a:spLocks noChangeArrowheads="1"/>
          </p:cNvSpPr>
          <p:nvPr/>
        </p:nvSpPr>
        <p:spPr bwMode="auto">
          <a:xfrm>
            <a:off x="5755323" y="3374073"/>
            <a:ext cx="89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b="1" dirty="0">
                <a:latin typeface="Arial" panose="020B0604020202020204" pitchFamily="34" charset="0"/>
              </a:rPr>
              <a:t>Desert</a:t>
            </a:r>
          </a:p>
        </p:txBody>
      </p:sp>
      <p:sp>
        <p:nvSpPr>
          <p:cNvPr id="16403" name="Text Box 19">
            <a:extLst>
              <a:ext uri="{FF2B5EF4-FFF2-40B4-BE49-F238E27FC236}">
                <a16:creationId xmlns:a16="http://schemas.microsoft.com/office/drawing/2014/main" id="{C1572E85-0941-68A7-0CC8-5868E8AFEE6C}"/>
              </a:ext>
            </a:extLst>
          </p:cNvPr>
          <p:cNvSpPr txBox="1">
            <a:spLocks noChangeArrowheads="1"/>
          </p:cNvSpPr>
          <p:nvPr/>
        </p:nvSpPr>
        <p:spPr bwMode="auto">
          <a:xfrm>
            <a:off x="4367213" y="2152650"/>
            <a:ext cx="135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b="1" dirty="0">
                <a:latin typeface="Arial" panose="020B0604020202020204" pitchFamily="34" charset="0"/>
              </a:rPr>
              <a:t>Deciduous</a:t>
            </a:r>
          </a:p>
          <a:p>
            <a:pPr fontAlgn="base">
              <a:spcBef>
                <a:spcPct val="0"/>
              </a:spcBef>
              <a:spcAft>
                <a:spcPct val="0"/>
              </a:spcAft>
            </a:pPr>
            <a:r>
              <a:rPr lang="en-GB" altLang="en-US" b="1" dirty="0">
                <a:latin typeface="Arial" panose="020B0604020202020204" pitchFamily="34" charset="0"/>
              </a:rPr>
              <a:t>forest</a:t>
            </a:r>
          </a:p>
        </p:txBody>
      </p:sp>
      <p:sp>
        <p:nvSpPr>
          <p:cNvPr id="16404" name="Line 20">
            <a:extLst>
              <a:ext uri="{FF2B5EF4-FFF2-40B4-BE49-F238E27FC236}">
                <a16:creationId xmlns:a16="http://schemas.microsoft.com/office/drawing/2014/main" id="{53A12323-87B3-1550-D963-7884A4ADC981}"/>
              </a:ext>
            </a:extLst>
          </p:cNvPr>
          <p:cNvSpPr>
            <a:spLocks noChangeShapeType="1"/>
          </p:cNvSpPr>
          <p:nvPr/>
        </p:nvSpPr>
        <p:spPr bwMode="auto">
          <a:xfrm>
            <a:off x="5303839" y="2565400"/>
            <a:ext cx="50482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000000"/>
              </a:solidFill>
              <a:latin typeface="Arial" panose="020B0604020202020204" pitchFamily="34" charset="0"/>
            </a:endParaRPr>
          </a:p>
        </p:txBody>
      </p:sp>
      <p:sp>
        <p:nvSpPr>
          <p:cNvPr id="16405" name="Text Box 21">
            <a:extLst>
              <a:ext uri="{FF2B5EF4-FFF2-40B4-BE49-F238E27FC236}">
                <a16:creationId xmlns:a16="http://schemas.microsoft.com/office/drawing/2014/main" id="{CF79BDC0-BAD2-3D14-61C8-5E94FB12AE96}"/>
              </a:ext>
            </a:extLst>
          </p:cNvPr>
          <p:cNvSpPr txBox="1">
            <a:spLocks noChangeArrowheads="1"/>
          </p:cNvSpPr>
          <p:nvPr/>
        </p:nvSpPr>
        <p:spPr bwMode="auto">
          <a:xfrm>
            <a:off x="1487488" y="3160713"/>
            <a:ext cx="130175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b="1" dirty="0">
                <a:latin typeface="Arial" panose="020B0604020202020204" pitchFamily="34" charset="0"/>
              </a:rPr>
              <a:t>Grassland</a:t>
            </a:r>
          </a:p>
        </p:txBody>
      </p:sp>
      <p:sp>
        <p:nvSpPr>
          <p:cNvPr id="16406" name="Line 22">
            <a:extLst>
              <a:ext uri="{FF2B5EF4-FFF2-40B4-BE49-F238E27FC236}">
                <a16:creationId xmlns:a16="http://schemas.microsoft.com/office/drawing/2014/main" id="{F801AACA-EBF9-E638-DD28-261245011BFA}"/>
              </a:ext>
            </a:extLst>
          </p:cNvPr>
          <p:cNvSpPr>
            <a:spLocks noChangeShapeType="1"/>
          </p:cNvSpPr>
          <p:nvPr/>
        </p:nvSpPr>
        <p:spPr bwMode="auto">
          <a:xfrm flipV="1">
            <a:off x="2711451" y="2924175"/>
            <a:ext cx="504825" cy="433388"/>
          </a:xfrm>
          <a:prstGeom prst="line">
            <a:avLst/>
          </a:prstGeom>
          <a:ln w="57150">
            <a:headEnd/>
            <a:tailEnd type="triangle" w="med" len="med"/>
          </a:ln>
        </p:spPr>
        <p:style>
          <a:lnRef idx="1">
            <a:schemeClr val="dk1"/>
          </a:lnRef>
          <a:fillRef idx="0">
            <a:schemeClr val="dk1"/>
          </a:fillRef>
          <a:effectRef idx="0">
            <a:schemeClr val="dk1"/>
          </a:effectRef>
          <a:fontRef idx="minor">
            <a:schemeClr val="tx1"/>
          </a:fontRef>
        </p:style>
        <p:txBody>
          <a:bodyPr/>
          <a:lstStyle/>
          <a:p>
            <a:pPr fontAlgn="base">
              <a:spcBef>
                <a:spcPct val="0"/>
              </a:spcBef>
              <a:spcAft>
                <a:spcPct val="0"/>
              </a:spcAft>
            </a:pPr>
            <a:endParaRPr lang="en-GB">
              <a:ln>
                <a:solidFill>
                  <a:schemeClr val="tx1"/>
                </a:solidFill>
              </a:ln>
              <a:solidFill>
                <a:srgbClr val="000000"/>
              </a:solidFill>
              <a:latin typeface="Arial" panose="020B0604020202020204" pitchFamily="34" charset="0"/>
            </a:endParaRPr>
          </a:p>
        </p:txBody>
      </p:sp>
      <p:sp>
        <p:nvSpPr>
          <p:cNvPr id="16407" name="Text Box 23">
            <a:extLst>
              <a:ext uri="{FF2B5EF4-FFF2-40B4-BE49-F238E27FC236}">
                <a16:creationId xmlns:a16="http://schemas.microsoft.com/office/drawing/2014/main" id="{D9D05410-CC54-2275-B878-445BD462EBC6}"/>
              </a:ext>
            </a:extLst>
          </p:cNvPr>
          <p:cNvSpPr txBox="1">
            <a:spLocks noChangeArrowheads="1"/>
          </p:cNvSpPr>
          <p:nvPr/>
        </p:nvSpPr>
        <p:spPr bwMode="auto">
          <a:xfrm>
            <a:off x="6940550" y="5321301"/>
            <a:ext cx="174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b="1" dirty="0">
                <a:latin typeface="Arial" panose="020B0604020202020204" pitchFamily="34" charset="0"/>
              </a:rPr>
              <a:t>Mediterranean</a:t>
            </a:r>
          </a:p>
        </p:txBody>
      </p:sp>
      <p:sp>
        <p:nvSpPr>
          <p:cNvPr id="16408" name="Line 24">
            <a:extLst>
              <a:ext uri="{FF2B5EF4-FFF2-40B4-BE49-F238E27FC236}">
                <a16:creationId xmlns:a16="http://schemas.microsoft.com/office/drawing/2014/main" id="{A05E3F2D-A37C-9FC2-E214-2FAFC6D4AC62}"/>
              </a:ext>
            </a:extLst>
          </p:cNvPr>
          <p:cNvSpPr>
            <a:spLocks noChangeShapeType="1"/>
          </p:cNvSpPr>
          <p:nvPr/>
        </p:nvSpPr>
        <p:spPr bwMode="auto">
          <a:xfrm flipV="1">
            <a:off x="8688388" y="5373689"/>
            <a:ext cx="215900" cy="142875"/>
          </a:xfrm>
          <a:prstGeom prst="line">
            <a:avLst/>
          </a:prstGeom>
          <a:ln w="57150">
            <a:headEnd/>
            <a:tailEnd type="triangle" w="med" len="med"/>
          </a:ln>
        </p:spPr>
        <p:style>
          <a:lnRef idx="1">
            <a:schemeClr val="dk1"/>
          </a:lnRef>
          <a:fillRef idx="0">
            <a:schemeClr val="dk1"/>
          </a:fillRef>
          <a:effectRef idx="0">
            <a:schemeClr val="dk1"/>
          </a:effectRef>
          <a:fontRef idx="minor">
            <a:schemeClr val="tx1"/>
          </a:fontRef>
        </p:style>
        <p:txBody>
          <a:bodyPr/>
          <a:lstStyle/>
          <a:p>
            <a:pPr fontAlgn="base">
              <a:spcBef>
                <a:spcPct val="0"/>
              </a:spcBef>
              <a:spcAft>
                <a:spcPct val="0"/>
              </a:spcAft>
            </a:pPr>
            <a:endParaRPr lang="en-GB">
              <a:solidFill>
                <a:srgbClr val="000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776DD655-415E-FD38-F3AC-16534B99064E}"/>
              </a:ext>
            </a:extLst>
          </p:cNvPr>
          <p:cNvSpPr>
            <a:spLocks noGrp="1" noChangeArrowheads="1"/>
          </p:cNvSpPr>
          <p:nvPr>
            <p:ph type="title"/>
          </p:nvPr>
        </p:nvSpPr>
        <p:spPr/>
        <p:txBody>
          <a:bodyPr/>
          <a:lstStyle/>
          <a:p>
            <a:endParaRPr lang="en-GB" altLang="en-US"/>
          </a:p>
        </p:txBody>
      </p:sp>
      <p:sp>
        <p:nvSpPr>
          <p:cNvPr id="10245" name="Oval 5">
            <a:extLst>
              <a:ext uri="{FF2B5EF4-FFF2-40B4-BE49-F238E27FC236}">
                <a16:creationId xmlns:a16="http://schemas.microsoft.com/office/drawing/2014/main" id="{D5635708-227F-0E0D-EF77-1EF9C8CFB388}"/>
              </a:ext>
            </a:extLst>
          </p:cNvPr>
          <p:cNvSpPr>
            <a:spLocks noChangeArrowheads="1"/>
          </p:cNvSpPr>
          <p:nvPr/>
        </p:nvSpPr>
        <p:spPr bwMode="auto">
          <a:xfrm>
            <a:off x="8472488" y="1484313"/>
            <a:ext cx="4176712" cy="5040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6" name="Text Box 6">
            <a:extLst>
              <a:ext uri="{FF2B5EF4-FFF2-40B4-BE49-F238E27FC236}">
                <a16:creationId xmlns:a16="http://schemas.microsoft.com/office/drawing/2014/main" id="{46A1C5D3-AB30-B215-FECE-7A7BB2165C06}"/>
              </a:ext>
            </a:extLst>
          </p:cNvPr>
          <p:cNvSpPr txBox="1">
            <a:spLocks noChangeArrowheads="1"/>
          </p:cNvSpPr>
          <p:nvPr/>
        </p:nvSpPr>
        <p:spPr bwMode="auto">
          <a:xfrm>
            <a:off x="839471" y="2383790"/>
            <a:ext cx="567976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latin typeface="Tahoma" panose="020B0604030504040204" pitchFamily="34" charset="0"/>
                <a:ea typeface="Tahoma" panose="020B0604030504040204" pitchFamily="34" charset="0"/>
                <a:cs typeface="Tahoma" panose="020B0604030504040204" pitchFamily="34" charset="0"/>
              </a:rPr>
              <a:t>The equator receives more</a:t>
            </a:r>
          </a:p>
          <a:p>
            <a:r>
              <a:rPr lang="en-GB" altLang="en-US" sz="3200" b="1" dirty="0">
                <a:latin typeface="Tahoma" panose="020B0604030504040204" pitchFamily="34" charset="0"/>
                <a:ea typeface="Tahoma" panose="020B0604030504040204" pitchFamily="34" charset="0"/>
                <a:cs typeface="Tahoma" panose="020B0604030504040204" pitchFamily="34" charset="0"/>
              </a:rPr>
              <a:t> energy per unit area than </a:t>
            </a:r>
          </a:p>
          <a:p>
            <a:r>
              <a:rPr lang="en-GB" altLang="en-US" sz="3200" b="1" dirty="0">
                <a:latin typeface="Tahoma" panose="020B0604030504040204" pitchFamily="34" charset="0"/>
                <a:ea typeface="Tahoma" panose="020B0604030504040204" pitchFamily="34" charset="0"/>
                <a:cs typeface="Tahoma" panose="020B0604030504040204" pitchFamily="34" charset="0"/>
              </a:rPr>
              <a:t>higher latitudes</a:t>
            </a:r>
            <a:endParaRPr lang="en-US" alt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10247" name="Line 7">
            <a:extLst>
              <a:ext uri="{FF2B5EF4-FFF2-40B4-BE49-F238E27FC236}">
                <a16:creationId xmlns:a16="http://schemas.microsoft.com/office/drawing/2014/main" id="{B18872E8-CF78-6ECE-C0E1-C0D9482AF294}"/>
              </a:ext>
            </a:extLst>
          </p:cNvPr>
          <p:cNvSpPr>
            <a:spLocks noChangeShapeType="1"/>
          </p:cNvSpPr>
          <p:nvPr/>
        </p:nvSpPr>
        <p:spPr bwMode="auto">
          <a:xfrm>
            <a:off x="6743700" y="3787775"/>
            <a:ext cx="1727200" cy="0"/>
          </a:xfrm>
          <a:prstGeom prst="line">
            <a:avLst/>
          </a:prstGeom>
          <a:noFill/>
          <a:ln w="76200">
            <a:solidFill>
              <a:srgbClr val="FD253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a:extLst>
              <a:ext uri="{FF2B5EF4-FFF2-40B4-BE49-F238E27FC236}">
                <a16:creationId xmlns:a16="http://schemas.microsoft.com/office/drawing/2014/main" id="{F0798980-D185-25F5-6C14-F32E2D7AA9ED}"/>
              </a:ext>
            </a:extLst>
          </p:cNvPr>
          <p:cNvSpPr>
            <a:spLocks noChangeShapeType="1"/>
          </p:cNvSpPr>
          <p:nvPr/>
        </p:nvSpPr>
        <p:spPr bwMode="auto">
          <a:xfrm>
            <a:off x="6672263" y="4003675"/>
            <a:ext cx="1727200" cy="0"/>
          </a:xfrm>
          <a:prstGeom prst="line">
            <a:avLst/>
          </a:prstGeom>
          <a:noFill/>
          <a:ln w="76200">
            <a:solidFill>
              <a:srgbClr val="FD253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a:extLst>
              <a:ext uri="{FF2B5EF4-FFF2-40B4-BE49-F238E27FC236}">
                <a16:creationId xmlns:a16="http://schemas.microsoft.com/office/drawing/2014/main" id="{6C4062B4-AF95-DC4F-3F8F-A2C6F1532B8C}"/>
              </a:ext>
            </a:extLst>
          </p:cNvPr>
          <p:cNvSpPr>
            <a:spLocks noChangeShapeType="1"/>
          </p:cNvSpPr>
          <p:nvPr/>
        </p:nvSpPr>
        <p:spPr bwMode="auto">
          <a:xfrm>
            <a:off x="6672263" y="4219575"/>
            <a:ext cx="1727200" cy="0"/>
          </a:xfrm>
          <a:prstGeom prst="line">
            <a:avLst/>
          </a:prstGeom>
          <a:noFill/>
          <a:ln w="76200">
            <a:solidFill>
              <a:srgbClr val="FD253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a:extLst>
              <a:ext uri="{FF2B5EF4-FFF2-40B4-BE49-F238E27FC236}">
                <a16:creationId xmlns:a16="http://schemas.microsoft.com/office/drawing/2014/main" id="{199AC686-0F3D-E52D-70D4-16484009161B}"/>
              </a:ext>
            </a:extLst>
          </p:cNvPr>
          <p:cNvSpPr>
            <a:spLocks noChangeShapeType="1"/>
          </p:cNvSpPr>
          <p:nvPr/>
        </p:nvSpPr>
        <p:spPr bwMode="auto">
          <a:xfrm>
            <a:off x="6743700" y="4437063"/>
            <a:ext cx="1727200" cy="0"/>
          </a:xfrm>
          <a:prstGeom prst="line">
            <a:avLst/>
          </a:prstGeom>
          <a:noFill/>
          <a:ln w="76200">
            <a:solidFill>
              <a:srgbClr val="FD253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a:extLst>
              <a:ext uri="{FF2B5EF4-FFF2-40B4-BE49-F238E27FC236}">
                <a16:creationId xmlns:a16="http://schemas.microsoft.com/office/drawing/2014/main" id="{4ED44631-AD55-273F-58F0-932DF59CDDB5}"/>
              </a:ext>
            </a:extLst>
          </p:cNvPr>
          <p:cNvSpPr>
            <a:spLocks noChangeShapeType="1"/>
          </p:cNvSpPr>
          <p:nvPr/>
        </p:nvSpPr>
        <p:spPr bwMode="auto">
          <a:xfrm>
            <a:off x="7969250" y="1557338"/>
            <a:ext cx="1727200" cy="0"/>
          </a:xfrm>
          <a:prstGeom prst="line">
            <a:avLst/>
          </a:prstGeom>
          <a:noFill/>
          <a:ln w="76200">
            <a:solidFill>
              <a:srgbClr val="FD253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a:extLst>
              <a:ext uri="{FF2B5EF4-FFF2-40B4-BE49-F238E27FC236}">
                <a16:creationId xmlns:a16="http://schemas.microsoft.com/office/drawing/2014/main" id="{04E93145-FC0E-7051-FDFA-EE7040CD6664}"/>
              </a:ext>
            </a:extLst>
          </p:cNvPr>
          <p:cNvSpPr>
            <a:spLocks noChangeShapeType="1"/>
          </p:cNvSpPr>
          <p:nvPr/>
        </p:nvSpPr>
        <p:spPr bwMode="auto">
          <a:xfrm>
            <a:off x="7681913" y="1773238"/>
            <a:ext cx="1727200" cy="0"/>
          </a:xfrm>
          <a:prstGeom prst="line">
            <a:avLst/>
          </a:prstGeom>
          <a:noFill/>
          <a:ln w="76200">
            <a:solidFill>
              <a:srgbClr val="FD253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a:extLst>
              <a:ext uri="{FF2B5EF4-FFF2-40B4-BE49-F238E27FC236}">
                <a16:creationId xmlns:a16="http://schemas.microsoft.com/office/drawing/2014/main" id="{11FF60BA-AF13-5937-BA24-CB72E5F722AC}"/>
              </a:ext>
            </a:extLst>
          </p:cNvPr>
          <p:cNvSpPr>
            <a:spLocks noChangeShapeType="1"/>
          </p:cNvSpPr>
          <p:nvPr/>
        </p:nvSpPr>
        <p:spPr bwMode="auto">
          <a:xfrm>
            <a:off x="7464425" y="1989138"/>
            <a:ext cx="1727200" cy="0"/>
          </a:xfrm>
          <a:prstGeom prst="line">
            <a:avLst/>
          </a:prstGeom>
          <a:noFill/>
          <a:ln w="76200">
            <a:solidFill>
              <a:srgbClr val="FD253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a:extLst>
              <a:ext uri="{FF2B5EF4-FFF2-40B4-BE49-F238E27FC236}">
                <a16:creationId xmlns:a16="http://schemas.microsoft.com/office/drawing/2014/main" id="{960CA8B1-B5AE-BE8F-4CAA-E7124BB80F32}"/>
              </a:ext>
            </a:extLst>
          </p:cNvPr>
          <p:cNvSpPr>
            <a:spLocks noChangeShapeType="1"/>
          </p:cNvSpPr>
          <p:nvPr/>
        </p:nvSpPr>
        <p:spPr bwMode="auto">
          <a:xfrm>
            <a:off x="7248525" y="2206625"/>
            <a:ext cx="1727200" cy="0"/>
          </a:xfrm>
          <a:prstGeom prst="line">
            <a:avLst/>
          </a:prstGeom>
          <a:noFill/>
          <a:ln w="76200">
            <a:solidFill>
              <a:srgbClr val="FD253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a:extLst>
              <a:ext uri="{FF2B5EF4-FFF2-40B4-BE49-F238E27FC236}">
                <a16:creationId xmlns:a16="http://schemas.microsoft.com/office/drawing/2014/main" id="{1B4A07A9-B98F-7A03-2D31-534B2152543C}"/>
              </a:ext>
            </a:extLst>
          </p:cNvPr>
          <p:cNvSpPr>
            <a:spLocks noChangeShapeType="1"/>
          </p:cNvSpPr>
          <p:nvPr/>
        </p:nvSpPr>
        <p:spPr bwMode="auto">
          <a:xfrm flipH="1">
            <a:off x="8975726" y="1557338"/>
            <a:ext cx="936625" cy="792162"/>
          </a:xfrm>
          <a:prstGeom prst="line">
            <a:avLst/>
          </a:prstGeom>
          <a:noFill/>
          <a:ln w="76200">
            <a:solidFill>
              <a:srgbClr val="FD253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a:extLst>
              <a:ext uri="{FF2B5EF4-FFF2-40B4-BE49-F238E27FC236}">
                <a16:creationId xmlns:a16="http://schemas.microsoft.com/office/drawing/2014/main" id="{87117624-D7DD-5375-A332-17D768123FF5}"/>
              </a:ext>
            </a:extLst>
          </p:cNvPr>
          <p:cNvSpPr>
            <a:spLocks noChangeShapeType="1"/>
          </p:cNvSpPr>
          <p:nvPr/>
        </p:nvSpPr>
        <p:spPr bwMode="auto">
          <a:xfrm>
            <a:off x="10128250" y="3644900"/>
            <a:ext cx="0" cy="863600"/>
          </a:xfrm>
          <a:prstGeom prst="line">
            <a:avLst/>
          </a:prstGeom>
          <a:noFill/>
          <a:ln w="76200">
            <a:solidFill>
              <a:srgbClr val="FD253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a:extLst>
              <a:ext uri="{FF2B5EF4-FFF2-40B4-BE49-F238E27FC236}">
                <a16:creationId xmlns:a16="http://schemas.microsoft.com/office/drawing/2014/main" id="{7258D101-1356-6861-5168-6AB0BD5EA7CE}"/>
              </a:ext>
            </a:extLst>
          </p:cNvPr>
          <p:cNvSpPr>
            <a:spLocks noChangeShapeType="1"/>
          </p:cNvSpPr>
          <p:nvPr/>
        </p:nvSpPr>
        <p:spPr bwMode="auto">
          <a:xfrm rot="18672496" flipH="1">
            <a:off x="9840120" y="3501232"/>
            <a:ext cx="936625" cy="792163"/>
          </a:xfrm>
          <a:prstGeom prst="line">
            <a:avLst/>
          </a:prstGeom>
          <a:noFill/>
          <a:ln w="76200">
            <a:solidFill>
              <a:srgbClr val="FD253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0" name="Line 20">
            <a:extLst>
              <a:ext uri="{FF2B5EF4-FFF2-40B4-BE49-F238E27FC236}">
                <a16:creationId xmlns:a16="http://schemas.microsoft.com/office/drawing/2014/main" id="{B575C8FA-B0AD-81B5-FF72-7CA604547AFD}"/>
              </a:ext>
            </a:extLst>
          </p:cNvPr>
          <p:cNvSpPr>
            <a:spLocks noChangeShapeType="1"/>
          </p:cNvSpPr>
          <p:nvPr/>
        </p:nvSpPr>
        <p:spPr bwMode="auto">
          <a:xfrm>
            <a:off x="8543925" y="3644900"/>
            <a:ext cx="0" cy="863600"/>
          </a:xfrm>
          <a:prstGeom prst="line">
            <a:avLst/>
          </a:prstGeom>
          <a:noFill/>
          <a:ln w="76200">
            <a:solidFill>
              <a:srgbClr val="FD253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2860-7E1B-6B05-CCEE-1B8CE3F1E271}"/>
              </a:ext>
            </a:extLst>
          </p:cNvPr>
          <p:cNvSpPr>
            <a:spLocks noGrp="1"/>
          </p:cNvSpPr>
          <p:nvPr>
            <p:ph type="title"/>
          </p:nvPr>
        </p:nvSpPr>
        <p:spPr>
          <a:xfrm>
            <a:off x="838200" y="608965"/>
            <a:ext cx="10515600" cy="1325563"/>
          </a:xfrm>
        </p:spPr>
        <p:txBody>
          <a:bodyPr/>
          <a:lstStyle/>
          <a:p>
            <a:pPr algn="ctr"/>
            <a:r>
              <a:rPr lang="en-GB" b="1" dirty="0">
                <a:latin typeface="+mn-lt"/>
              </a:rPr>
              <a:t>The Sami view lakes as sentient beings</a:t>
            </a:r>
            <a:br>
              <a:rPr lang="en-GB" dirty="0"/>
            </a:br>
            <a:endParaRPr lang="en-GB" dirty="0"/>
          </a:p>
        </p:txBody>
      </p:sp>
      <p:sp>
        <p:nvSpPr>
          <p:cNvPr id="3" name="Content Placeholder 2">
            <a:extLst>
              <a:ext uri="{FF2B5EF4-FFF2-40B4-BE49-F238E27FC236}">
                <a16:creationId xmlns:a16="http://schemas.microsoft.com/office/drawing/2014/main" id="{39865C3F-589F-59C4-0ACB-38DBAAE4D37E}"/>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641814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887FB-BD30-6E40-437B-313F32081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20C03-7F50-B03D-F85D-541AAEF8D25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A80751A-F103-E576-D131-ECD11A24A398}"/>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89560147-DEE6-7CB5-FF2A-BED0C9CAE8C5}"/>
              </a:ext>
            </a:extLst>
          </p:cNvPr>
          <p:cNvPicPr>
            <a:picLocks noChangeAspect="1"/>
          </p:cNvPicPr>
          <p:nvPr/>
        </p:nvPicPr>
        <p:blipFill>
          <a:blip r:embed="rId2"/>
          <a:stretch>
            <a:fillRect/>
          </a:stretch>
        </p:blipFill>
        <p:spPr>
          <a:xfrm>
            <a:off x="242889" y="133350"/>
            <a:ext cx="6350938" cy="4767264"/>
          </a:xfrm>
          <a:prstGeom prst="rect">
            <a:avLst/>
          </a:prstGeom>
        </p:spPr>
      </p:pic>
      <p:pic>
        <p:nvPicPr>
          <p:cNvPr id="5" name="Picture 4">
            <a:extLst>
              <a:ext uri="{FF2B5EF4-FFF2-40B4-BE49-F238E27FC236}">
                <a16:creationId xmlns:a16="http://schemas.microsoft.com/office/drawing/2014/main" id="{CDA173F5-D47C-FE75-88AD-65B6B5875E6C}"/>
              </a:ext>
            </a:extLst>
          </p:cNvPr>
          <p:cNvPicPr>
            <a:picLocks noChangeAspect="1"/>
          </p:cNvPicPr>
          <p:nvPr/>
        </p:nvPicPr>
        <p:blipFill>
          <a:blip r:embed="rId3"/>
          <a:srcRect b="15536"/>
          <a:stretch/>
        </p:blipFill>
        <p:spPr>
          <a:xfrm>
            <a:off x="7038975" y="-409585"/>
            <a:ext cx="4143375" cy="2252663"/>
          </a:xfrm>
          <a:prstGeom prst="rect">
            <a:avLst/>
          </a:prstGeom>
        </p:spPr>
      </p:pic>
      <p:sp>
        <p:nvSpPr>
          <p:cNvPr id="6" name="Flowchart: Magnetic Disk 5">
            <a:extLst>
              <a:ext uri="{FF2B5EF4-FFF2-40B4-BE49-F238E27FC236}">
                <a16:creationId xmlns:a16="http://schemas.microsoft.com/office/drawing/2014/main" id="{D5FE3EB9-321F-5EE4-B01A-D6F96E09076E}"/>
              </a:ext>
            </a:extLst>
          </p:cNvPr>
          <p:cNvSpPr/>
          <p:nvPr/>
        </p:nvSpPr>
        <p:spPr>
          <a:xfrm rot="18587866">
            <a:off x="7766685" y="2230756"/>
            <a:ext cx="3590925" cy="542925"/>
          </a:xfrm>
          <a:prstGeom prst="flowChartMagneticDisk">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Magnetic Disk 6">
            <a:extLst>
              <a:ext uri="{FF2B5EF4-FFF2-40B4-BE49-F238E27FC236}">
                <a16:creationId xmlns:a16="http://schemas.microsoft.com/office/drawing/2014/main" id="{AF622C59-4D76-D2D5-D3CD-48EDD352CE90}"/>
              </a:ext>
            </a:extLst>
          </p:cNvPr>
          <p:cNvSpPr/>
          <p:nvPr/>
        </p:nvSpPr>
        <p:spPr>
          <a:xfrm rot="16200000">
            <a:off x="8876348" y="4168141"/>
            <a:ext cx="1185862" cy="314324"/>
          </a:xfrm>
          <a:prstGeom prst="flowChartMagneticDisk">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7573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55118-CAB8-7C45-4FF9-A44D59247C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75768-6709-BF61-BB89-BDC6DBE45FA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ED3C4FC-68CE-5DB3-0C0E-7DA9F8FF5357}"/>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052344DA-222C-EE3B-DF44-5C408624B128}"/>
              </a:ext>
            </a:extLst>
          </p:cNvPr>
          <p:cNvPicPr>
            <a:picLocks noChangeAspect="1"/>
          </p:cNvPicPr>
          <p:nvPr/>
        </p:nvPicPr>
        <p:blipFill>
          <a:blip r:embed="rId2"/>
          <a:stretch>
            <a:fillRect/>
          </a:stretch>
        </p:blipFill>
        <p:spPr>
          <a:xfrm>
            <a:off x="242889" y="133350"/>
            <a:ext cx="6350938" cy="4767264"/>
          </a:xfrm>
          <a:prstGeom prst="rect">
            <a:avLst/>
          </a:prstGeom>
        </p:spPr>
      </p:pic>
      <p:pic>
        <p:nvPicPr>
          <p:cNvPr id="5" name="Picture 4">
            <a:extLst>
              <a:ext uri="{FF2B5EF4-FFF2-40B4-BE49-F238E27FC236}">
                <a16:creationId xmlns:a16="http://schemas.microsoft.com/office/drawing/2014/main" id="{EE559F24-D1A3-1E28-6231-D9702720F2AA}"/>
              </a:ext>
            </a:extLst>
          </p:cNvPr>
          <p:cNvPicPr>
            <a:picLocks noChangeAspect="1"/>
          </p:cNvPicPr>
          <p:nvPr/>
        </p:nvPicPr>
        <p:blipFill>
          <a:blip r:embed="rId3"/>
          <a:srcRect b="15536"/>
          <a:stretch/>
        </p:blipFill>
        <p:spPr>
          <a:xfrm>
            <a:off x="7038975" y="-409585"/>
            <a:ext cx="4143375" cy="2252663"/>
          </a:xfrm>
          <a:prstGeom prst="rect">
            <a:avLst/>
          </a:prstGeom>
        </p:spPr>
      </p:pic>
      <p:sp>
        <p:nvSpPr>
          <p:cNvPr id="6" name="Flowchart: Magnetic Disk 5">
            <a:extLst>
              <a:ext uri="{FF2B5EF4-FFF2-40B4-BE49-F238E27FC236}">
                <a16:creationId xmlns:a16="http://schemas.microsoft.com/office/drawing/2014/main" id="{7FC93F6E-34B5-7B0F-B03B-CF6F18922510}"/>
              </a:ext>
            </a:extLst>
          </p:cNvPr>
          <p:cNvSpPr/>
          <p:nvPr/>
        </p:nvSpPr>
        <p:spPr>
          <a:xfrm rot="18587866">
            <a:off x="7766685" y="2230756"/>
            <a:ext cx="3590925" cy="542925"/>
          </a:xfrm>
          <a:prstGeom prst="flowChartMagneticDisk">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Magnetic Disk 6">
            <a:extLst>
              <a:ext uri="{FF2B5EF4-FFF2-40B4-BE49-F238E27FC236}">
                <a16:creationId xmlns:a16="http://schemas.microsoft.com/office/drawing/2014/main" id="{4000F3E1-D356-7156-7A6D-4996C9E27C31}"/>
              </a:ext>
            </a:extLst>
          </p:cNvPr>
          <p:cNvSpPr/>
          <p:nvPr/>
        </p:nvSpPr>
        <p:spPr>
          <a:xfrm rot="16200000">
            <a:off x="8876348" y="4168141"/>
            <a:ext cx="1185862" cy="314324"/>
          </a:xfrm>
          <a:prstGeom prst="flowChartMagneticDisk">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Magnetic Disk 7">
            <a:extLst>
              <a:ext uri="{FF2B5EF4-FFF2-40B4-BE49-F238E27FC236}">
                <a16:creationId xmlns:a16="http://schemas.microsoft.com/office/drawing/2014/main" id="{4D4DD798-9F3C-C42F-AA93-5A39CAA7BDE0}"/>
              </a:ext>
            </a:extLst>
          </p:cNvPr>
          <p:cNvSpPr/>
          <p:nvPr/>
        </p:nvSpPr>
        <p:spPr>
          <a:xfrm rot="16200000">
            <a:off x="8596309" y="4095749"/>
            <a:ext cx="1185862" cy="457201"/>
          </a:xfrm>
          <a:prstGeom prst="flowChartMagneticDisk">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9" name="Flowchart: Magnetic Disk 8">
            <a:extLst>
              <a:ext uri="{FF2B5EF4-FFF2-40B4-BE49-F238E27FC236}">
                <a16:creationId xmlns:a16="http://schemas.microsoft.com/office/drawing/2014/main" id="{8E032837-CCB6-6B27-1C73-9962CA20631D}"/>
              </a:ext>
            </a:extLst>
          </p:cNvPr>
          <p:cNvSpPr/>
          <p:nvPr/>
        </p:nvSpPr>
        <p:spPr>
          <a:xfrm rot="18606404">
            <a:off x="7634290" y="2292668"/>
            <a:ext cx="3590925" cy="180973"/>
          </a:xfrm>
          <a:prstGeom prst="flowChartMagneticDisk">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EB2905C7-5F61-6381-453B-196943CD611F}"/>
              </a:ext>
            </a:extLst>
          </p:cNvPr>
          <p:cNvSpPr/>
          <p:nvPr/>
        </p:nvSpPr>
        <p:spPr>
          <a:xfrm rot="18946077">
            <a:off x="8275319" y="5100638"/>
            <a:ext cx="813908" cy="3286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1B581F0-6818-C33E-0D4A-D47B38A87DE2}"/>
              </a:ext>
            </a:extLst>
          </p:cNvPr>
          <p:cNvSpPr txBox="1"/>
          <p:nvPr/>
        </p:nvSpPr>
        <p:spPr>
          <a:xfrm>
            <a:off x="2228851" y="5480816"/>
            <a:ext cx="6313010" cy="523220"/>
          </a:xfrm>
          <a:prstGeom prst="rect">
            <a:avLst/>
          </a:prstGeom>
          <a:noFill/>
        </p:spPr>
        <p:txBody>
          <a:bodyPr wrap="none" rtlCol="0">
            <a:spAutoFit/>
          </a:bodyPr>
          <a:lstStyle/>
          <a:p>
            <a:r>
              <a:rPr lang="en-GB" sz="2800" b="1" dirty="0"/>
              <a:t>Note: Thicker layer of jam (more yummy)</a:t>
            </a:r>
          </a:p>
        </p:txBody>
      </p:sp>
    </p:spTree>
    <p:extLst>
      <p:ext uri="{BB962C8B-B14F-4D97-AF65-F5344CB8AC3E}">
        <p14:creationId xmlns:p14="http://schemas.microsoft.com/office/powerpoint/2010/main" val="3876879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42444C1C-A082-0551-AB32-88CDE0A3E1AB}"/>
              </a:ext>
            </a:extLst>
          </p:cNvPr>
          <p:cNvSpPr>
            <a:spLocks noGrp="1" noChangeArrowheads="1"/>
          </p:cNvSpPr>
          <p:nvPr>
            <p:ph type="title"/>
          </p:nvPr>
        </p:nvSpPr>
        <p:spPr/>
        <p:txBody>
          <a:bodyPr/>
          <a:lstStyle/>
          <a:p>
            <a:r>
              <a:rPr lang="en-GB" altLang="en-US" b="1" dirty="0">
                <a:latin typeface="Tahoma" panose="020B0604030504040204" pitchFamily="34" charset="0"/>
              </a:rPr>
              <a:t>As a result…</a:t>
            </a:r>
            <a:endParaRPr lang="en-US" altLang="en-US" b="1" dirty="0">
              <a:latin typeface="Tahoma" panose="020B0604030504040204" pitchFamily="34" charset="0"/>
            </a:endParaRPr>
          </a:p>
        </p:txBody>
      </p:sp>
      <p:sp>
        <p:nvSpPr>
          <p:cNvPr id="12293" name="Oval 5">
            <a:extLst>
              <a:ext uri="{FF2B5EF4-FFF2-40B4-BE49-F238E27FC236}">
                <a16:creationId xmlns:a16="http://schemas.microsoft.com/office/drawing/2014/main" id="{BF418E04-C409-17CE-941D-C86FEF7B4877}"/>
              </a:ext>
            </a:extLst>
          </p:cNvPr>
          <p:cNvSpPr>
            <a:spLocks noChangeArrowheads="1"/>
          </p:cNvSpPr>
          <p:nvPr/>
        </p:nvSpPr>
        <p:spPr bwMode="auto">
          <a:xfrm>
            <a:off x="8472488" y="1484313"/>
            <a:ext cx="4176712" cy="5040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295" name="Text Box 7">
            <a:extLst>
              <a:ext uri="{FF2B5EF4-FFF2-40B4-BE49-F238E27FC236}">
                <a16:creationId xmlns:a16="http://schemas.microsoft.com/office/drawing/2014/main" id="{AA943A66-F2A3-9BEE-0995-BBB12C6C01D6}"/>
              </a:ext>
            </a:extLst>
          </p:cNvPr>
          <p:cNvSpPr txBox="1">
            <a:spLocks noChangeArrowheads="1"/>
          </p:cNvSpPr>
          <p:nvPr/>
        </p:nvSpPr>
        <p:spPr bwMode="auto">
          <a:xfrm>
            <a:off x="1774825" y="1412876"/>
            <a:ext cx="697498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latin typeface="Tahoma" panose="020B0604030504040204" pitchFamily="34" charset="0"/>
              </a:rPr>
              <a:t>Warm moisture-laden air rises at</a:t>
            </a:r>
          </a:p>
          <a:p>
            <a:r>
              <a:rPr lang="en-GB" altLang="en-US" sz="3200" b="1" dirty="0">
                <a:latin typeface="Tahoma" panose="020B0604030504040204" pitchFamily="34" charset="0"/>
              </a:rPr>
              <a:t> the equator…</a:t>
            </a:r>
          </a:p>
          <a:p>
            <a:endParaRPr lang="en-GB" altLang="en-US" sz="3200" b="1" dirty="0">
              <a:solidFill>
                <a:srgbClr val="A0FEFA"/>
              </a:solidFill>
              <a:latin typeface="Tahoma" panose="020B0604030504040204" pitchFamily="34" charset="0"/>
            </a:endParaRPr>
          </a:p>
          <a:p>
            <a:endParaRPr lang="en-US" altLang="en-US" sz="3200" b="1" dirty="0">
              <a:latin typeface="Tahoma" panose="020B0604030504040204" pitchFamily="34" charset="0"/>
            </a:endParaRPr>
          </a:p>
        </p:txBody>
      </p:sp>
      <p:sp>
        <p:nvSpPr>
          <p:cNvPr id="12296" name="AutoShape 8">
            <a:extLst>
              <a:ext uri="{FF2B5EF4-FFF2-40B4-BE49-F238E27FC236}">
                <a16:creationId xmlns:a16="http://schemas.microsoft.com/office/drawing/2014/main" id="{B3E1564B-6735-15F4-A97E-A936CA323E77}"/>
              </a:ext>
            </a:extLst>
          </p:cNvPr>
          <p:cNvSpPr>
            <a:spLocks noChangeArrowheads="1"/>
          </p:cNvSpPr>
          <p:nvPr/>
        </p:nvSpPr>
        <p:spPr bwMode="auto">
          <a:xfrm>
            <a:off x="7319964" y="3644901"/>
            <a:ext cx="1081087" cy="288925"/>
          </a:xfrm>
          <a:prstGeom prst="leftArrow">
            <a:avLst>
              <a:gd name="adj1" fmla="val 50000"/>
              <a:gd name="adj2" fmla="val 93544"/>
            </a:avLst>
          </a:prstGeom>
          <a:solidFill>
            <a:srgbClr val="FD253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298" name="AutoShape 10">
            <a:extLst>
              <a:ext uri="{FF2B5EF4-FFF2-40B4-BE49-F238E27FC236}">
                <a16:creationId xmlns:a16="http://schemas.microsoft.com/office/drawing/2014/main" id="{99420634-415B-1FD4-576B-230BF91E81A9}"/>
              </a:ext>
            </a:extLst>
          </p:cNvPr>
          <p:cNvSpPr>
            <a:spLocks noChangeArrowheads="1"/>
          </p:cNvSpPr>
          <p:nvPr/>
        </p:nvSpPr>
        <p:spPr bwMode="auto">
          <a:xfrm>
            <a:off x="7319964" y="4005264"/>
            <a:ext cx="1081087" cy="288925"/>
          </a:xfrm>
          <a:prstGeom prst="leftArrow">
            <a:avLst>
              <a:gd name="adj1" fmla="val 50000"/>
              <a:gd name="adj2" fmla="val 93544"/>
            </a:avLst>
          </a:prstGeom>
          <a:solidFill>
            <a:srgbClr val="FD253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299" name="AutoShape 11">
            <a:extLst>
              <a:ext uri="{FF2B5EF4-FFF2-40B4-BE49-F238E27FC236}">
                <a16:creationId xmlns:a16="http://schemas.microsoft.com/office/drawing/2014/main" id="{F85FD823-3CD6-62DE-447B-7D59D4CBA34E}"/>
              </a:ext>
            </a:extLst>
          </p:cNvPr>
          <p:cNvSpPr>
            <a:spLocks noChangeArrowheads="1"/>
          </p:cNvSpPr>
          <p:nvPr/>
        </p:nvSpPr>
        <p:spPr bwMode="auto">
          <a:xfrm>
            <a:off x="7319964" y="4364039"/>
            <a:ext cx="1081087" cy="288925"/>
          </a:xfrm>
          <a:prstGeom prst="leftArrow">
            <a:avLst>
              <a:gd name="adj1" fmla="val 50000"/>
              <a:gd name="adj2" fmla="val 93544"/>
            </a:avLst>
          </a:prstGeom>
          <a:solidFill>
            <a:srgbClr val="FD253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81B02E76-A0D9-4275-6A06-D9DB7E5EF076}"/>
              </a:ext>
            </a:extLst>
          </p:cNvPr>
          <p:cNvSpPr>
            <a:spLocks noGrp="1" noChangeArrowheads="1"/>
          </p:cNvSpPr>
          <p:nvPr>
            <p:ph type="title"/>
          </p:nvPr>
        </p:nvSpPr>
        <p:spPr/>
        <p:txBody>
          <a:bodyPr/>
          <a:lstStyle/>
          <a:p>
            <a:endParaRPr lang="en-GB" altLang="en-US"/>
          </a:p>
        </p:txBody>
      </p:sp>
      <p:sp>
        <p:nvSpPr>
          <p:cNvPr id="14341" name="Oval 5">
            <a:extLst>
              <a:ext uri="{FF2B5EF4-FFF2-40B4-BE49-F238E27FC236}">
                <a16:creationId xmlns:a16="http://schemas.microsoft.com/office/drawing/2014/main" id="{FAA00F8E-81D5-3424-DBC6-9B95DFAC9E60}"/>
              </a:ext>
            </a:extLst>
          </p:cNvPr>
          <p:cNvSpPr>
            <a:spLocks noChangeArrowheads="1"/>
          </p:cNvSpPr>
          <p:nvPr/>
        </p:nvSpPr>
        <p:spPr bwMode="auto">
          <a:xfrm>
            <a:off x="8472488" y="1484313"/>
            <a:ext cx="4176712" cy="5040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42" name="Rectangle 6">
            <a:extLst>
              <a:ext uri="{FF2B5EF4-FFF2-40B4-BE49-F238E27FC236}">
                <a16:creationId xmlns:a16="http://schemas.microsoft.com/office/drawing/2014/main" id="{AE3C0084-857D-32A1-A398-CABE7DC887A7}"/>
              </a:ext>
            </a:extLst>
          </p:cNvPr>
          <p:cNvSpPr>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endParaRPr lang="en-GB" altLang="en-US" b="1">
              <a:latin typeface="Tahoma" panose="020B0604030504040204" pitchFamily="34" charset="0"/>
            </a:endParaRPr>
          </a:p>
        </p:txBody>
      </p:sp>
      <p:sp>
        <p:nvSpPr>
          <p:cNvPr id="14343" name="Oval 7">
            <a:extLst>
              <a:ext uri="{FF2B5EF4-FFF2-40B4-BE49-F238E27FC236}">
                <a16:creationId xmlns:a16="http://schemas.microsoft.com/office/drawing/2014/main" id="{B3B9A180-F653-4084-EB9F-E897CE7A406B}"/>
              </a:ext>
            </a:extLst>
          </p:cNvPr>
          <p:cNvSpPr>
            <a:spLocks noChangeArrowheads="1"/>
          </p:cNvSpPr>
          <p:nvPr/>
        </p:nvSpPr>
        <p:spPr bwMode="auto">
          <a:xfrm>
            <a:off x="8472488" y="1484313"/>
            <a:ext cx="4176712" cy="5040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44" name="Text Box 8">
            <a:extLst>
              <a:ext uri="{FF2B5EF4-FFF2-40B4-BE49-F238E27FC236}">
                <a16:creationId xmlns:a16="http://schemas.microsoft.com/office/drawing/2014/main" id="{B6727DEA-D34D-478F-5C40-BD3E2F38F271}"/>
              </a:ext>
            </a:extLst>
          </p:cNvPr>
          <p:cNvSpPr txBox="1">
            <a:spLocks noChangeArrowheads="1"/>
          </p:cNvSpPr>
          <p:nvPr/>
        </p:nvSpPr>
        <p:spPr bwMode="auto">
          <a:xfrm>
            <a:off x="1774825" y="1412875"/>
            <a:ext cx="462819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latin typeface="Tahoma" panose="020B0604030504040204" pitchFamily="34" charset="0"/>
              </a:rPr>
              <a:t>And cools as it rises…</a:t>
            </a:r>
          </a:p>
          <a:p>
            <a:endParaRPr lang="en-GB" altLang="en-US" sz="3200" b="1" dirty="0">
              <a:latin typeface="Tahoma" panose="020B0604030504040204" pitchFamily="34" charset="0"/>
            </a:endParaRPr>
          </a:p>
          <a:p>
            <a:endParaRPr lang="en-US" altLang="en-US" sz="3200" b="1" dirty="0">
              <a:latin typeface="Tahoma" panose="020B0604030504040204" pitchFamily="34" charset="0"/>
            </a:endParaRPr>
          </a:p>
        </p:txBody>
      </p:sp>
      <p:sp>
        <p:nvSpPr>
          <p:cNvPr id="14345" name="AutoShape 9">
            <a:extLst>
              <a:ext uri="{FF2B5EF4-FFF2-40B4-BE49-F238E27FC236}">
                <a16:creationId xmlns:a16="http://schemas.microsoft.com/office/drawing/2014/main" id="{82913E45-2CD0-F1F9-1658-9B92B17B8C7F}"/>
              </a:ext>
            </a:extLst>
          </p:cNvPr>
          <p:cNvSpPr>
            <a:spLocks noChangeArrowheads="1"/>
          </p:cNvSpPr>
          <p:nvPr/>
        </p:nvSpPr>
        <p:spPr bwMode="auto">
          <a:xfrm>
            <a:off x="6527800" y="3644901"/>
            <a:ext cx="1873250" cy="288925"/>
          </a:xfrm>
          <a:prstGeom prst="leftArrow">
            <a:avLst>
              <a:gd name="adj1" fmla="val 50000"/>
              <a:gd name="adj2" fmla="val 162088"/>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46" name="AutoShape 10">
            <a:extLst>
              <a:ext uri="{FF2B5EF4-FFF2-40B4-BE49-F238E27FC236}">
                <a16:creationId xmlns:a16="http://schemas.microsoft.com/office/drawing/2014/main" id="{9CBCCDCB-8100-8F15-0C35-49D1B2B8106E}"/>
              </a:ext>
            </a:extLst>
          </p:cNvPr>
          <p:cNvSpPr>
            <a:spLocks noChangeArrowheads="1"/>
          </p:cNvSpPr>
          <p:nvPr/>
        </p:nvSpPr>
        <p:spPr bwMode="auto">
          <a:xfrm>
            <a:off x="6456364" y="4005264"/>
            <a:ext cx="1944687" cy="287337"/>
          </a:xfrm>
          <a:prstGeom prst="leftArrow">
            <a:avLst>
              <a:gd name="adj1" fmla="val 50000"/>
              <a:gd name="adj2" fmla="val 169199"/>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47" name="AutoShape 11">
            <a:extLst>
              <a:ext uri="{FF2B5EF4-FFF2-40B4-BE49-F238E27FC236}">
                <a16:creationId xmlns:a16="http://schemas.microsoft.com/office/drawing/2014/main" id="{F3E07A1D-2D6F-CE98-76FD-3111926BB402}"/>
              </a:ext>
            </a:extLst>
          </p:cNvPr>
          <p:cNvSpPr>
            <a:spLocks noChangeArrowheads="1"/>
          </p:cNvSpPr>
          <p:nvPr/>
        </p:nvSpPr>
        <p:spPr bwMode="auto">
          <a:xfrm>
            <a:off x="6527800" y="4364039"/>
            <a:ext cx="1873250" cy="217487"/>
          </a:xfrm>
          <a:prstGeom prst="leftArrow">
            <a:avLst>
              <a:gd name="adj1" fmla="val 50000"/>
              <a:gd name="adj2" fmla="val 215329"/>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79335CB6-C491-8030-3F3D-FF4E9DD98C34}"/>
              </a:ext>
            </a:extLst>
          </p:cNvPr>
          <p:cNvSpPr>
            <a:spLocks noGrp="1" noChangeArrowheads="1"/>
          </p:cNvSpPr>
          <p:nvPr>
            <p:ph type="title"/>
          </p:nvPr>
        </p:nvSpPr>
        <p:spPr/>
        <p:txBody>
          <a:bodyPr/>
          <a:lstStyle/>
          <a:p>
            <a:endParaRPr lang="en-GB" altLang="en-US"/>
          </a:p>
        </p:txBody>
      </p:sp>
      <p:sp>
        <p:nvSpPr>
          <p:cNvPr id="16389" name="Oval 5">
            <a:extLst>
              <a:ext uri="{FF2B5EF4-FFF2-40B4-BE49-F238E27FC236}">
                <a16:creationId xmlns:a16="http://schemas.microsoft.com/office/drawing/2014/main" id="{E3540339-B006-AE84-458E-BC592BD0CAE0}"/>
              </a:ext>
            </a:extLst>
          </p:cNvPr>
          <p:cNvSpPr>
            <a:spLocks noChangeArrowheads="1"/>
          </p:cNvSpPr>
          <p:nvPr/>
        </p:nvSpPr>
        <p:spPr bwMode="auto">
          <a:xfrm>
            <a:off x="8472488" y="1484313"/>
            <a:ext cx="4176712" cy="5040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16390" name="Text Box 6">
            <a:extLst>
              <a:ext uri="{FF2B5EF4-FFF2-40B4-BE49-F238E27FC236}">
                <a16:creationId xmlns:a16="http://schemas.microsoft.com/office/drawing/2014/main" id="{79BC3000-C226-9458-4344-C56C2AA8714C}"/>
              </a:ext>
            </a:extLst>
          </p:cNvPr>
          <p:cNvSpPr txBox="1">
            <a:spLocks noChangeArrowheads="1"/>
          </p:cNvSpPr>
          <p:nvPr/>
        </p:nvSpPr>
        <p:spPr bwMode="auto">
          <a:xfrm>
            <a:off x="2043114" y="1466850"/>
            <a:ext cx="624562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latin typeface="Tahoma" panose="020B0604030504040204" pitchFamily="34" charset="0"/>
              </a:rPr>
              <a:t>The moisture condenses</a:t>
            </a:r>
          </a:p>
          <a:p>
            <a:r>
              <a:rPr lang="en-GB" altLang="en-US" sz="3200" b="1" dirty="0">
                <a:latin typeface="Tahoma" panose="020B0604030504040204" pitchFamily="34" charset="0"/>
              </a:rPr>
              <a:t>and provides the rain that </a:t>
            </a:r>
          </a:p>
          <a:p>
            <a:r>
              <a:rPr lang="en-GB" altLang="en-US" sz="3200" b="1" dirty="0">
                <a:latin typeface="Tahoma" panose="020B0604030504040204" pitchFamily="34" charset="0"/>
              </a:rPr>
              <a:t>nurtures tropical rain forests.</a:t>
            </a:r>
            <a:endParaRPr lang="en-US" altLang="en-US" sz="3200" b="1" dirty="0">
              <a:latin typeface="Tahoma" panose="020B0604030504040204" pitchFamily="34" charset="0"/>
            </a:endParaRPr>
          </a:p>
        </p:txBody>
      </p:sp>
      <p:sp>
        <p:nvSpPr>
          <p:cNvPr id="16392" name="Oval 8">
            <a:extLst>
              <a:ext uri="{FF2B5EF4-FFF2-40B4-BE49-F238E27FC236}">
                <a16:creationId xmlns:a16="http://schemas.microsoft.com/office/drawing/2014/main" id="{BC08D211-312C-F20D-2FBD-88A4A3334986}"/>
              </a:ext>
            </a:extLst>
          </p:cNvPr>
          <p:cNvSpPr>
            <a:spLocks noChangeArrowheads="1"/>
          </p:cNvSpPr>
          <p:nvPr/>
        </p:nvSpPr>
        <p:spPr bwMode="auto">
          <a:xfrm flipV="1">
            <a:off x="8040689" y="3933825"/>
            <a:ext cx="142875"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3" name="Oval 9">
            <a:extLst>
              <a:ext uri="{FF2B5EF4-FFF2-40B4-BE49-F238E27FC236}">
                <a16:creationId xmlns:a16="http://schemas.microsoft.com/office/drawing/2014/main" id="{02B70F4B-D50C-5F68-2FCE-0E9AB190F944}"/>
              </a:ext>
            </a:extLst>
          </p:cNvPr>
          <p:cNvSpPr>
            <a:spLocks noChangeArrowheads="1"/>
          </p:cNvSpPr>
          <p:nvPr/>
        </p:nvSpPr>
        <p:spPr bwMode="auto">
          <a:xfrm flipV="1">
            <a:off x="7824789" y="4149725"/>
            <a:ext cx="142875"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4" name="Oval 10">
            <a:extLst>
              <a:ext uri="{FF2B5EF4-FFF2-40B4-BE49-F238E27FC236}">
                <a16:creationId xmlns:a16="http://schemas.microsoft.com/office/drawing/2014/main" id="{6A9D31C9-63B6-E325-7D6A-745BC98304B8}"/>
              </a:ext>
            </a:extLst>
          </p:cNvPr>
          <p:cNvSpPr>
            <a:spLocks noChangeArrowheads="1"/>
          </p:cNvSpPr>
          <p:nvPr/>
        </p:nvSpPr>
        <p:spPr bwMode="auto">
          <a:xfrm flipV="1">
            <a:off x="7751764" y="4005264"/>
            <a:ext cx="14287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5" name="Oval 11">
            <a:extLst>
              <a:ext uri="{FF2B5EF4-FFF2-40B4-BE49-F238E27FC236}">
                <a16:creationId xmlns:a16="http://schemas.microsoft.com/office/drawing/2014/main" id="{787C8A71-3A32-A0D5-F715-3C98B92C5444}"/>
              </a:ext>
            </a:extLst>
          </p:cNvPr>
          <p:cNvSpPr>
            <a:spLocks noChangeArrowheads="1"/>
          </p:cNvSpPr>
          <p:nvPr/>
        </p:nvSpPr>
        <p:spPr bwMode="auto">
          <a:xfrm flipV="1">
            <a:off x="7751764" y="4294189"/>
            <a:ext cx="14287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6" name="Oval 12">
            <a:extLst>
              <a:ext uri="{FF2B5EF4-FFF2-40B4-BE49-F238E27FC236}">
                <a16:creationId xmlns:a16="http://schemas.microsoft.com/office/drawing/2014/main" id="{3C4BAD5D-92E0-CBE4-4D45-6A416443484D}"/>
              </a:ext>
            </a:extLst>
          </p:cNvPr>
          <p:cNvSpPr>
            <a:spLocks noChangeArrowheads="1"/>
          </p:cNvSpPr>
          <p:nvPr/>
        </p:nvSpPr>
        <p:spPr bwMode="auto">
          <a:xfrm flipV="1">
            <a:off x="8040689" y="4076700"/>
            <a:ext cx="142875"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7" name="Oval 13">
            <a:extLst>
              <a:ext uri="{FF2B5EF4-FFF2-40B4-BE49-F238E27FC236}">
                <a16:creationId xmlns:a16="http://schemas.microsoft.com/office/drawing/2014/main" id="{FBA7CB34-C18F-44AA-B582-46424629FBC5}"/>
              </a:ext>
            </a:extLst>
          </p:cNvPr>
          <p:cNvSpPr>
            <a:spLocks noChangeArrowheads="1"/>
          </p:cNvSpPr>
          <p:nvPr/>
        </p:nvSpPr>
        <p:spPr bwMode="auto">
          <a:xfrm flipV="1">
            <a:off x="7967664" y="4294189"/>
            <a:ext cx="14287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8" name="Oval 14">
            <a:extLst>
              <a:ext uri="{FF2B5EF4-FFF2-40B4-BE49-F238E27FC236}">
                <a16:creationId xmlns:a16="http://schemas.microsoft.com/office/drawing/2014/main" id="{0E771B20-D120-DD47-79E9-CE05BA514039}"/>
              </a:ext>
            </a:extLst>
          </p:cNvPr>
          <p:cNvSpPr>
            <a:spLocks noChangeArrowheads="1"/>
          </p:cNvSpPr>
          <p:nvPr/>
        </p:nvSpPr>
        <p:spPr bwMode="auto">
          <a:xfrm flipV="1">
            <a:off x="8183564" y="4221164"/>
            <a:ext cx="142875"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02" name="Freeform 18">
            <a:extLst>
              <a:ext uri="{FF2B5EF4-FFF2-40B4-BE49-F238E27FC236}">
                <a16:creationId xmlns:a16="http://schemas.microsoft.com/office/drawing/2014/main" id="{B5AD5622-C8F1-1DFB-7B13-C855C61EB56A}"/>
              </a:ext>
            </a:extLst>
          </p:cNvPr>
          <p:cNvSpPr>
            <a:spLocks/>
          </p:cNvSpPr>
          <p:nvPr/>
        </p:nvSpPr>
        <p:spPr bwMode="auto">
          <a:xfrm>
            <a:off x="7077075" y="3789363"/>
            <a:ext cx="674688" cy="723900"/>
          </a:xfrm>
          <a:custGeom>
            <a:avLst/>
            <a:gdLst>
              <a:gd name="T0" fmla="*/ 323 w 425"/>
              <a:gd name="T1" fmla="*/ 27 h 456"/>
              <a:gd name="T2" fmla="*/ 385 w 425"/>
              <a:gd name="T3" fmla="*/ 113 h 456"/>
              <a:gd name="T4" fmla="*/ 348 w 425"/>
              <a:gd name="T5" fmla="*/ 138 h 456"/>
              <a:gd name="T6" fmla="*/ 360 w 425"/>
              <a:gd name="T7" fmla="*/ 174 h 456"/>
              <a:gd name="T8" fmla="*/ 397 w 425"/>
              <a:gd name="T9" fmla="*/ 199 h 456"/>
              <a:gd name="T10" fmla="*/ 360 w 425"/>
              <a:gd name="T11" fmla="*/ 309 h 456"/>
              <a:gd name="T12" fmla="*/ 348 w 425"/>
              <a:gd name="T13" fmla="*/ 383 h 456"/>
              <a:gd name="T14" fmla="*/ 274 w 425"/>
              <a:gd name="T15" fmla="*/ 407 h 456"/>
              <a:gd name="T16" fmla="*/ 238 w 425"/>
              <a:gd name="T17" fmla="*/ 432 h 456"/>
              <a:gd name="T18" fmla="*/ 164 w 425"/>
              <a:gd name="T19" fmla="*/ 456 h 456"/>
              <a:gd name="T20" fmla="*/ 103 w 425"/>
              <a:gd name="T21" fmla="*/ 444 h 456"/>
              <a:gd name="T22" fmla="*/ 66 w 425"/>
              <a:gd name="T23" fmla="*/ 370 h 456"/>
              <a:gd name="T24" fmla="*/ 29 w 425"/>
              <a:gd name="T25" fmla="*/ 346 h 456"/>
              <a:gd name="T26" fmla="*/ 29 w 425"/>
              <a:gd name="T27" fmla="*/ 260 h 456"/>
              <a:gd name="T28" fmla="*/ 17 w 425"/>
              <a:gd name="T29" fmla="*/ 162 h 456"/>
              <a:gd name="T30" fmla="*/ 41 w 425"/>
              <a:gd name="T31" fmla="*/ 89 h 456"/>
              <a:gd name="T32" fmla="*/ 54 w 425"/>
              <a:gd name="T33" fmla="*/ 40 h 456"/>
              <a:gd name="T34" fmla="*/ 90 w 425"/>
              <a:gd name="T35" fmla="*/ 15 h 456"/>
              <a:gd name="T36" fmla="*/ 164 w 425"/>
              <a:gd name="T37" fmla="*/ 3 h 456"/>
              <a:gd name="T38" fmla="*/ 225 w 425"/>
              <a:gd name="T39" fmla="*/ 15 h 456"/>
              <a:gd name="T40" fmla="*/ 323 w 425"/>
              <a:gd name="T41" fmla="*/ 2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456">
                <a:moveTo>
                  <a:pt x="323" y="27"/>
                </a:moveTo>
                <a:cubicBezTo>
                  <a:pt x="359" y="40"/>
                  <a:pt x="425" y="62"/>
                  <a:pt x="385" y="113"/>
                </a:cubicBezTo>
                <a:cubicBezTo>
                  <a:pt x="376" y="125"/>
                  <a:pt x="360" y="130"/>
                  <a:pt x="348" y="138"/>
                </a:cubicBezTo>
                <a:cubicBezTo>
                  <a:pt x="352" y="150"/>
                  <a:pt x="352" y="164"/>
                  <a:pt x="360" y="174"/>
                </a:cubicBezTo>
                <a:cubicBezTo>
                  <a:pt x="369" y="186"/>
                  <a:pt x="393" y="185"/>
                  <a:pt x="397" y="199"/>
                </a:cubicBezTo>
                <a:cubicBezTo>
                  <a:pt x="409" y="247"/>
                  <a:pt x="383" y="275"/>
                  <a:pt x="360" y="309"/>
                </a:cubicBezTo>
                <a:cubicBezTo>
                  <a:pt x="356" y="334"/>
                  <a:pt x="364" y="364"/>
                  <a:pt x="348" y="383"/>
                </a:cubicBezTo>
                <a:cubicBezTo>
                  <a:pt x="331" y="402"/>
                  <a:pt x="274" y="407"/>
                  <a:pt x="274" y="407"/>
                </a:cubicBezTo>
                <a:cubicBezTo>
                  <a:pt x="262" y="415"/>
                  <a:pt x="251" y="426"/>
                  <a:pt x="238" y="432"/>
                </a:cubicBezTo>
                <a:cubicBezTo>
                  <a:pt x="214" y="443"/>
                  <a:pt x="164" y="456"/>
                  <a:pt x="164" y="456"/>
                </a:cubicBezTo>
                <a:cubicBezTo>
                  <a:pt x="144" y="452"/>
                  <a:pt x="121" y="454"/>
                  <a:pt x="103" y="444"/>
                </a:cubicBezTo>
                <a:cubicBezTo>
                  <a:pt x="62" y="421"/>
                  <a:pt x="90" y="400"/>
                  <a:pt x="66" y="370"/>
                </a:cubicBezTo>
                <a:cubicBezTo>
                  <a:pt x="57" y="359"/>
                  <a:pt x="41" y="354"/>
                  <a:pt x="29" y="346"/>
                </a:cubicBezTo>
                <a:cubicBezTo>
                  <a:pt x="0" y="257"/>
                  <a:pt x="29" y="368"/>
                  <a:pt x="29" y="260"/>
                </a:cubicBezTo>
                <a:cubicBezTo>
                  <a:pt x="29" y="227"/>
                  <a:pt x="21" y="195"/>
                  <a:pt x="17" y="162"/>
                </a:cubicBezTo>
                <a:cubicBezTo>
                  <a:pt x="25" y="138"/>
                  <a:pt x="33" y="113"/>
                  <a:pt x="41" y="89"/>
                </a:cubicBezTo>
                <a:cubicBezTo>
                  <a:pt x="46" y="73"/>
                  <a:pt x="45" y="54"/>
                  <a:pt x="54" y="40"/>
                </a:cubicBezTo>
                <a:cubicBezTo>
                  <a:pt x="62" y="28"/>
                  <a:pt x="78" y="23"/>
                  <a:pt x="90" y="15"/>
                </a:cubicBezTo>
                <a:cubicBezTo>
                  <a:pt x="191" y="48"/>
                  <a:pt x="60" y="16"/>
                  <a:pt x="164" y="3"/>
                </a:cubicBezTo>
                <a:cubicBezTo>
                  <a:pt x="185" y="0"/>
                  <a:pt x="205" y="12"/>
                  <a:pt x="225" y="15"/>
                </a:cubicBezTo>
                <a:cubicBezTo>
                  <a:pt x="258" y="20"/>
                  <a:pt x="290" y="23"/>
                  <a:pt x="323" y="27"/>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4" name="Text Box 20">
            <a:extLst>
              <a:ext uri="{FF2B5EF4-FFF2-40B4-BE49-F238E27FC236}">
                <a16:creationId xmlns:a16="http://schemas.microsoft.com/office/drawing/2014/main" id="{F6BF9DFB-7CE0-0D60-0FA5-E1E14FBD661B}"/>
              </a:ext>
            </a:extLst>
          </p:cNvPr>
          <p:cNvSpPr txBox="1">
            <a:spLocks noChangeArrowheads="1"/>
          </p:cNvSpPr>
          <p:nvPr/>
        </p:nvSpPr>
        <p:spPr bwMode="auto">
          <a:xfrm>
            <a:off x="8524875" y="3829050"/>
            <a:ext cx="20601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dirty="0">
                <a:solidFill>
                  <a:srgbClr val="92D050"/>
                </a:solidFill>
                <a:latin typeface="Tahoma" panose="020B0604030504040204" pitchFamily="34" charset="0"/>
                <a:ea typeface="Tahoma" panose="020B0604030504040204" pitchFamily="34" charset="0"/>
                <a:cs typeface="Tahoma" panose="020B0604030504040204" pitchFamily="34" charset="0"/>
              </a:rPr>
              <a:t>Rainforest</a:t>
            </a:r>
            <a:endParaRPr lang="en-US" alt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854618AD-7006-F638-886B-FD45C0BD783E}"/>
              </a:ext>
            </a:extLst>
          </p:cNvPr>
          <p:cNvSpPr>
            <a:spLocks noGrp="1" noChangeArrowheads="1"/>
          </p:cNvSpPr>
          <p:nvPr>
            <p:ph type="title"/>
          </p:nvPr>
        </p:nvSpPr>
        <p:spPr>
          <a:xfrm>
            <a:off x="1981200" y="-171450"/>
            <a:ext cx="8229600" cy="1143000"/>
          </a:xfrm>
        </p:spPr>
        <p:txBody>
          <a:bodyPr/>
          <a:lstStyle/>
          <a:p>
            <a:r>
              <a:rPr lang="en-GB" altLang="en-US" b="1" dirty="0">
                <a:latin typeface="Tahoma" panose="020B0604030504040204" pitchFamily="34" charset="0"/>
              </a:rPr>
              <a:t>The birth of circulation</a:t>
            </a:r>
            <a:endParaRPr lang="en-US" altLang="en-US" b="1" dirty="0">
              <a:latin typeface="Tahoma" panose="020B0604030504040204" pitchFamily="34" charset="0"/>
            </a:endParaRPr>
          </a:p>
        </p:txBody>
      </p:sp>
      <p:sp>
        <p:nvSpPr>
          <p:cNvPr id="18437" name="Oval 5">
            <a:extLst>
              <a:ext uri="{FF2B5EF4-FFF2-40B4-BE49-F238E27FC236}">
                <a16:creationId xmlns:a16="http://schemas.microsoft.com/office/drawing/2014/main" id="{135854EE-698A-EEA2-0271-7257E2E89976}"/>
              </a:ext>
            </a:extLst>
          </p:cNvPr>
          <p:cNvSpPr>
            <a:spLocks noChangeArrowheads="1"/>
          </p:cNvSpPr>
          <p:nvPr/>
        </p:nvSpPr>
        <p:spPr bwMode="auto">
          <a:xfrm>
            <a:off x="8472488" y="1484313"/>
            <a:ext cx="4176712" cy="5040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18439" name="Text Box 7">
            <a:extLst>
              <a:ext uri="{FF2B5EF4-FFF2-40B4-BE49-F238E27FC236}">
                <a16:creationId xmlns:a16="http://schemas.microsoft.com/office/drawing/2014/main" id="{D9FCD398-2897-F363-99FA-36AD5CC41B20}"/>
              </a:ext>
            </a:extLst>
          </p:cNvPr>
          <p:cNvSpPr txBox="1">
            <a:spLocks noChangeArrowheads="1"/>
          </p:cNvSpPr>
          <p:nvPr/>
        </p:nvSpPr>
        <p:spPr bwMode="auto">
          <a:xfrm>
            <a:off x="1524001" y="1268413"/>
            <a:ext cx="40671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800" b="1" dirty="0">
                <a:latin typeface="Tahoma" panose="020B0604030504040204" pitchFamily="34" charset="0"/>
              </a:rPr>
              <a:t>The cool air now above the equator is pushed towards the poles by rising air below.</a:t>
            </a:r>
          </a:p>
          <a:p>
            <a:r>
              <a:rPr lang="en-GB" altLang="en-US" sz="2800" b="1" dirty="0">
                <a:latin typeface="Tahoma" panose="020B0604030504040204" pitchFamily="34" charset="0"/>
              </a:rPr>
              <a:t>As it moves, it radiates more heat into space, and descends at around </a:t>
            </a:r>
          </a:p>
          <a:p>
            <a:r>
              <a:rPr lang="en-GB" altLang="en-US" sz="2800" b="1" dirty="0">
                <a:latin typeface="Tahoma" panose="020B0604030504040204" pitchFamily="34" charset="0"/>
              </a:rPr>
              <a:t>30 degrees N and S.</a:t>
            </a:r>
            <a:endParaRPr lang="en-US" altLang="en-US" sz="2800" b="1" dirty="0">
              <a:latin typeface="Tahoma" panose="020B0604030504040204" pitchFamily="34" charset="0"/>
            </a:endParaRPr>
          </a:p>
        </p:txBody>
      </p:sp>
      <p:sp>
        <p:nvSpPr>
          <p:cNvPr id="18441" name="AutoShape 9">
            <a:extLst>
              <a:ext uri="{FF2B5EF4-FFF2-40B4-BE49-F238E27FC236}">
                <a16:creationId xmlns:a16="http://schemas.microsoft.com/office/drawing/2014/main" id="{CF9A41C3-6A13-0788-8788-D0915A1B2C69}"/>
              </a:ext>
            </a:extLst>
          </p:cNvPr>
          <p:cNvSpPr>
            <a:spLocks noChangeArrowheads="1"/>
          </p:cNvSpPr>
          <p:nvPr/>
        </p:nvSpPr>
        <p:spPr bwMode="auto">
          <a:xfrm>
            <a:off x="7502526" y="4005263"/>
            <a:ext cx="898525" cy="144462"/>
          </a:xfrm>
          <a:prstGeom prst="leftArrow">
            <a:avLst>
              <a:gd name="adj1" fmla="val 50000"/>
              <a:gd name="adj2" fmla="val 155495"/>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3" name="AutoShape 11">
            <a:extLst>
              <a:ext uri="{FF2B5EF4-FFF2-40B4-BE49-F238E27FC236}">
                <a16:creationId xmlns:a16="http://schemas.microsoft.com/office/drawing/2014/main" id="{018B555B-AFCF-ACFB-5F5E-EA8FF035E178}"/>
              </a:ext>
            </a:extLst>
          </p:cNvPr>
          <p:cNvSpPr>
            <a:spLocks noChangeArrowheads="1"/>
          </p:cNvSpPr>
          <p:nvPr/>
        </p:nvSpPr>
        <p:spPr bwMode="auto">
          <a:xfrm>
            <a:off x="7391401" y="3284538"/>
            <a:ext cx="144463" cy="647700"/>
          </a:xfrm>
          <a:prstGeom prst="upArrow">
            <a:avLst>
              <a:gd name="adj1" fmla="val 50000"/>
              <a:gd name="adj2" fmla="val 112088"/>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4" name="AutoShape 12">
            <a:extLst>
              <a:ext uri="{FF2B5EF4-FFF2-40B4-BE49-F238E27FC236}">
                <a16:creationId xmlns:a16="http://schemas.microsoft.com/office/drawing/2014/main" id="{3B687951-1AE3-1541-4CA7-B9DF6F38BB5F}"/>
              </a:ext>
            </a:extLst>
          </p:cNvPr>
          <p:cNvSpPr>
            <a:spLocks noChangeArrowheads="1"/>
          </p:cNvSpPr>
          <p:nvPr/>
        </p:nvSpPr>
        <p:spPr bwMode="auto">
          <a:xfrm>
            <a:off x="7391401" y="4294188"/>
            <a:ext cx="144463" cy="647700"/>
          </a:xfrm>
          <a:prstGeom prst="downArrow">
            <a:avLst>
              <a:gd name="adj1" fmla="val 50000"/>
              <a:gd name="adj2" fmla="val 112088"/>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5" name="AutoShape 13">
            <a:extLst>
              <a:ext uri="{FF2B5EF4-FFF2-40B4-BE49-F238E27FC236}">
                <a16:creationId xmlns:a16="http://schemas.microsoft.com/office/drawing/2014/main" id="{677D1705-4103-9465-16B6-127431B3F540}"/>
              </a:ext>
            </a:extLst>
          </p:cNvPr>
          <p:cNvSpPr>
            <a:spLocks noChangeArrowheads="1"/>
          </p:cNvSpPr>
          <p:nvPr/>
        </p:nvSpPr>
        <p:spPr bwMode="auto">
          <a:xfrm>
            <a:off x="7680326" y="3284538"/>
            <a:ext cx="720725" cy="215900"/>
          </a:xfrm>
          <a:prstGeom prst="rightArrow">
            <a:avLst>
              <a:gd name="adj1" fmla="val 50000"/>
              <a:gd name="adj2" fmla="val 83456"/>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6" name="AutoShape 14">
            <a:extLst>
              <a:ext uri="{FF2B5EF4-FFF2-40B4-BE49-F238E27FC236}">
                <a16:creationId xmlns:a16="http://schemas.microsoft.com/office/drawing/2014/main" id="{7ED386D6-2038-300B-1DDA-FF2E9AE2640B}"/>
              </a:ext>
            </a:extLst>
          </p:cNvPr>
          <p:cNvSpPr>
            <a:spLocks noChangeArrowheads="1"/>
          </p:cNvSpPr>
          <p:nvPr/>
        </p:nvSpPr>
        <p:spPr bwMode="auto">
          <a:xfrm>
            <a:off x="7680326" y="4725988"/>
            <a:ext cx="720725" cy="215900"/>
          </a:xfrm>
          <a:prstGeom prst="rightArrow">
            <a:avLst>
              <a:gd name="adj1" fmla="val 50000"/>
              <a:gd name="adj2" fmla="val 83456"/>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8" name="Text Box 16">
            <a:extLst>
              <a:ext uri="{FF2B5EF4-FFF2-40B4-BE49-F238E27FC236}">
                <a16:creationId xmlns:a16="http://schemas.microsoft.com/office/drawing/2014/main" id="{5C500BC9-BBBE-3E2C-913C-8AA326E3FF8D}"/>
              </a:ext>
            </a:extLst>
          </p:cNvPr>
          <p:cNvSpPr txBox="1">
            <a:spLocks noChangeArrowheads="1"/>
          </p:cNvSpPr>
          <p:nvPr/>
        </p:nvSpPr>
        <p:spPr bwMode="auto">
          <a:xfrm>
            <a:off x="8524875" y="3829050"/>
            <a:ext cx="17129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dirty="0">
                <a:solidFill>
                  <a:srgbClr val="92D050"/>
                </a:solidFill>
              </a:rPr>
              <a:t>Rainforest</a:t>
            </a:r>
            <a:endParaRPr lang="en-US" altLang="en-US" sz="2800" b="1" dirty="0">
              <a:solidFill>
                <a:srgbClr val="92D05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a:extLst>
              <a:ext uri="{FF2B5EF4-FFF2-40B4-BE49-F238E27FC236}">
                <a16:creationId xmlns:a16="http://schemas.microsoft.com/office/drawing/2014/main" id="{827AA93F-7857-AB60-F0B5-7C369AC4E17A}"/>
              </a:ext>
            </a:extLst>
          </p:cNvPr>
          <p:cNvSpPr>
            <a:spLocks noGrp="1" noChangeArrowheads="1"/>
          </p:cNvSpPr>
          <p:nvPr>
            <p:ph type="title"/>
          </p:nvPr>
        </p:nvSpPr>
        <p:spPr/>
        <p:txBody>
          <a:bodyPr/>
          <a:lstStyle/>
          <a:p>
            <a:r>
              <a:rPr lang="en-GB" altLang="en-US" sz="4000" b="1" dirty="0">
                <a:latin typeface="Tahoma" panose="020B0604030504040204" pitchFamily="34" charset="0"/>
              </a:rPr>
              <a:t>The equator gives birth to the deserts</a:t>
            </a:r>
            <a:endParaRPr lang="en-US" altLang="en-US" sz="4000" b="1" dirty="0">
              <a:latin typeface="Tahoma" panose="020B0604030504040204" pitchFamily="34" charset="0"/>
            </a:endParaRPr>
          </a:p>
        </p:txBody>
      </p:sp>
      <p:sp>
        <p:nvSpPr>
          <p:cNvPr id="20485" name="Oval 5">
            <a:extLst>
              <a:ext uri="{FF2B5EF4-FFF2-40B4-BE49-F238E27FC236}">
                <a16:creationId xmlns:a16="http://schemas.microsoft.com/office/drawing/2014/main" id="{DB6A3342-B04C-9098-ADEA-9A9E1E2F501D}"/>
              </a:ext>
            </a:extLst>
          </p:cNvPr>
          <p:cNvSpPr>
            <a:spLocks noChangeArrowheads="1"/>
          </p:cNvSpPr>
          <p:nvPr/>
        </p:nvSpPr>
        <p:spPr bwMode="auto">
          <a:xfrm>
            <a:off x="8472488" y="1484313"/>
            <a:ext cx="4176712" cy="5040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20486" name="AutoShape 6">
            <a:extLst>
              <a:ext uri="{FF2B5EF4-FFF2-40B4-BE49-F238E27FC236}">
                <a16:creationId xmlns:a16="http://schemas.microsoft.com/office/drawing/2014/main" id="{462B88B0-62E6-1436-20E4-D790B01CE055}"/>
              </a:ext>
            </a:extLst>
          </p:cNvPr>
          <p:cNvSpPr>
            <a:spLocks noChangeArrowheads="1"/>
          </p:cNvSpPr>
          <p:nvPr/>
        </p:nvSpPr>
        <p:spPr bwMode="auto">
          <a:xfrm>
            <a:off x="7502526" y="4005263"/>
            <a:ext cx="898525" cy="144462"/>
          </a:xfrm>
          <a:prstGeom prst="leftArrow">
            <a:avLst>
              <a:gd name="adj1" fmla="val 50000"/>
              <a:gd name="adj2" fmla="val 155495"/>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7" name="AutoShape 7">
            <a:extLst>
              <a:ext uri="{FF2B5EF4-FFF2-40B4-BE49-F238E27FC236}">
                <a16:creationId xmlns:a16="http://schemas.microsoft.com/office/drawing/2014/main" id="{711AFF80-BCFD-59A9-68E0-2518620C3DF0}"/>
              </a:ext>
            </a:extLst>
          </p:cNvPr>
          <p:cNvSpPr>
            <a:spLocks noChangeArrowheads="1"/>
          </p:cNvSpPr>
          <p:nvPr/>
        </p:nvSpPr>
        <p:spPr bwMode="auto">
          <a:xfrm>
            <a:off x="7391401" y="3284538"/>
            <a:ext cx="144463" cy="647700"/>
          </a:xfrm>
          <a:prstGeom prst="upArrow">
            <a:avLst>
              <a:gd name="adj1" fmla="val 50000"/>
              <a:gd name="adj2" fmla="val 112088"/>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8" name="AutoShape 8">
            <a:extLst>
              <a:ext uri="{FF2B5EF4-FFF2-40B4-BE49-F238E27FC236}">
                <a16:creationId xmlns:a16="http://schemas.microsoft.com/office/drawing/2014/main" id="{341E4207-8F13-E5C7-BD89-F02FBE09E8F9}"/>
              </a:ext>
            </a:extLst>
          </p:cNvPr>
          <p:cNvSpPr>
            <a:spLocks noChangeArrowheads="1"/>
          </p:cNvSpPr>
          <p:nvPr/>
        </p:nvSpPr>
        <p:spPr bwMode="auto">
          <a:xfrm>
            <a:off x="7391401" y="4294188"/>
            <a:ext cx="144463" cy="647700"/>
          </a:xfrm>
          <a:prstGeom prst="downArrow">
            <a:avLst>
              <a:gd name="adj1" fmla="val 50000"/>
              <a:gd name="adj2" fmla="val 112088"/>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9" name="AutoShape 9">
            <a:extLst>
              <a:ext uri="{FF2B5EF4-FFF2-40B4-BE49-F238E27FC236}">
                <a16:creationId xmlns:a16="http://schemas.microsoft.com/office/drawing/2014/main" id="{C018082D-13C5-8D5C-9088-AE8B575C3718}"/>
              </a:ext>
            </a:extLst>
          </p:cNvPr>
          <p:cNvSpPr>
            <a:spLocks noChangeArrowheads="1"/>
          </p:cNvSpPr>
          <p:nvPr/>
        </p:nvSpPr>
        <p:spPr bwMode="auto">
          <a:xfrm>
            <a:off x="7680326" y="3284538"/>
            <a:ext cx="720725" cy="215900"/>
          </a:xfrm>
          <a:prstGeom prst="rightArrow">
            <a:avLst>
              <a:gd name="adj1" fmla="val 50000"/>
              <a:gd name="adj2" fmla="val 83456"/>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0" name="AutoShape 10">
            <a:extLst>
              <a:ext uri="{FF2B5EF4-FFF2-40B4-BE49-F238E27FC236}">
                <a16:creationId xmlns:a16="http://schemas.microsoft.com/office/drawing/2014/main" id="{60E91EB0-C21F-0540-36AB-D0B5D9602693}"/>
              </a:ext>
            </a:extLst>
          </p:cNvPr>
          <p:cNvSpPr>
            <a:spLocks noChangeArrowheads="1"/>
          </p:cNvSpPr>
          <p:nvPr/>
        </p:nvSpPr>
        <p:spPr bwMode="auto">
          <a:xfrm>
            <a:off x="7680326" y="4725988"/>
            <a:ext cx="720725" cy="215900"/>
          </a:xfrm>
          <a:prstGeom prst="rightArrow">
            <a:avLst>
              <a:gd name="adj1" fmla="val 50000"/>
              <a:gd name="adj2" fmla="val 83456"/>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91" name="Text Box 11">
            <a:extLst>
              <a:ext uri="{FF2B5EF4-FFF2-40B4-BE49-F238E27FC236}">
                <a16:creationId xmlns:a16="http://schemas.microsoft.com/office/drawing/2014/main" id="{C8F6B9C7-46B9-9EE5-6DD6-A256F5F678DF}"/>
              </a:ext>
            </a:extLst>
          </p:cNvPr>
          <p:cNvSpPr txBox="1">
            <a:spLocks noChangeArrowheads="1"/>
          </p:cNvSpPr>
          <p:nvPr/>
        </p:nvSpPr>
        <p:spPr bwMode="auto">
          <a:xfrm>
            <a:off x="1827214" y="1755776"/>
            <a:ext cx="518282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latin typeface="Tahoma" panose="020B0604030504040204" pitchFamily="34" charset="0"/>
              </a:rPr>
              <a:t>At the surface, this cold,</a:t>
            </a:r>
          </a:p>
          <a:p>
            <a:r>
              <a:rPr lang="en-GB" altLang="en-US" sz="3200" b="1" dirty="0">
                <a:latin typeface="Tahoma" panose="020B0604030504040204" pitchFamily="34" charset="0"/>
              </a:rPr>
              <a:t>dry air draws moisture</a:t>
            </a:r>
          </a:p>
          <a:p>
            <a:r>
              <a:rPr lang="en-GB" altLang="en-US" sz="3200" b="1" dirty="0">
                <a:latin typeface="Tahoma" panose="020B0604030504040204" pitchFamily="34" charset="0"/>
              </a:rPr>
              <a:t>From the land,</a:t>
            </a:r>
          </a:p>
          <a:p>
            <a:r>
              <a:rPr lang="en-GB" altLang="en-US" sz="3200" b="1" dirty="0">
                <a:latin typeface="Tahoma" panose="020B0604030504040204" pitchFamily="34" charset="0"/>
              </a:rPr>
              <a:t>creating desert regions </a:t>
            </a:r>
          </a:p>
          <a:p>
            <a:r>
              <a:rPr lang="en-GB" altLang="en-US" sz="3200" b="1" dirty="0">
                <a:latin typeface="Tahoma" panose="020B0604030504040204" pitchFamily="34" charset="0"/>
              </a:rPr>
              <a:t>Centred at 30</a:t>
            </a:r>
            <a:r>
              <a:rPr lang="en-GB" altLang="en-US" sz="3200" b="1" baseline="30000" dirty="0">
                <a:latin typeface="Tahoma" panose="020B0604030504040204" pitchFamily="34" charset="0"/>
              </a:rPr>
              <a:t>o</a:t>
            </a:r>
            <a:r>
              <a:rPr lang="en-GB" altLang="en-US" sz="3200" b="1" dirty="0">
                <a:latin typeface="Tahoma" panose="020B0604030504040204" pitchFamily="34" charset="0"/>
              </a:rPr>
              <a:t> N and S</a:t>
            </a:r>
            <a:endParaRPr lang="en-US" altLang="en-US" sz="3200" b="1" dirty="0">
              <a:latin typeface="Tahoma" panose="020B0604030504040204" pitchFamily="34" charset="0"/>
            </a:endParaRPr>
          </a:p>
        </p:txBody>
      </p:sp>
      <p:sp>
        <p:nvSpPr>
          <p:cNvPr id="20494" name="Text Box 14">
            <a:extLst>
              <a:ext uri="{FF2B5EF4-FFF2-40B4-BE49-F238E27FC236}">
                <a16:creationId xmlns:a16="http://schemas.microsoft.com/office/drawing/2014/main" id="{F4476671-692E-42B8-9355-85DD37CBCC27}"/>
              </a:ext>
            </a:extLst>
          </p:cNvPr>
          <p:cNvSpPr txBox="1">
            <a:spLocks noChangeArrowheads="1"/>
          </p:cNvSpPr>
          <p:nvPr/>
        </p:nvSpPr>
        <p:spPr bwMode="auto">
          <a:xfrm>
            <a:off x="8524876" y="3829050"/>
            <a:ext cx="17129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Rainforest</a:t>
            </a:r>
            <a:endParaRPr lang="en-US" altLang="en-US" sz="2800" b="1"/>
          </a:p>
        </p:txBody>
      </p:sp>
      <p:sp>
        <p:nvSpPr>
          <p:cNvPr id="20495" name="Text Box 15">
            <a:extLst>
              <a:ext uri="{FF2B5EF4-FFF2-40B4-BE49-F238E27FC236}">
                <a16:creationId xmlns:a16="http://schemas.microsoft.com/office/drawing/2014/main" id="{42240674-387F-C1A5-3810-470E02984BEB}"/>
              </a:ext>
            </a:extLst>
          </p:cNvPr>
          <p:cNvSpPr txBox="1">
            <a:spLocks noChangeArrowheads="1"/>
          </p:cNvSpPr>
          <p:nvPr/>
        </p:nvSpPr>
        <p:spPr bwMode="auto">
          <a:xfrm>
            <a:off x="8596313" y="3197225"/>
            <a:ext cx="1168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Desert</a:t>
            </a:r>
            <a:endParaRPr lang="en-US" altLang="en-US" sz="2800" b="1"/>
          </a:p>
        </p:txBody>
      </p:sp>
      <p:sp>
        <p:nvSpPr>
          <p:cNvPr id="20496" name="Text Box 16">
            <a:extLst>
              <a:ext uri="{FF2B5EF4-FFF2-40B4-BE49-F238E27FC236}">
                <a16:creationId xmlns:a16="http://schemas.microsoft.com/office/drawing/2014/main" id="{5380CD29-63E4-13EE-60DB-EC2921FD3CC8}"/>
              </a:ext>
            </a:extLst>
          </p:cNvPr>
          <p:cNvSpPr txBox="1">
            <a:spLocks noChangeArrowheads="1"/>
          </p:cNvSpPr>
          <p:nvPr/>
        </p:nvSpPr>
        <p:spPr bwMode="auto">
          <a:xfrm>
            <a:off x="8667750" y="4405313"/>
            <a:ext cx="1168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Desert</a:t>
            </a:r>
            <a:endParaRPr lang="en-US" altLang="en-US" sz="28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id="{C6BC1E1A-2BB8-8FF5-49E9-FDBD2409508B}"/>
              </a:ext>
            </a:extLst>
          </p:cNvPr>
          <p:cNvSpPr>
            <a:spLocks noGrp="1" noChangeArrowheads="1"/>
          </p:cNvSpPr>
          <p:nvPr>
            <p:ph type="title"/>
          </p:nvPr>
        </p:nvSpPr>
        <p:spPr/>
        <p:txBody>
          <a:bodyPr/>
          <a:lstStyle/>
          <a:p>
            <a:endParaRPr lang="en-GB" altLang="en-US"/>
          </a:p>
        </p:txBody>
      </p:sp>
      <p:sp>
        <p:nvSpPr>
          <p:cNvPr id="22533" name="Rectangle 5">
            <a:extLst>
              <a:ext uri="{FF2B5EF4-FFF2-40B4-BE49-F238E27FC236}">
                <a16:creationId xmlns:a16="http://schemas.microsoft.com/office/drawing/2014/main" id="{3E1ECFD6-6389-0E80-060B-B8CCBE62FC25}"/>
              </a:ext>
            </a:extLst>
          </p:cNvPr>
          <p:cNvSpPr>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GB" altLang="en-US" sz="4000" b="1" dirty="0">
                <a:solidFill>
                  <a:schemeClr val="tx1"/>
                </a:solidFill>
                <a:latin typeface="Tahoma" panose="020B0604030504040204" pitchFamily="34" charset="0"/>
              </a:rPr>
              <a:t>And the deserts feed the rainforest</a:t>
            </a:r>
            <a:endParaRPr lang="en-US" altLang="en-US" sz="4000" b="1" dirty="0">
              <a:solidFill>
                <a:schemeClr val="tx1"/>
              </a:solidFill>
              <a:latin typeface="Tahoma" panose="020B0604030504040204" pitchFamily="34" charset="0"/>
            </a:endParaRPr>
          </a:p>
        </p:txBody>
      </p:sp>
      <p:sp>
        <p:nvSpPr>
          <p:cNvPr id="22534" name="Oval 6">
            <a:extLst>
              <a:ext uri="{FF2B5EF4-FFF2-40B4-BE49-F238E27FC236}">
                <a16:creationId xmlns:a16="http://schemas.microsoft.com/office/drawing/2014/main" id="{C17AF6E4-71B3-48E0-19FC-2AE47FE81476}"/>
              </a:ext>
            </a:extLst>
          </p:cNvPr>
          <p:cNvSpPr>
            <a:spLocks noChangeArrowheads="1"/>
          </p:cNvSpPr>
          <p:nvPr/>
        </p:nvSpPr>
        <p:spPr bwMode="auto">
          <a:xfrm>
            <a:off x="8472488" y="1484313"/>
            <a:ext cx="4176712" cy="5040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22535" name="AutoShape 7">
            <a:extLst>
              <a:ext uri="{FF2B5EF4-FFF2-40B4-BE49-F238E27FC236}">
                <a16:creationId xmlns:a16="http://schemas.microsoft.com/office/drawing/2014/main" id="{2B142AFB-239F-6354-A9A1-865A811CE6C9}"/>
              </a:ext>
            </a:extLst>
          </p:cNvPr>
          <p:cNvSpPr>
            <a:spLocks noChangeArrowheads="1"/>
          </p:cNvSpPr>
          <p:nvPr/>
        </p:nvSpPr>
        <p:spPr bwMode="auto">
          <a:xfrm>
            <a:off x="7502526" y="4005263"/>
            <a:ext cx="898525" cy="144462"/>
          </a:xfrm>
          <a:prstGeom prst="leftArrow">
            <a:avLst>
              <a:gd name="adj1" fmla="val 50000"/>
              <a:gd name="adj2" fmla="val 155495"/>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36" name="AutoShape 8">
            <a:extLst>
              <a:ext uri="{FF2B5EF4-FFF2-40B4-BE49-F238E27FC236}">
                <a16:creationId xmlns:a16="http://schemas.microsoft.com/office/drawing/2014/main" id="{49EEF0C2-2522-C775-FC0C-23107607FD3F}"/>
              </a:ext>
            </a:extLst>
          </p:cNvPr>
          <p:cNvSpPr>
            <a:spLocks noChangeArrowheads="1"/>
          </p:cNvSpPr>
          <p:nvPr/>
        </p:nvSpPr>
        <p:spPr bwMode="auto">
          <a:xfrm>
            <a:off x="7391401" y="3284538"/>
            <a:ext cx="144463" cy="647700"/>
          </a:xfrm>
          <a:prstGeom prst="upArrow">
            <a:avLst>
              <a:gd name="adj1" fmla="val 50000"/>
              <a:gd name="adj2" fmla="val 112088"/>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37" name="AutoShape 9">
            <a:extLst>
              <a:ext uri="{FF2B5EF4-FFF2-40B4-BE49-F238E27FC236}">
                <a16:creationId xmlns:a16="http://schemas.microsoft.com/office/drawing/2014/main" id="{7B7CFC7B-F403-27FE-28F6-4D4614E79F19}"/>
              </a:ext>
            </a:extLst>
          </p:cNvPr>
          <p:cNvSpPr>
            <a:spLocks noChangeArrowheads="1"/>
          </p:cNvSpPr>
          <p:nvPr/>
        </p:nvSpPr>
        <p:spPr bwMode="auto">
          <a:xfrm>
            <a:off x="7391401" y="4294188"/>
            <a:ext cx="144463" cy="647700"/>
          </a:xfrm>
          <a:prstGeom prst="downArrow">
            <a:avLst>
              <a:gd name="adj1" fmla="val 50000"/>
              <a:gd name="adj2" fmla="val 112088"/>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38" name="AutoShape 10">
            <a:extLst>
              <a:ext uri="{FF2B5EF4-FFF2-40B4-BE49-F238E27FC236}">
                <a16:creationId xmlns:a16="http://schemas.microsoft.com/office/drawing/2014/main" id="{F773F8B2-C4BB-A257-87A4-334765745D03}"/>
              </a:ext>
            </a:extLst>
          </p:cNvPr>
          <p:cNvSpPr>
            <a:spLocks noChangeArrowheads="1"/>
          </p:cNvSpPr>
          <p:nvPr/>
        </p:nvSpPr>
        <p:spPr bwMode="auto">
          <a:xfrm>
            <a:off x="7680326" y="3284538"/>
            <a:ext cx="720725" cy="215900"/>
          </a:xfrm>
          <a:prstGeom prst="rightArrow">
            <a:avLst>
              <a:gd name="adj1" fmla="val 50000"/>
              <a:gd name="adj2" fmla="val 83456"/>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39" name="AutoShape 11">
            <a:extLst>
              <a:ext uri="{FF2B5EF4-FFF2-40B4-BE49-F238E27FC236}">
                <a16:creationId xmlns:a16="http://schemas.microsoft.com/office/drawing/2014/main" id="{0BE83F12-0B77-124E-FF05-4D8D0347BB7E}"/>
              </a:ext>
            </a:extLst>
          </p:cNvPr>
          <p:cNvSpPr>
            <a:spLocks noChangeArrowheads="1"/>
          </p:cNvSpPr>
          <p:nvPr/>
        </p:nvSpPr>
        <p:spPr bwMode="auto">
          <a:xfrm>
            <a:off x="7680326" y="4725988"/>
            <a:ext cx="720725" cy="215900"/>
          </a:xfrm>
          <a:prstGeom prst="rightArrow">
            <a:avLst>
              <a:gd name="adj1" fmla="val 50000"/>
              <a:gd name="adj2" fmla="val 83456"/>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40" name="Text Box 12">
            <a:extLst>
              <a:ext uri="{FF2B5EF4-FFF2-40B4-BE49-F238E27FC236}">
                <a16:creationId xmlns:a16="http://schemas.microsoft.com/office/drawing/2014/main" id="{324587A9-6C43-71F0-A8E1-E75E345DC996}"/>
              </a:ext>
            </a:extLst>
          </p:cNvPr>
          <p:cNvSpPr txBox="1">
            <a:spLocks noChangeArrowheads="1"/>
          </p:cNvSpPr>
          <p:nvPr/>
        </p:nvSpPr>
        <p:spPr bwMode="auto">
          <a:xfrm>
            <a:off x="1827214" y="1755775"/>
            <a:ext cx="664637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latin typeface="Tahoma" panose="020B0604030504040204" pitchFamily="34" charset="0"/>
              </a:rPr>
              <a:t>The descending air now divides</a:t>
            </a:r>
          </a:p>
          <a:p>
            <a:r>
              <a:rPr lang="en-GB" altLang="en-US" sz="3200" b="1" dirty="0">
                <a:latin typeface="Tahoma" panose="020B0604030504040204" pitchFamily="34" charset="0"/>
              </a:rPr>
              <a:t> at the surface, part returning </a:t>
            </a:r>
          </a:p>
          <a:p>
            <a:r>
              <a:rPr lang="en-GB" altLang="en-US" sz="3200" b="1" dirty="0">
                <a:latin typeface="Tahoma" panose="020B0604030504040204" pitchFamily="34" charset="0"/>
              </a:rPr>
              <a:t>To the equator and part</a:t>
            </a:r>
          </a:p>
          <a:p>
            <a:r>
              <a:rPr lang="en-GB" altLang="en-US" sz="3200" b="1" dirty="0">
                <a:latin typeface="Tahoma" panose="020B0604030504040204" pitchFamily="34" charset="0"/>
              </a:rPr>
              <a:t>Heading towards the</a:t>
            </a:r>
          </a:p>
          <a:p>
            <a:r>
              <a:rPr lang="en-GB" altLang="en-US" sz="3200" b="1" dirty="0">
                <a:latin typeface="Tahoma" panose="020B0604030504040204" pitchFamily="34" charset="0"/>
              </a:rPr>
              <a:t> poles,</a:t>
            </a:r>
          </a:p>
          <a:p>
            <a:r>
              <a:rPr lang="en-GB" altLang="en-US" sz="3200" b="1" dirty="0">
                <a:latin typeface="Tahoma" panose="020B0604030504040204" pitchFamily="34" charset="0"/>
              </a:rPr>
              <a:t>Both laden with moisture.</a:t>
            </a:r>
            <a:endParaRPr lang="en-US" altLang="en-US" sz="3200" b="1" dirty="0">
              <a:latin typeface="Tahoma" panose="020B0604030504040204" pitchFamily="34" charset="0"/>
            </a:endParaRPr>
          </a:p>
        </p:txBody>
      </p:sp>
      <p:sp>
        <p:nvSpPr>
          <p:cNvPr id="22541" name="Text Box 13">
            <a:extLst>
              <a:ext uri="{FF2B5EF4-FFF2-40B4-BE49-F238E27FC236}">
                <a16:creationId xmlns:a16="http://schemas.microsoft.com/office/drawing/2014/main" id="{718ACA9D-3348-E1C3-37B0-BF40834B5BEF}"/>
              </a:ext>
            </a:extLst>
          </p:cNvPr>
          <p:cNvSpPr txBox="1">
            <a:spLocks noChangeArrowheads="1"/>
          </p:cNvSpPr>
          <p:nvPr/>
        </p:nvSpPr>
        <p:spPr bwMode="auto">
          <a:xfrm>
            <a:off x="8524876" y="3829050"/>
            <a:ext cx="17129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Rainforest</a:t>
            </a:r>
            <a:endParaRPr lang="en-US" altLang="en-US" sz="2800" b="1"/>
          </a:p>
        </p:txBody>
      </p:sp>
      <p:sp>
        <p:nvSpPr>
          <p:cNvPr id="22542" name="Text Box 14">
            <a:extLst>
              <a:ext uri="{FF2B5EF4-FFF2-40B4-BE49-F238E27FC236}">
                <a16:creationId xmlns:a16="http://schemas.microsoft.com/office/drawing/2014/main" id="{6ABCC312-442D-EACA-1B61-2A45A8431336}"/>
              </a:ext>
            </a:extLst>
          </p:cNvPr>
          <p:cNvSpPr txBox="1">
            <a:spLocks noChangeArrowheads="1"/>
          </p:cNvSpPr>
          <p:nvPr/>
        </p:nvSpPr>
        <p:spPr bwMode="auto">
          <a:xfrm>
            <a:off x="8596313" y="3197225"/>
            <a:ext cx="1168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Desert</a:t>
            </a:r>
            <a:endParaRPr lang="en-US" altLang="en-US" sz="2800" b="1"/>
          </a:p>
        </p:txBody>
      </p:sp>
      <p:sp>
        <p:nvSpPr>
          <p:cNvPr id="22543" name="Text Box 15">
            <a:extLst>
              <a:ext uri="{FF2B5EF4-FFF2-40B4-BE49-F238E27FC236}">
                <a16:creationId xmlns:a16="http://schemas.microsoft.com/office/drawing/2014/main" id="{2054A322-52DA-DF7E-509E-26FA14310A97}"/>
              </a:ext>
            </a:extLst>
          </p:cNvPr>
          <p:cNvSpPr txBox="1">
            <a:spLocks noChangeArrowheads="1"/>
          </p:cNvSpPr>
          <p:nvPr/>
        </p:nvSpPr>
        <p:spPr bwMode="auto">
          <a:xfrm>
            <a:off x="8667750" y="4405313"/>
            <a:ext cx="1168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Desert</a:t>
            </a:r>
            <a:endParaRPr lang="en-US" altLang="en-US" sz="2800" b="1"/>
          </a:p>
        </p:txBody>
      </p:sp>
      <p:sp>
        <p:nvSpPr>
          <p:cNvPr id="22544" name="AutoShape 16">
            <a:extLst>
              <a:ext uri="{FF2B5EF4-FFF2-40B4-BE49-F238E27FC236}">
                <a16:creationId xmlns:a16="http://schemas.microsoft.com/office/drawing/2014/main" id="{6F36036F-55FB-39A7-367F-11CB345B5C74}"/>
              </a:ext>
            </a:extLst>
          </p:cNvPr>
          <p:cNvSpPr>
            <a:spLocks noChangeArrowheads="1"/>
          </p:cNvSpPr>
          <p:nvPr/>
        </p:nvSpPr>
        <p:spPr bwMode="auto">
          <a:xfrm>
            <a:off x="8258176" y="2852738"/>
            <a:ext cx="142875" cy="431800"/>
          </a:xfrm>
          <a:prstGeom prst="upArrow">
            <a:avLst>
              <a:gd name="adj1" fmla="val 50000"/>
              <a:gd name="adj2" fmla="val 75556"/>
            </a:avLst>
          </a:prstGeom>
          <a:solidFill>
            <a:srgbClr val="FD253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45" name="AutoShape 17">
            <a:extLst>
              <a:ext uri="{FF2B5EF4-FFF2-40B4-BE49-F238E27FC236}">
                <a16:creationId xmlns:a16="http://schemas.microsoft.com/office/drawing/2014/main" id="{7B1CA7B8-8AA9-B687-221C-C96C2BCD0088}"/>
              </a:ext>
            </a:extLst>
          </p:cNvPr>
          <p:cNvSpPr>
            <a:spLocks noChangeArrowheads="1"/>
          </p:cNvSpPr>
          <p:nvPr/>
        </p:nvSpPr>
        <p:spPr bwMode="auto">
          <a:xfrm>
            <a:off x="8258176" y="4221163"/>
            <a:ext cx="142875" cy="431800"/>
          </a:xfrm>
          <a:prstGeom prst="upArrow">
            <a:avLst>
              <a:gd name="adj1" fmla="val 50000"/>
              <a:gd name="adj2" fmla="val 75556"/>
            </a:avLst>
          </a:prstGeom>
          <a:solidFill>
            <a:srgbClr val="FD253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46" name="AutoShape 18">
            <a:extLst>
              <a:ext uri="{FF2B5EF4-FFF2-40B4-BE49-F238E27FC236}">
                <a16:creationId xmlns:a16="http://schemas.microsoft.com/office/drawing/2014/main" id="{8E5C294F-80DF-A81B-96A7-DD7EFDA2E57C}"/>
              </a:ext>
            </a:extLst>
          </p:cNvPr>
          <p:cNvSpPr>
            <a:spLocks noChangeArrowheads="1"/>
          </p:cNvSpPr>
          <p:nvPr/>
        </p:nvSpPr>
        <p:spPr bwMode="auto">
          <a:xfrm>
            <a:off x="8256588" y="3500438"/>
            <a:ext cx="144462" cy="431800"/>
          </a:xfrm>
          <a:prstGeom prst="downArrow">
            <a:avLst>
              <a:gd name="adj1" fmla="val 50000"/>
              <a:gd name="adj2" fmla="val 74726"/>
            </a:avLst>
          </a:prstGeom>
          <a:solidFill>
            <a:srgbClr val="FD253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47" name="AutoShape 19">
            <a:extLst>
              <a:ext uri="{FF2B5EF4-FFF2-40B4-BE49-F238E27FC236}">
                <a16:creationId xmlns:a16="http://schemas.microsoft.com/office/drawing/2014/main" id="{831E324E-5D21-2A94-A4A1-D61A99D8B379}"/>
              </a:ext>
            </a:extLst>
          </p:cNvPr>
          <p:cNvSpPr>
            <a:spLocks noChangeArrowheads="1"/>
          </p:cNvSpPr>
          <p:nvPr/>
        </p:nvSpPr>
        <p:spPr bwMode="auto">
          <a:xfrm>
            <a:off x="8256588" y="4941888"/>
            <a:ext cx="144462" cy="431800"/>
          </a:xfrm>
          <a:prstGeom prst="downArrow">
            <a:avLst>
              <a:gd name="adj1" fmla="val 50000"/>
              <a:gd name="adj2" fmla="val 74726"/>
            </a:avLst>
          </a:prstGeom>
          <a:solidFill>
            <a:srgbClr val="FD253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94DC2E1-0AD2-69DC-9198-7569DB6CDB1B}"/>
              </a:ext>
            </a:extLst>
          </p:cNvPr>
          <p:cNvSpPr>
            <a:spLocks noGrp="1" noChangeArrowheads="1"/>
          </p:cNvSpPr>
          <p:nvPr>
            <p:ph type="title"/>
          </p:nvPr>
        </p:nvSpPr>
        <p:spPr/>
        <p:txBody>
          <a:bodyPr/>
          <a:lstStyle/>
          <a:p>
            <a:endParaRPr lang="en-GB" altLang="en-US"/>
          </a:p>
        </p:txBody>
      </p:sp>
      <p:sp>
        <p:nvSpPr>
          <p:cNvPr id="24579" name="Rectangle 3">
            <a:extLst>
              <a:ext uri="{FF2B5EF4-FFF2-40B4-BE49-F238E27FC236}">
                <a16:creationId xmlns:a16="http://schemas.microsoft.com/office/drawing/2014/main" id="{DF5C8C31-5F57-92C5-67A3-931C814A2981}"/>
              </a:ext>
            </a:extLst>
          </p:cNvPr>
          <p:cNvSpPr>
            <a:spLocks noGrp="1" noChangeArrowheads="1"/>
          </p:cNvSpPr>
          <p:nvPr>
            <p:ph type="body" idx="1"/>
          </p:nvPr>
        </p:nvSpPr>
        <p:spPr/>
        <p:txBody>
          <a:bodyPr>
            <a:normAutofit lnSpcReduction="10000"/>
          </a:bodyPr>
          <a:lstStyle/>
          <a:p>
            <a:pPr>
              <a:lnSpc>
                <a:spcPct val="80000"/>
              </a:lnSpc>
            </a:pPr>
            <a:r>
              <a:rPr lang="en-GB" altLang="en-US" b="1" dirty="0">
                <a:latin typeface="Tahoma" panose="020B0604030504040204" pitchFamily="34" charset="0"/>
                <a:ea typeface="Tahoma" panose="020B0604030504040204" pitchFamily="34" charset="0"/>
                <a:cs typeface="Tahoma" panose="020B0604030504040204" pitchFamily="34" charset="0"/>
              </a:rPr>
              <a:t>If we consider the desert and </a:t>
            </a:r>
          </a:p>
          <a:p>
            <a:pPr>
              <a:lnSpc>
                <a:spcPct val="80000"/>
              </a:lnSpc>
              <a:buFontTx/>
              <a:buNone/>
            </a:pPr>
            <a:r>
              <a:rPr lang="en-GB" altLang="en-US" b="1" dirty="0">
                <a:latin typeface="Tahoma" panose="020B0604030504040204" pitchFamily="34" charset="0"/>
                <a:ea typeface="Tahoma" panose="020B0604030504040204" pitchFamily="34" charset="0"/>
                <a:cs typeface="Tahoma" panose="020B0604030504040204" pitchFamily="34" charset="0"/>
              </a:rPr>
              <a:t>    equator section,</a:t>
            </a:r>
          </a:p>
          <a:p>
            <a:pPr>
              <a:lnSpc>
                <a:spcPct val="80000"/>
              </a:lnSpc>
            </a:pPr>
            <a:r>
              <a:rPr lang="en-GB" altLang="en-US" b="1" dirty="0">
                <a:latin typeface="Tahoma" panose="020B0604030504040204" pitchFamily="34" charset="0"/>
                <a:ea typeface="Tahoma" panose="020B0604030504040204" pitchFamily="34" charset="0"/>
                <a:cs typeface="Tahoma" panose="020B0604030504040204" pitchFamily="34" charset="0"/>
              </a:rPr>
              <a:t>it can be seen that a circular </a:t>
            </a:r>
          </a:p>
          <a:p>
            <a:pPr>
              <a:lnSpc>
                <a:spcPct val="80000"/>
              </a:lnSpc>
              <a:buFontTx/>
              <a:buNone/>
            </a:pPr>
            <a:r>
              <a:rPr lang="en-GB" altLang="en-US" b="1" dirty="0">
                <a:latin typeface="Tahoma" panose="020B0604030504040204" pitchFamily="34" charset="0"/>
                <a:ea typeface="Tahoma" panose="020B0604030504040204" pitchFamily="34" charset="0"/>
                <a:cs typeface="Tahoma" panose="020B0604030504040204" pitchFamily="34" charset="0"/>
              </a:rPr>
              <a:t>   pattern of airflow occurs.</a:t>
            </a:r>
          </a:p>
          <a:p>
            <a:pPr>
              <a:lnSpc>
                <a:spcPct val="80000"/>
              </a:lnSpc>
            </a:pPr>
            <a:r>
              <a:rPr lang="en-GB" altLang="en-US" b="1" dirty="0">
                <a:latin typeface="Tahoma" panose="020B0604030504040204" pitchFamily="34" charset="0"/>
                <a:ea typeface="Tahoma" panose="020B0604030504040204" pitchFamily="34" charset="0"/>
                <a:cs typeface="Tahoma" panose="020B0604030504040204" pitchFamily="34" charset="0"/>
              </a:rPr>
              <a:t>This is called the </a:t>
            </a:r>
          </a:p>
          <a:p>
            <a:pPr>
              <a:lnSpc>
                <a:spcPct val="80000"/>
              </a:lnSpc>
            </a:pPr>
            <a:r>
              <a:rPr lang="en-GB" altLang="en-US" b="1" dirty="0">
                <a:latin typeface="Tahoma" panose="020B0604030504040204" pitchFamily="34" charset="0"/>
                <a:ea typeface="Tahoma" panose="020B0604030504040204" pitchFamily="34" charset="0"/>
                <a:cs typeface="Tahoma" panose="020B0604030504040204" pitchFamily="34" charset="0"/>
              </a:rPr>
              <a:t>HADLEY CELL. </a:t>
            </a:r>
          </a:p>
          <a:p>
            <a:pPr>
              <a:lnSpc>
                <a:spcPct val="80000"/>
              </a:lnSpc>
            </a:pPr>
            <a:r>
              <a:rPr lang="en-GB" altLang="en-US" b="1" dirty="0">
                <a:latin typeface="Tahoma" panose="020B0604030504040204" pitchFamily="34" charset="0"/>
                <a:ea typeface="Tahoma" panose="020B0604030504040204" pitchFamily="34" charset="0"/>
                <a:cs typeface="Tahoma" panose="020B0604030504040204" pitchFamily="34" charset="0"/>
              </a:rPr>
              <a:t>This cell results in moisture </a:t>
            </a:r>
          </a:p>
          <a:p>
            <a:pPr>
              <a:lnSpc>
                <a:spcPct val="80000"/>
              </a:lnSpc>
              <a:buFontTx/>
              <a:buNone/>
            </a:pPr>
            <a:r>
              <a:rPr lang="en-GB" altLang="en-US" b="1" dirty="0">
                <a:latin typeface="Tahoma" panose="020B0604030504040204" pitchFamily="34" charset="0"/>
                <a:ea typeface="Tahoma" panose="020B0604030504040204" pitchFamily="34" charset="0"/>
                <a:cs typeface="Tahoma" panose="020B0604030504040204" pitchFamily="34" charset="0"/>
              </a:rPr>
              <a:t>    being moved from desert </a:t>
            </a:r>
          </a:p>
          <a:p>
            <a:pPr>
              <a:lnSpc>
                <a:spcPct val="80000"/>
              </a:lnSpc>
              <a:buFontTx/>
              <a:buNone/>
            </a:pPr>
            <a:r>
              <a:rPr lang="en-GB" altLang="en-US" b="1" dirty="0">
                <a:latin typeface="Tahoma" panose="020B0604030504040204" pitchFamily="34" charset="0"/>
                <a:ea typeface="Tahoma" panose="020B0604030504040204" pitchFamily="34" charset="0"/>
                <a:cs typeface="Tahoma" panose="020B0604030504040204" pitchFamily="34" charset="0"/>
              </a:rPr>
              <a:t>    areas to the equator </a:t>
            </a:r>
          </a:p>
          <a:p>
            <a:pPr>
              <a:lnSpc>
                <a:spcPct val="80000"/>
              </a:lnSpc>
              <a:buFontTx/>
              <a:buNone/>
            </a:pPr>
            <a:r>
              <a:rPr lang="en-GB" altLang="en-US" b="1" dirty="0">
                <a:latin typeface="Tahoma" panose="020B0604030504040204" pitchFamily="34" charset="0"/>
                <a:ea typeface="Tahoma" panose="020B0604030504040204" pitchFamily="34" charset="0"/>
                <a:cs typeface="Tahoma" panose="020B0604030504040204" pitchFamily="34" charset="0"/>
              </a:rPr>
              <a:t>    in a giant conveyor.</a:t>
            </a:r>
            <a:endParaRPr lang="en-US" altLang="en-US" b="1" dirty="0">
              <a:latin typeface="Tahoma" panose="020B0604030504040204" pitchFamily="34" charset="0"/>
              <a:ea typeface="Tahoma" panose="020B0604030504040204" pitchFamily="34" charset="0"/>
              <a:cs typeface="Tahoma" panose="020B0604030504040204" pitchFamily="34" charset="0"/>
            </a:endParaRPr>
          </a:p>
        </p:txBody>
      </p:sp>
      <p:sp>
        <p:nvSpPr>
          <p:cNvPr id="24580" name="Rectangle 4">
            <a:extLst>
              <a:ext uri="{FF2B5EF4-FFF2-40B4-BE49-F238E27FC236}">
                <a16:creationId xmlns:a16="http://schemas.microsoft.com/office/drawing/2014/main" id="{F18B807E-12D9-34B8-B244-EA3EAECE5FA8}"/>
              </a:ext>
            </a:extLst>
          </p:cNvPr>
          <p:cNvSpPr>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endParaRPr lang="en-GB" altLang="en-US" sz="4000" b="1">
              <a:latin typeface="Tahoma" panose="020B0604030504040204" pitchFamily="34" charset="0"/>
            </a:endParaRPr>
          </a:p>
        </p:txBody>
      </p:sp>
      <p:sp>
        <p:nvSpPr>
          <p:cNvPr id="24581" name="Oval 5">
            <a:extLst>
              <a:ext uri="{FF2B5EF4-FFF2-40B4-BE49-F238E27FC236}">
                <a16:creationId xmlns:a16="http://schemas.microsoft.com/office/drawing/2014/main" id="{7894404C-2109-392F-F838-27B287BB2CC8}"/>
              </a:ext>
            </a:extLst>
          </p:cNvPr>
          <p:cNvSpPr>
            <a:spLocks noChangeArrowheads="1"/>
          </p:cNvSpPr>
          <p:nvPr/>
        </p:nvSpPr>
        <p:spPr bwMode="auto">
          <a:xfrm>
            <a:off x="8472488" y="1484313"/>
            <a:ext cx="4176712" cy="50403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24587" name="Text Box 11">
            <a:extLst>
              <a:ext uri="{FF2B5EF4-FFF2-40B4-BE49-F238E27FC236}">
                <a16:creationId xmlns:a16="http://schemas.microsoft.com/office/drawing/2014/main" id="{4BDC3E32-CA29-5840-A569-AB6270AFD408}"/>
              </a:ext>
            </a:extLst>
          </p:cNvPr>
          <p:cNvSpPr txBox="1">
            <a:spLocks noChangeArrowheads="1"/>
          </p:cNvSpPr>
          <p:nvPr/>
        </p:nvSpPr>
        <p:spPr bwMode="auto">
          <a:xfrm>
            <a:off x="1827213" y="1755775"/>
            <a:ext cx="1841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sz="3200" b="1">
              <a:solidFill>
                <a:srgbClr val="A0FEFA"/>
              </a:solidFill>
              <a:latin typeface="Tahoma" panose="020B0604030504040204" pitchFamily="34" charset="0"/>
            </a:endParaRPr>
          </a:p>
          <a:p>
            <a:endParaRPr lang="en-US" altLang="en-US" sz="3200" b="1">
              <a:latin typeface="Tahoma" panose="020B0604030504040204" pitchFamily="34" charset="0"/>
            </a:endParaRPr>
          </a:p>
        </p:txBody>
      </p:sp>
      <p:sp>
        <p:nvSpPr>
          <p:cNvPr id="24588" name="Text Box 12">
            <a:extLst>
              <a:ext uri="{FF2B5EF4-FFF2-40B4-BE49-F238E27FC236}">
                <a16:creationId xmlns:a16="http://schemas.microsoft.com/office/drawing/2014/main" id="{4005EBE3-0BFA-0987-7FB6-6552CD3C46A9}"/>
              </a:ext>
            </a:extLst>
          </p:cNvPr>
          <p:cNvSpPr txBox="1">
            <a:spLocks noChangeArrowheads="1"/>
          </p:cNvSpPr>
          <p:nvPr/>
        </p:nvSpPr>
        <p:spPr bwMode="auto">
          <a:xfrm>
            <a:off x="8524876" y="3829050"/>
            <a:ext cx="17129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Rainforest</a:t>
            </a:r>
            <a:endParaRPr lang="en-US" altLang="en-US" sz="2800" b="1"/>
          </a:p>
        </p:txBody>
      </p:sp>
      <p:sp>
        <p:nvSpPr>
          <p:cNvPr id="24589" name="Text Box 13">
            <a:extLst>
              <a:ext uri="{FF2B5EF4-FFF2-40B4-BE49-F238E27FC236}">
                <a16:creationId xmlns:a16="http://schemas.microsoft.com/office/drawing/2014/main" id="{8D73B1F4-2076-F735-2D28-A780D3AAB9C3}"/>
              </a:ext>
            </a:extLst>
          </p:cNvPr>
          <p:cNvSpPr txBox="1">
            <a:spLocks noChangeArrowheads="1"/>
          </p:cNvSpPr>
          <p:nvPr/>
        </p:nvSpPr>
        <p:spPr bwMode="auto">
          <a:xfrm>
            <a:off x="8596313" y="3197225"/>
            <a:ext cx="1168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Desert</a:t>
            </a:r>
            <a:endParaRPr lang="en-US" altLang="en-US" sz="2800" b="1"/>
          </a:p>
        </p:txBody>
      </p:sp>
      <p:sp>
        <p:nvSpPr>
          <p:cNvPr id="24590" name="Text Box 14">
            <a:extLst>
              <a:ext uri="{FF2B5EF4-FFF2-40B4-BE49-F238E27FC236}">
                <a16:creationId xmlns:a16="http://schemas.microsoft.com/office/drawing/2014/main" id="{DB02A552-9B68-F3F5-DC46-4DAEE44A9182}"/>
              </a:ext>
            </a:extLst>
          </p:cNvPr>
          <p:cNvSpPr txBox="1">
            <a:spLocks noChangeArrowheads="1"/>
          </p:cNvSpPr>
          <p:nvPr/>
        </p:nvSpPr>
        <p:spPr bwMode="auto">
          <a:xfrm>
            <a:off x="8667750" y="4405313"/>
            <a:ext cx="1168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Desert</a:t>
            </a:r>
            <a:endParaRPr lang="en-US" altLang="en-US" sz="2800" b="1"/>
          </a:p>
        </p:txBody>
      </p:sp>
      <p:sp>
        <p:nvSpPr>
          <p:cNvPr id="24591" name="AutoShape 15">
            <a:extLst>
              <a:ext uri="{FF2B5EF4-FFF2-40B4-BE49-F238E27FC236}">
                <a16:creationId xmlns:a16="http://schemas.microsoft.com/office/drawing/2014/main" id="{4CA02156-7B6D-2D1C-EADE-41D430E8176D}"/>
              </a:ext>
            </a:extLst>
          </p:cNvPr>
          <p:cNvSpPr>
            <a:spLocks noChangeArrowheads="1"/>
          </p:cNvSpPr>
          <p:nvPr/>
        </p:nvSpPr>
        <p:spPr bwMode="auto">
          <a:xfrm>
            <a:off x="7502526" y="4005263"/>
            <a:ext cx="898525" cy="144462"/>
          </a:xfrm>
          <a:prstGeom prst="leftArrow">
            <a:avLst>
              <a:gd name="adj1" fmla="val 50000"/>
              <a:gd name="adj2" fmla="val 155495"/>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92" name="AutoShape 16">
            <a:extLst>
              <a:ext uri="{FF2B5EF4-FFF2-40B4-BE49-F238E27FC236}">
                <a16:creationId xmlns:a16="http://schemas.microsoft.com/office/drawing/2014/main" id="{12BDAC62-D3C6-DC01-F89A-199EEEE6997F}"/>
              </a:ext>
            </a:extLst>
          </p:cNvPr>
          <p:cNvSpPr>
            <a:spLocks noChangeArrowheads="1"/>
          </p:cNvSpPr>
          <p:nvPr/>
        </p:nvSpPr>
        <p:spPr bwMode="auto">
          <a:xfrm>
            <a:off x="7391401" y="3357563"/>
            <a:ext cx="144463" cy="647700"/>
          </a:xfrm>
          <a:prstGeom prst="upArrow">
            <a:avLst>
              <a:gd name="adj1" fmla="val 50000"/>
              <a:gd name="adj2" fmla="val 112088"/>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93" name="AutoShape 17">
            <a:extLst>
              <a:ext uri="{FF2B5EF4-FFF2-40B4-BE49-F238E27FC236}">
                <a16:creationId xmlns:a16="http://schemas.microsoft.com/office/drawing/2014/main" id="{F5B5C340-A934-C154-1206-D1D883874CC1}"/>
              </a:ext>
            </a:extLst>
          </p:cNvPr>
          <p:cNvSpPr>
            <a:spLocks noChangeArrowheads="1"/>
          </p:cNvSpPr>
          <p:nvPr/>
        </p:nvSpPr>
        <p:spPr bwMode="auto">
          <a:xfrm>
            <a:off x="7391401" y="4149725"/>
            <a:ext cx="144463" cy="647700"/>
          </a:xfrm>
          <a:prstGeom prst="downArrow">
            <a:avLst>
              <a:gd name="adj1" fmla="val 50000"/>
              <a:gd name="adj2" fmla="val 112088"/>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94" name="AutoShape 18">
            <a:extLst>
              <a:ext uri="{FF2B5EF4-FFF2-40B4-BE49-F238E27FC236}">
                <a16:creationId xmlns:a16="http://schemas.microsoft.com/office/drawing/2014/main" id="{09100E35-EFA2-C67B-8663-511D8D5A6D0A}"/>
              </a:ext>
            </a:extLst>
          </p:cNvPr>
          <p:cNvSpPr>
            <a:spLocks noChangeArrowheads="1"/>
          </p:cNvSpPr>
          <p:nvPr/>
        </p:nvSpPr>
        <p:spPr bwMode="auto">
          <a:xfrm>
            <a:off x="7680326" y="3284538"/>
            <a:ext cx="720725" cy="215900"/>
          </a:xfrm>
          <a:prstGeom prst="rightArrow">
            <a:avLst>
              <a:gd name="adj1" fmla="val 50000"/>
              <a:gd name="adj2" fmla="val 83456"/>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95" name="AutoShape 19">
            <a:extLst>
              <a:ext uri="{FF2B5EF4-FFF2-40B4-BE49-F238E27FC236}">
                <a16:creationId xmlns:a16="http://schemas.microsoft.com/office/drawing/2014/main" id="{FCE062D8-55FF-F317-EFF6-915A1D175985}"/>
              </a:ext>
            </a:extLst>
          </p:cNvPr>
          <p:cNvSpPr>
            <a:spLocks noChangeArrowheads="1"/>
          </p:cNvSpPr>
          <p:nvPr/>
        </p:nvSpPr>
        <p:spPr bwMode="auto">
          <a:xfrm>
            <a:off x="7680326" y="4652963"/>
            <a:ext cx="720725" cy="215900"/>
          </a:xfrm>
          <a:prstGeom prst="rightArrow">
            <a:avLst>
              <a:gd name="adj1" fmla="val 50000"/>
              <a:gd name="adj2" fmla="val 83456"/>
            </a:avLst>
          </a:prstGeom>
          <a:gradFill rotWithShape="1">
            <a:gsLst>
              <a:gs pos="0">
                <a:srgbClr val="3366FF"/>
              </a:gs>
              <a:gs pos="100000">
                <a:srgbClr val="FD253A"/>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97" name="AutoShape 21">
            <a:extLst>
              <a:ext uri="{FF2B5EF4-FFF2-40B4-BE49-F238E27FC236}">
                <a16:creationId xmlns:a16="http://schemas.microsoft.com/office/drawing/2014/main" id="{FCC1D3B8-7A59-40F4-F501-8976727865FC}"/>
              </a:ext>
            </a:extLst>
          </p:cNvPr>
          <p:cNvSpPr>
            <a:spLocks noChangeArrowheads="1"/>
          </p:cNvSpPr>
          <p:nvPr/>
        </p:nvSpPr>
        <p:spPr bwMode="auto">
          <a:xfrm>
            <a:off x="8258176" y="4221163"/>
            <a:ext cx="142875" cy="431800"/>
          </a:xfrm>
          <a:prstGeom prst="upArrow">
            <a:avLst>
              <a:gd name="adj1" fmla="val 50000"/>
              <a:gd name="adj2" fmla="val 75556"/>
            </a:avLst>
          </a:prstGeom>
          <a:solidFill>
            <a:srgbClr val="FD253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98" name="AutoShape 22">
            <a:extLst>
              <a:ext uri="{FF2B5EF4-FFF2-40B4-BE49-F238E27FC236}">
                <a16:creationId xmlns:a16="http://schemas.microsoft.com/office/drawing/2014/main" id="{54CEB58A-3DD6-D3DD-7690-B045869497B2}"/>
              </a:ext>
            </a:extLst>
          </p:cNvPr>
          <p:cNvSpPr>
            <a:spLocks noChangeArrowheads="1"/>
          </p:cNvSpPr>
          <p:nvPr/>
        </p:nvSpPr>
        <p:spPr bwMode="auto">
          <a:xfrm>
            <a:off x="8256588" y="3500438"/>
            <a:ext cx="144462" cy="431800"/>
          </a:xfrm>
          <a:prstGeom prst="downArrow">
            <a:avLst>
              <a:gd name="adj1" fmla="val 50000"/>
              <a:gd name="adj2" fmla="val 74726"/>
            </a:avLst>
          </a:prstGeom>
          <a:solidFill>
            <a:srgbClr val="FD253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5" name="Rectangle 15">
            <a:extLst>
              <a:ext uri="{FF2B5EF4-FFF2-40B4-BE49-F238E27FC236}">
                <a16:creationId xmlns:a16="http://schemas.microsoft.com/office/drawing/2014/main" id="{095B7E01-3774-0D76-A049-F3689FCB062E}"/>
              </a:ext>
            </a:extLst>
          </p:cNvPr>
          <p:cNvSpPr>
            <a:spLocks noGrp="1" noChangeArrowheads="1"/>
          </p:cNvSpPr>
          <p:nvPr>
            <p:ph type="title"/>
          </p:nvPr>
        </p:nvSpPr>
        <p:spPr>
          <a:xfrm>
            <a:off x="1981200" y="-17463"/>
            <a:ext cx="8229600" cy="1143001"/>
          </a:xfrm>
        </p:spPr>
        <p:txBody>
          <a:bodyPr>
            <a:normAutofit fontScale="90000"/>
          </a:bodyPr>
          <a:lstStyle/>
          <a:p>
            <a:r>
              <a:rPr lang="en-GB" altLang="en-US" sz="4000" b="1" dirty="0">
                <a:latin typeface="Tahoma" panose="020B0604030504040204" pitchFamily="34" charset="0"/>
              </a:rPr>
              <a:t>Six rotating belts of air cells surround the planet…</a:t>
            </a:r>
            <a:endParaRPr lang="en-US" altLang="en-US" sz="4000" b="1" dirty="0">
              <a:latin typeface="Tahoma" panose="020B0604030504040204" pitchFamily="34" charset="0"/>
            </a:endParaRPr>
          </a:p>
        </p:txBody>
      </p:sp>
      <p:sp>
        <p:nvSpPr>
          <p:cNvPr id="25604" name="Rectangle 4">
            <a:extLst>
              <a:ext uri="{FF2B5EF4-FFF2-40B4-BE49-F238E27FC236}">
                <a16:creationId xmlns:a16="http://schemas.microsoft.com/office/drawing/2014/main" id="{C810C991-BFDD-9691-3C27-36D99CECA288}"/>
              </a:ext>
            </a:extLst>
          </p:cNvPr>
          <p:cNvSpPr>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endParaRPr lang="en-GB" altLang="en-US" sz="4000" b="1">
              <a:latin typeface="Tahoma" panose="020B0604030504040204" pitchFamily="34" charset="0"/>
            </a:endParaRPr>
          </a:p>
        </p:txBody>
      </p:sp>
      <p:sp>
        <p:nvSpPr>
          <p:cNvPr id="25616" name="Oval 16">
            <a:extLst>
              <a:ext uri="{FF2B5EF4-FFF2-40B4-BE49-F238E27FC236}">
                <a16:creationId xmlns:a16="http://schemas.microsoft.com/office/drawing/2014/main" id="{A1598541-AE89-2519-E240-E344B258A36D}"/>
              </a:ext>
            </a:extLst>
          </p:cNvPr>
          <p:cNvSpPr>
            <a:spLocks noChangeArrowheads="1"/>
          </p:cNvSpPr>
          <p:nvPr/>
        </p:nvSpPr>
        <p:spPr bwMode="auto">
          <a:xfrm>
            <a:off x="2784476" y="2205038"/>
            <a:ext cx="4176713" cy="38163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25617" name="AutoShape 17">
            <a:extLst>
              <a:ext uri="{FF2B5EF4-FFF2-40B4-BE49-F238E27FC236}">
                <a16:creationId xmlns:a16="http://schemas.microsoft.com/office/drawing/2014/main" id="{E63B0790-99F1-53CA-AF25-D92E9174B268}"/>
              </a:ext>
            </a:extLst>
          </p:cNvPr>
          <p:cNvSpPr>
            <a:spLocks noChangeArrowheads="1"/>
          </p:cNvSpPr>
          <p:nvPr/>
        </p:nvSpPr>
        <p:spPr bwMode="auto">
          <a:xfrm rot="863989">
            <a:off x="5160963" y="1700213"/>
            <a:ext cx="1079500" cy="576262"/>
          </a:xfrm>
          <a:prstGeom prst="roundRect">
            <a:avLst>
              <a:gd name="adj" fmla="val 16667"/>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8" name="AutoShape 18">
            <a:extLst>
              <a:ext uri="{FF2B5EF4-FFF2-40B4-BE49-F238E27FC236}">
                <a16:creationId xmlns:a16="http://schemas.microsoft.com/office/drawing/2014/main" id="{4E58F4CB-4B05-B33A-D4AB-30763B414977}"/>
              </a:ext>
            </a:extLst>
          </p:cNvPr>
          <p:cNvSpPr>
            <a:spLocks noChangeArrowheads="1"/>
          </p:cNvSpPr>
          <p:nvPr/>
        </p:nvSpPr>
        <p:spPr bwMode="auto">
          <a:xfrm rot="2776523">
            <a:off x="6206332" y="2313782"/>
            <a:ext cx="1079500" cy="576263"/>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19" name="AutoShape 19">
            <a:extLst>
              <a:ext uri="{FF2B5EF4-FFF2-40B4-BE49-F238E27FC236}">
                <a16:creationId xmlns:a16="http://schemas.microsoft.com/office/drawing/2014/main" id="{CCAE5458-AD02-EA87-F7BA-C62CD17B55DA}"/>
              </a:ext>
            </a:extLst>
          </p:cNvPr>
          <p:cNvSpPr>
            <a:spLocks noChangeArrowheads="1"/>
          </p:cNvSpPr>
          <p:nvPr/>
        </p:nvSpPr>
        <p:spPr bwMode="auto">
          <a:xfrm rot="4504812">
            <a:off x="6782594" y="3393282"/>
            <a:ext cx="1079500" cy="576262"/>
          </a:xfrm>
          <a:prstGeom prst="roundRect">
            <a:avLst>
              <a:gd name="adj" fmla="val 16667"/>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20" name="AutoShape 20">
            <a:extLst>
              <a:ext uri="{FF2B5EF4-FFF2-40B4-BE49-F238E27FC236}">
                <a16:creationId xmlns:a16="http://schemas.microsoft.com/office/drawing/2014/main" id="{2DCDF6A1-75A6-179A-D919-189F9607F19D}"/>
              </a:ext>
            </a:extLst>
          </p:cNvPr>
          <p:cNvSpPr>
            <a:spLocks noChangeArrowheads="1"/>
          </p:cNvSpPr>
          <p:nvPr/>
        </p:nvSpPr>
        <p:spPr bwMode="auto">
          <a:xfrm rot="6910626">
            <a:off x="6709569" y="4617244"/>
            <a:ext cx="1079500" cy="576262"/>
          </a:xfrm>
          <a:prstGeom prst="roundRect">
            <a:avLst>
              <a:gd name="adj" fmla="val 16667"/>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21" name="AutoShape 21">
            <a:extLst>
              <a:ext uri="{FF2B5EF4-FFF2-40B4-BE49-F238E27FC236}">
                <a16:creationId xmlns:a16="http://schemas.microsoft.com/office/drawing/2014/main" id="{BFD4EF5D-4948-DFAE-9BAF-5396884134F2}"/>
              </a:ext>
            </a:extLst>
          </p:cNvPr>
          <p:cNvSpPr>
            <a:spLocks noChangeArrowheads="1"/>
          </p:cNvSpPr>
          <p:nvPr/>
        </p:nvSpPr>
        <p:spPr bwMode="auto">
          <a:xfrm rot="8528253">
            <a:off x="5918200" y="5516563"/>
            <a:ext cx="1079500" cy="576262"/>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22" name="AutoShape 22">
            <a:extLst>
              <a:ext uri="{FF2B5EF4-FFF2-40B4-BE49-F238E27FC236}">
                <a16:creationId xmlns:a16="http://schemas.microsoft.com/office/drawing/2014/main" id="{CC57BFC5-D117-9D22-BC41-E68DD19C7777}"/>
              </a:ext>
            </a:extLst>
          </p:cNvPr>
          <p:cNvSpPr>
            <a:spLocks noChangeArrowheads="1"/>
          </p:cNvSpPr>
          <p:nvPr/>
        </p:nvSpPr>
        <p:spPr bwMode="auto">
          <a:xfrm rot="20839235">
            <a:off x="4873625" y="6021388"/>
            <a:ext cx="1079500" cy="576262"/>
          </a:xfrm>
          <a:prstGeom prst="roundRect">
            <a:avLst>
              <a:gd name="adj" fmla="val 16667"/>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30" name="AutoShape 30">
            <a:extLst>
              <a:ext uri="{FF2B5EF4-FFF2-40B4-BE49-F238E27FC236}">
                <a16:creationId xmlns:a16="http://schemas.microsoft.com/office/drawing/2014/main" id="{087E2280-4C0B-2727-77A7-675815BED614}"/>
              </a:ext>
            </a:extLst>
          </p:cNvPr>
          <p:cNvSpPr>
            <a:spLocks noChangeArrowheads="1"/>
          </p:cNvSpPr>
          <p:nvPr/>
        </p:nvSpPr>
        <p:spPr bwMode="auto">
          <a:xfrm rot="863989">
            <a:off x="3649663" y="6021388"/>
            <a:ext cx="1079500" cy="576262"/>
          </a:xfrm>
          <a:prstGeom prst="roundRect">
            <a:avLst>
              <a:gd name="adj" fmla="val 16667"/>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31" name="AutoShape 31">
            <a:extLst>
              <a:ext uri="{FF2B5EF4-FFF2-40B4-BE49-F238E27FC236}">
                <a16:creationId xmlns:a16="http://schemas.microsoft.com/office/drawing/2014/main" id="{4565AB96-5F5D-70D7-EE5A-2A95998FF0A4}"/>
              </a:ext>
            </a:extLst>
          </p:cNvPr>
          <p:cNvSpPr>
            <a:spLocks noChangeArrowheads="1"/>
          </p:cNvSpPr>
          <p:nvPr/>
        </p:nvSpPr>
        <p:spPr bwMode="auto">
          <a:xfrm rot="8528253">
            <a:off x="2641600" y="2205038"/>
            <a:ext cx="1079500" cy="576262"/>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32" name="AutoShape 32">
            <a:extLst>
              <a:ext uri="{FF2B5EF4-FFF2-40B4-BE49-F238E27FC236}">
                <a16:creationId xmlns:a16="http://schemas.microsoft.com/office/drawing/2014/main" id="{62B2E085-7CB9-36D6-ACFF-2FD9090E9828}"/>
              </a:ext>
            </a:extLst>
          </p:cNvPr>
          <p:cNvSpPr>
            <a:spLocks noChangeArrowheads="1"/>
          </p:cNvSpPr>
          <p:nvPr/>
        </p:nvSpPr>
        <p:spPr bwMode="auto">
          <a:xfrm rot="20839235">
            <a:off x="3792538" y="1628776"/>
            <a:ext cx="1079500" cy="576263"/>
          </a:xfrm>
          <a:prstGeom prst="roundRect">
            <a:avLst>
              <a:gd name="adj" fmla="val 16667"/>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33" name="AutoShape 33">
            <a:extLst>
              <a:ext uri="{FF2B5EF4-FFF2-40B4-BE49-F238E27FC236}">
                <a16:creationId xmlns:a16="http://schemas.microsoft.com/office/drawing/2014/main" id="{9D47544D-6565-438E-41FC-6F927C9AEB83}"/>
              </a:ext>
            </a:extLst>
          </p:cNvPr>
          <p:cNvSpPr>
            <a:spLocks noChangeArrowheads="1"/>
          </p:cNvSpPr>
          <p:nvPr/>
        </p:nvSpPr>
        <p:spPr bwMode="auto">
          <a:xfrm rot="6910626">
            <a:off x="1956594" y="3175794"/>
            <a:ext cx="1079500" cy="576262"/>
          </a:xfrm>
          <a:prstGeom prst="roundRect">
            <a:avLst>
              <a:gd name="adj" fmla="val 16667"/>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34" name="AutoShape 34">
            <a:extLst>
              <a:ext uri="{FF2B5EF4-FFF2-40B4-BE49-F238E27FC236}">
                <a16:creationId xmlns:a16="http://schemas.microsoft.com/office/drawing/2014/main" id="{4F4DFD45-F2AF-FE67-AC23-62943DBE5784}"/>
              </a:ext>
            </a:extLst>
          </p:cNvPr>
          <p:cNvSpPr>
            <a:spLocks noChangeArrowheads="1"/>
          </p:cNvSpPr>
          <p:nvPr/>
        </p:nvSpPr>
        <p:spPr bwMode="auto">
          <a:xfrm rot="4504812">
            <a:off x="1958182" y="4401344"/>
            <a:ext cx="1079500" cy="576263"/>
          </a:xfrm>
          <a:prstGeom prst="roundRect">
            <a:avLst>
              <a:gd name="adj" fmla="val 16667"/>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35" name="AutoShape 35">
            <a:extLst>
              <a:ext uri="{FF2B5EF4-FFF2-40B4-BE49-F238E27FC236}">
                <a16:creationId xmlns:a16="http://schemas.microsoft.com/office/drawing/2014/main" id="{F72942C3-6375-8A8C-B915-CDC80F39DB86}"/>
              </a:ext>
            </a:extLst>
          </p:cNvPr>
          <p:cNvSpPr>
            <a:spLocks noChangeArrowheads="1"/>
          </p:cNvSpPr>
          <p:nvPr/>
        </p:nvSpPr>
        <p:spPr bwMode="auto">
          <a:xfrm rot="2776523">
            <a:off x="2605882" y="5409407"/>
            <a:ext cx="1079500" cy="576263"/>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37" name="Text Box 37">
            <a:extLst>
              <a:ext uri="{FF2B5EF4-FFF2-40B4-BE49-F238E27FC236}">
                <a16:creationId xmlns:a16="http://schemas.microsoft.com/office/drawing/2014/main" id="{37FB7442-4911-960C-8683-1F470CEBCC90}"/>
              </a:ext>
            </a:extLst>
          </p:cNvPr>
          <p:cNvSpPr txBox="1">
            <a:spLocks noChangeArrowheads="1"/>
          </p:cNvSpPr>
          <p:nvPr/>
        </p:nvSpPr>
        <p:spPr bwMode="auto">
          <a:xfrm>
            <a:off x="5880101" y="1268414"/>
            <a:ext cx="2062163" cy="579437"/>
          </a:xfrm>
          <a:prstGeom prst="rect">
            <a:avLst/>
          </a:prstGeom>
          <a:noFill/>
          <a:ln>
            <a:noFill/>
          </a:ln>
          <a:effectLst/>
          <a:extLst>
            <a:ext uri="{909E8E84-426E-40DD-AFC4-6F175D3DCCD1}">
              <a14:hiddenFill xmlns:a14="http://schemas.microsoft.com/office/drawing/2010/main">
                <a:solidFill>
                  <a:srgbClr val="F7FF4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solidFill>
                  <a:srgbClr val="00B050"/>
                </a:solidFill>
                <a:latin typeface="Tahoma" panose="020B0604030504040204" pitchFamily="34" charset="0"/>
              </a:rPr>
              <a:t>Polar cell</a:t>
            </a:r>
            <a:endParaRPr lang="en-US" altLang="en-US" sz="3200" b="1" dirty="0">
              <a:solidFill>
                <a:srgbClr val="00B050"/>
              </a:solidFill>
              <a:latin typeface="Tahoma" panose="020B0604030504040204" pitchFamily="34" charset="0"/>
            </a:endParaRPr>
          </a:p>
        </p:txBody>
      </p:sp>
      <p:sp>
        <p:nvSpPr>
          <p:cNvPr id="25638" name="Text Box 38">
            <a:extLst>
              <a:ext uri="{FF2B5EF4-FFF2-40B4-BE49-F238E27FC236}">
                <a16:creationId xmlns:a16="http://schemas.microsoft.com/office/drawing/2014/main" id="{1DF1BDA6-0556-DBAC-41A6-88993B62D0F4}"/>
              </a:ext>
            </a:extLst>
          </p:cNvPr>
          <p:cNvSpPr txBox="1">
            <a:spLocks noChangeArrowheads="1"/>
          </p:cNvSpPr>
          <p:nvPr/>
        </p:nvSpPr>
        <p:spPr bwMode="auto">
          <a:xfrm>
            <a:off x="7104063" y="2116139"/>
            <a:ext cx="21971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solidFill>
                  <a:srgbClr val="0070C0"/>
                </a:solidFill>
                <a:latin typeface="Tahoma" panose="020B0604030504040204" pitchFamily="34" charset="0"/>
              </a:rPr>
              <a:t>Ferrel cell</a:t>
            </a:r>
            <a:endParaRPr lang="en-US" altLang="en-US" sz="3200" b="1" dirty="0">
              <a:solidFill>
                <a:srgbClr val="0070C0"/>
              </a:solidFill>
              <a:latin typeface="Tahoma" panose="020B0604030504040204" pitchFamily="34" charset="0"/>
            </a:endParaRPr>
          </a:p>
        </p:txBody>
      </p:sp>
      <p:sp>
        <p:nvSpPr>
          <p:cNvPr id="25639" name="Text Box 39">
            <a:extLst>
              <a:ext uri="{FF2B5EF4-FFF2-40B4-BE49-F238E27FC236}">
                <a16:creationId xmlns:a16="http://schemas.microsoft.com/office/drawing/2014/main" id="{422F09FE-5764-0A34-9552-16FDC667D725}"/>
              </a:ext>
            </a:extLst>
          </p:cNvPr>
          <p:cNvSpPr txBox="1">
            <a:spLocks noChangeArrowheads="1"/>
          </p:cNvSpPr>
          <p:nvPr/>
        </p:nvSpPr>
        <p:spPr bwMode="auto">
          <a:xfrm>
            <a:off x="7875589" y="3195639"/>
            <a:ext cx="2409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3200" b="1" dirty="0">
                <a:solidFill>
                  <a:srgbClr val="7030A0"/>
                </a:solidFill>
                <a:latin typeface="Tahoma" panose="020B0604030504040204" pitchFamily="34" charset="0"/>
              </a:rPr>
              <a:t>Hadley cell</a:t>
            </a:r>
            <a:endParaRPr lang="en-US" altLang="en-US" sz="3200" b="1" dirty="0">
              <a:solidFill>
                <a:srgbClr val="7030A0"/>
              </a:solidFill>
              <a:latin typeface="Tahoma" panose="020B0604030504040204" pitchFamily="34" charset="0"/>
            </a:endParaRPr>
          </a:p>
        </p:txBody>
      </p:sp>
      <p:sp>
        <p:nvSpPr>
          <p:cNvPr id="25642" name="Freeform 42">
            <a:extLst>
              <a:ext uri="{FF2B5EF4-FFF2-40B4-BE49-F238E27FC236}">
                <a16:creationId xmlns:a16="http://schemas.microsoft.com/office/drawing/2014/main" id="{70193164-934E-8D9B-B341-81C0FF3D8EB2}"/>
              </a:ext>
            </a:extLst>
          </p:cNvPr>
          <p:cNvSpPr>
            <a:spLocks/>
          </p:cNvSpPr>
          <p:nvPr/>
        </p:nvSpPr>
        <p:spPr bwMode="auto">
          <a:xfrm>
            <a:off x="3216275" y="1125538"/>
            <a:ext cx="768350" cy="538162"/>
          </a:xfrm>
          <a:custGeom>
            <a:avLst/>
            <a:gdLst>
              <a:gd name="T0" fmla="*/ 158 w 484"/>
              <a:gd name="T1" fmla="*/ 68 h 339"/>
              <a:gd name="T2" fmla="*/ 170 w 484"/>
              <a:gd name="T3" fmla="*/ 6 h 339"/>
              <a:gd name="T4" fmla="*/ 295 w 484"/>
              <a:gd name="T5" fmla="*/ 31 h 339"/>
              <a:gd name="T6" fmla="*/ 333 w 484"/>
              <a:gd name="T7" fmla="*/ 18 h 339"/>
              <a:gd name="T8" fmla="*/ 408 w 484"/>
              <a:gd name="T9" fmla="*/ 156 h 339"/>
              <a:gd name="T10" fmla="*/ 446 w 484"/>
              <a:gd name="T11" fmla="*/ 168 h 339"/>
              <a:gd name="T12" fmla="*/ 471 w 484"/>
              <a:gd name="T13" fmla="*/ 206 h 339"/>
              <a:gd name="T14" fmla="*/ 308 w 484"/>
              <a:gd name="T15" fmla="*/ 331 h 339"/>
              <a:gd name="T16" fmla="*/ 145 w 484"/>
              <a:gd name="T17" fmla="*/ 294 h 339"/>
              <a:gd name="T18" fmla="*/ 57 w 484"/>
              <a:gd name="T19" fmla="*/ 256 h 339"/>
              <a:gd name="T20" fmla="*/ 32 w 484"/>
              <a:gd name="T21" fmla="*/ 218 h 339"/>
              <a:gd name="T22" fmla="*/ 70 w 484"/>
              <a:gd name="T23" fmla="*/ 106 h 339"/>
              <a:gd name="T24" fmla="*/ 158 w 484"/>
              <a:gd name="T25" fmla="*/ 6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339">
                <a:moveTo>
                  <a:pt x="158" y="68"/>
                </a:moveTo>
                <a:cubicBezTo>
                  <a:pt x="162" y="47"/>
                  <a:pt x="152" y="16"/>
                  <a:pt x="170" y="6"/>
                </a:cubicBezTo>
                <a:cubicBezTo>
                  <a:pt x="181" y="0"/>
                  <a:pt x="276" y="26"/>
                  <a:pt x="295" y="31"/>
                </a:cubicBezTo>
                <a:cubicBezTo>
                  <a:pt x="308" y="27"/>
                  <a:pt x="320" y="18"/>
                  <a:pt x="333" y="18"/>
                </a:cubicBezTo>
                <a:cubicBezTo>
                  <a:pt x="415" y="18"/>
                  <a:pt x="376" y="116"/>
                  <a:pt x="408" y="156"/>
                </a:cubicBezTo>
                <a:cubicBezTo>
                  <a:pt x="416" y="166"/>
                  <a:pt x="433" y="164"/>
                  <a:pt x="446" y="168"/>
                </a:cubicBezTo>
                <a:cubicBezTo>
                  <a:pt x="454" y="181"/>
                  <a:pt x="470" y="191"/>
                  <a:pt x="471" y="206"/>
                </a:cubicBezTo>
                <a:cubicBezTo>
                  <a:pt x="484" y="339"/>
                  <a:pt x="400" y="301"/>
                  <a:pt x="308" y="331"/>
                </a:cubicBezTo>
                <a:cubicBezTo>
                  <a:pt x="250" y="322"/>
                  <a:pt x="201" y="307"/>
                  <a:pt x="145" y="294"/>
                </a:cubicBezTo>
                <a:cubicBezTo>
                  <a:pt x="72" y="218"/>
                  <a:pt x="192" y="333"/>
                  <a:pt x="57" y="256"/>
                </a:cubicBezTo>
                <a:cubicBezTo>
                  <a:pt x="44" y="249"/>
                  <a:pt x="40" y="231"/>
                  <a:pt x="32" y="218"/>
                </a:cubicBezTo>
                <a:cubicBezTo>
                  <a:pt x="17" y="156"/>
                  <a:pt x="0" y="128"/>
                  <a:pt x="70" y="106"/>
                </a:cubicBezTo>
                <a:cubicBezTo>
                  <a:pt x="98" y="87"/>
                  <a:pt x="123" y="68"/>
                  <a:pt x="158" y="68"/>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43" name="Oval 43">
            <a:extLst>
              <a:ext uri="{FF2B5EF4-FFF2-40B4-BE49-F238E27FC236}">
                <a16:creationId xmlns:a16="http://schemas.microsoft.com/office/drawing/2014/main" id="{3DFC039B-686F-ACB9-76D3-A6B459A317B9}"/>
              </a:ext>
            </a:extLst>
          </p:cNvPr>
          <p:cNvSpPr>
            <a:spLocks noChangeArrowheads="1"/>
          </p:cNvSpPr>
          <p:nvPr/>
        </p:nvSpPr>
        <p:spPr bwMode="auto">
          <a:xfrm>
            <a:off x="3432175" y="1555751"/>
            <a:ext cx="71438"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44" name="Oval 44">
            <a:extLst>
              <a:ext uri="{FF2B5EF4-FFF2-40B4-BE49-F238E27FC236}">
                <a16:creationId xmlns:a16="http://schemas.microsoft.com/office/drawing/2014/main" id="{BEC92A3A-6912-34F5-9171-8F86ADCF2C9A}"/>
              </a:ext>
            </a:extLst>
          </p:cNvPr>
          <p:cNvSpPr>
            <a:spLocks noChangeArrowheads="1"/>
          </p:cNvSpPr>
          <p:nvPr/>
        </p:nvSpPr>
        <p:spPr bwMode="auto">
          <a:xfrm>
            <a:off x="3648075" y="1628776"/>
            <a:ext cx="71438"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45" name="Oval 45">
            <a:extLst>
              <a:ext uri="{FF2B5EF4-FFF2-40B4-BE49-F238E27FC236}">
                <a16:creationId xmlns:a16="http://schemas.microsoft.com/office/drawing/2014/main" id="{3EE8F395-EC57-5605-EFCB-11852F0678FE}"/>
              </a:ext>
            </a:extLst>
          </p:cNvPr>
          <p:cNvSpPr>
            <a:spLocks noChangeArrowheads="1"/>
          </p:cNvSpPr>
          <p:nvPr/>
        </p:nvSpPr>
        <p:spPr bwMode="auto">
          <a:xfrm>
            <a:off x="3287714" y="1484313"/>
            <a:ext cx="71437"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46" name="Oval 46">
            <a:extLst>
              <a:ext uri="{FF2B5EF4-FFF2-40B4-BE49-F238E27FC236}">
                <a16:creationId xmlns:a16="http://schemas.microsoft.com/office/drawing/2014/main" id="{65D8B0FC-5E4B-000F-5901-4E75AA134D6F}"/>
              </a:ext>
            </a:extLst>
          </p:cNvPr>
          <p:cNvSpPr>
            <a:spLocks noChangeArrowheads="1"/>
          </p:cNvSpPr>
          <p:nvPr/>
        </p:nvSpPr>
        <p:spPr bwMode="auto">
          <a:xfrm>
            <a:off x="3505200" y="1817688"/>
            <a:ext cx="71438"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47" name="Oval 47">
            <a:extLst>
              <a:ext uri="{FF2B5EF4-FFF2-40B4-BE49-F238E27FC236}">
                <a16:creationId xmlns:a16="http://schemas.microsoft.com/office/drawing/2014/main" id="{5B0F6A6D-C9C1-DA3C-DE67-4FDC4EE5CA6C}"/>
              </a:ext>
            </a:extLst>
          </p:cNvPr>
          <p:cNvSpPr>
            <a:spLocks noChangeArrowheads="1"/>
          </p:cNvSpPr>
          <p:nvPr/>
        </p:nvSpPr>
        <p:spPr bwMode="auto">
          <a:xfrm>
            <a:off x="3360739" y="1700213"/>
            <a:ext cx="71437"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48" name="Freeform 48">
            <a:extLst>
              <a:ext uri="{FF2B5EF4-FFF2-40B4-BE49-F238E27FC236}">
                <a16:creationId xmlns:a16="http://schemas.microsoft.com/office/drawing/2014/main" id="{0C5A402C-B9A1-0667-6E63-5308F6268171}"/>
              </a:ext>
            </a:extLst>
          </p:cNvPr>
          <p:cNvSpPr>
            <a:spLocks/>
          </p:cNvSpPr>
          <p:nvPr/>
        </p:nvSpPr>
        <p:spPr bwMode="auto">
          <a:xfrm>
            <a:off x="3000375" y="6059488"/>
            <a:ext cx="768350" cy="538162"/>
          </a:xfrm>
          <a:custGeom>
            <a:avLst/>
            <a:gdLst>
              <a:gd name="T0" fmla="*/ 158 w 484"/>
              <a:gd name="T1" fmla="*/ 68 h 339"/>
              <a:gd name="T2" fmla="*/ 170 w 484"/>
              <a:gd name="T3" fmla="*/ 6 h 339"/>
              <a:gd name="T4" fmla="*/ 295 w 484"/>
              <a:gd name="T5" fmla="*/ 31 h 339"/>
              <a:gd name="T6" fmla="*/ 333 w 484"/>
              <a:gd name="T7" fmla="*/ 18 h 339"/>
              <a:gd name="T8" fmla="*/ 408 w 484"/>
              <a:gd name="T9" fmla="*/ 156 h 339"/>
              <a:gd name="T10" fmla="*/ 446 w 484"/>
              <a:gd name="T11" fmla="*/ 168 h 339"/>
              <a:gd name="T12" fmla="*/ 471 w 484"/>
              <a:gd name="T13" fmla="*/ 206 h 339"/>
              <a:gd name="T14" fmla="*/ 308 w 484"/>
              <a:gd name="T15" fmla="*/ 331 h 339"/>
              <a:gd name="T16" fmla="*/ 145 w 484"/>
              <a:gd name="T17" fmla="*/ 294 h 339"/>
              <a:gd name="T18" fmla="*/ 57 w 484"/>
              <a:gd name="T19" fmla="*/ 256 h 339"/>
              <a:gd name="T20" fmla="*/ 32 w 484"/>
              <a:gd name="T21" fmla="*/ 218 h 339"/>
              <a:gd name="T22" fmla="*/ 70 w 484"/>
              <a:gd name="T23" fmla="*/ 106 h 339"/>
              <a:gd name="T24" fmla="*/ 158 w 484"/>
              <a:gd name="T25" fmla="*/ 6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339">
                <a:moveTo>
                  <a:pt x="158" y="68"/>
                </a:moveTo>
                <a:cubicBezTo>
                  <a:pt x="162" y="47"/>
                  <a:pt x="152" y="16"/>
                  <a:pt x="170" y="6"/>
                </a:cubicBezTo>
                <a:cubicBezTo>
                  <a:pt x="181" y="0"/>
                  <a:pt x="276" y="26"/>
                  <a:pt x="295" y="31"/>
                </a:cubicBezTo>
                <a:cubicBezTo>
                  <a:pt x="308" y="27"/>
                  <a:pt x="320" y="18"/>
                  <a:pt x="333" y="18"/>
                </a:cubicBezTo>
                <a:cubicBezTo>
                  <a:pt x="415" y="18"/>
                  <a:pt x="376" y="116"/>
                  <a:pt x="408" y="156"/>
                </a:cubicBezTo>
                <a:cubicBezTo>
                  <a:pt x="416" y="166"/>
                  <a:pt x="433" y="164"/>
                  <a:pt x="446" y="168"/>
                </a:cubicBezTo>
                <a:cubicBezTo>
                  <a:pt x="454" y="181"/>
                  <a:pt x="470" y="191"/>
                  <a:pt x="471" y="206"/>
                </a:cubicBezTo>
                <a:cubicBezTo>
                  <a:pt x="484" y="339"/>
                  <a:pt x="400" y="301"/>
                  <a:pt x="308" y="331"/>
                </a:cubicBezTo>
                <a:cubicBezTo>
                  <a:pt x="250" y="322"/>
                  <a:pt x="201" y="307"/>
                  <a:pt x="145" y="294"/>
                </a:cubicBezTo>
                <a:cubicBezTo>
                  <a:pt x="72" y="218"/>
                  <a:pt x="192" y="333"/>
                  <a:pt x="57" y="256"/>
                </a:cubicBezTo>
                <a:cubicBezTo>
                  <a:pt x="44" y="249"/>
                  <a:pt x="40" y="231"/>
                  <a:pt x="32" y="218"/>
                </a:cubicBezTo>
                <a:cubicBezTo>
                  <a:pt x="17" y="156"/>
                  <a:pt x="0" y="128"/>
                  <a:pt x="70" y="106"/>
                </a:cubicBezTo>
                <a:cubicBezTo>
                  <a:pt x="98" y="87"/>
                  <a:pt x="123" y="68"/>
                  <a:pt x="158" y="68"/>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49" name="Oval 49">
            <a:extLst>
              <a:ext uri="{FF2B5EF4-FFF2-40B4-BE49-F238E27FC236}">
                <a16:creationId xmlns:a16="http://schemas.microsoft.com/office/drawing/2014/main" id="{094EAC96-2FA3-C811-BAB3-B78D061D477B}"/>
              </a:ext>
            </a:extLst>
          </p:cNvPr>
          <p:cNvSpPr>
            <a:spLocks noChangeArrowheads="1"/>
          </p:cNvSpPr>
          <p:nvPr/>
        </p:nvSpPr>
        <p:spPr bwMode="auto">
          <a:xfrm>
            <a:off x="3265489" y="6524626"/>
            <a:ext cx="71437"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50" name="Oval 50">
            <a:extLst>
              <a:ext uri="{FF2B5EF4-FFF2-40B4-BE49-F238E27FC236}">
                <a16:creationId xmlns:a16="http://schemas.microsoft.com/office/drawing/2014/main" id="{9190625F-A10A-CFD0-084D-76F713A3910C}"/>
              </a:ext>
            </a:extLst>
          </p:cNvPr>
          <p:cNvSpPr>
            <a:spLocks noChangeArrowheads="1"/>
          </p:cNvSpPr>
          <p:nvPr/>
        </p:nvSpPr>
        <p:spPr bwMode="auto">
          <a:xfrm>
            <a:off x="3481389" y="6597651"/>
            <a:ext cx="71437"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51" name="Oval 51">
            <a:extLst>
              <a:ext uri="{FF2B5EF4-FFF2-40B4-BE49-F238E27FC236}">
                <a16:creationId xmlns:a16="http://schemas.microsoft.com/office/drawing/2014/main" id="{C6E5531F-5072-56D6-33EE-71CECA1E1237}"/>
              </a:ext>
            </a:extLst>
          </p:cNvPr>
          <p:cNvSpPr>
            <a:spLocks noChangeArrowheads="1"/>
          </p:cNvSpPr>
          <p:nvPr/>
        </p:nvSpPr>
        <p:spPr bwMode="auto">
          <a:xfrm>
            <a:off x="3121025" y="6453188"/>
            <a:ext cx="71438"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52" name="Oval 52">
            <a:extLst>
              <a:ext uri="{FF2B5EF4-FFF2-40B4-BE49-F238E27FC236}">
                <a16:creationId xmlns:a16="http://schemas.microsoft.com/office/drawing/2014/main" id="{B2F3ECC2-7354-C8E3-7226-A23940B923C9}"/>
              </a:ext>
            </a:extLst>
          </p:cNvPr>
          <p:cNvSpPr>
            <a:spLocks noChangeArrowheads="1"/>
          </p:cNvSpPr>
          <p:nvPr/>
        </p:nvSpPr>
        <p:spPr bwMode="auto">
          <a:xfrm>
            <a:off x="3338514" y="6669088"/>
            <a:ext cx="71437"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53" name="Oval 53">
            <a:extLst>
              <a:ext uri="{FF2B5EF4-FFF2-40B4-BE49-F238E27FC236}">
                <a16:creationId xmlns:a16="http://schemas.microsoft.com/office/drawing/2014/main" id="{5595B5C6-3A0F-EA17-3C6B-394EBADB7447}"/>
              </a:ext>
            </a:extLst>
          </p:cNvPr>
          <p:cNvSpPr>
            <a:spLocks noChangeArrowheads="1"/>
          </p:cNvSpPr>
          <p:nvPr/>
        </p:nvSpPr>
        <p:spPr bwMode="auto">
          <a:xfrm>
            <a:off x="3194050" y="6669088"/>
            <a:ext cx="71438"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54" name="Freeform 54">
            <a:extLst>
              <a:ext uri="{FF2B5EF4-FFF2-40B4-BE49-F238E27FC236}">
                <a16:creationId xmlns:a16="http://schemas.microsoft.com/office/drawing/2014/main" id="{2AA2667A-D8D7-88B3-7697-4399291E869E}"/>
              </a:ext>
            </a:extLst>
          </p:cNvPr>
          <p:cNvSpPr>
            <a:spLocks/>
          </p:cNvSpPr>
          <p:nvPr/>
        </p:nvSpPr>
        <p:spPr bwMode="auto">
          <a:xfrm>
            <a:off x="1487488" y="3743326"/>
            <a:ext cx="768351" cy="538163"/>
          </a:xfrm>
          <a:custGeom>
            <a:avLst/>
            <a:gdLst>
              <a:gd name="T0" fmla="*/ 158 w 484"/>
              <a:gd name="T1" fmla="*/ 68 h 339"/>
              <a:gd name="T2" fmla="*/ 170 w 484"/>
              <a:gd name="T3" fmla="*/ 6 h 339"/>
              <a:gd name="T4" fmla="*/ 295 w 484"/>
              <a:gd name="T5" fmla="*/ 31 h 339"/>
              <a:gd name="T6" fmla="*/ 333 w 484"/>
              <a:gd name="T7" fmla="*/ 18 h 339"/>
              <a:gd name="T8" fmla="*/ 408 w 484"/>
              <a:gd name="T9" fmla="*/ 156 h 339"/>
              <a:gd name="T10" fmla="*/ 446 w 484"/>
              <a:gd name="T11" fmla="*/ 168 h 339"/>
              <a:gd name="T12" fmla="*/ 471 w 484"/>
              <a:gd name="T13" fmla="*/ 206 h 339"/>
              <a:gd name="T14" fmla="*/ 308 w 484"/>
              <a:gd name="T15" fmla="*/ 331 h 339"/>
              <a:gd name="T16" fmla="*/ 145 w 484"/>
              <a:gd name="T17" fmla="*/ 294 h 339"/>
              <a:gd name="T18" fmla="*/ 57 w 484"/>
              <a:gd name="T19" fmla="*/ 256 h 339"/>
              <a:gd name="T20" fmla="*/ 32 w 484"/>
              <a:gd name="T21" fmla="*/ 218 h 339"/>
              <a:gd name="T22" fmla="*/ 70 w 484"/>
              <a:gd name="T23" fmla="*/ 106 h 339"/>
              <a:gd name="T24" fmla="*/ 158 w 484"/>
              <a:gd name="T25" fmla="*/ 6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339">
                <a:moveTo>
                  <a:pt x="158" y="68"/>
                </a:moveTo>
                <a:cubicBezTo>
                  <a:pt x="162" y="47"/>
                  <a:pt x="152" y="16"/>
                  <a:pt x="170" y="6"/>
                </a:cubicBezTo>
                <a:cubicBezTo>
                  <a:pt x="181" y="0"/>
                  <a:pt x="276" y="26"/>
                  <a:pt x="295" y="31"/>
                </a:cubicBezTo>
                <a:cubicBezTo>
                  <a:pt x="308" y="27"/>
                  <a:pt x="320" y="18"/>
                  <a:pt x="333" y="18"/>
                </a:cubicBezTo>
                <a:cubicBezTo>
                  <a:pt x="415" y="18"/>
                  <a:pt x="376" y="116"/>
                  <a:pt x="408" y="156"/>
                </a:cubicBezTo>
                <a:cubicBezTo>
                  <a:pt x="416" y="166"/>
                  <a:pt x="433" y="164"/>
                  <a:pt x="446" y="168"/>
                </a:cubicBezTo>
                <a:cubicBezTo>
                  <a:pt x="454" y="181"/>
                  <a:pt x="470" y="191"/>
                  <a:pt x="471" y="206"/>
                </a:cubicBezTo>
                <a:cubicBezTo>
                  <a:pt x="484" y="339"/>
                  <a:pt x="400" y="301"/>
                  <a:pt x="308" y="331"/>
                </a:cubicBezTo>
                <a:cubicBezTo>
                  <a:pt x="250" y="322"/>
                  <a:pt x="201" y="307"/>
                  <a:pt x="145" y="294"/>
                </a:cubicBezTo>
                <a:cubicBezTo>
                  <a:pt x="72" y="218"/>
                  <a:pt x="192" y="333"/>
                  <a:pt x="57" y="256"/>
                </a:cubicBezTo>
                <a:cubicBezTo>
                  <a:pt x="44" y="249"/>
                  <a:pt x="40" y="231"/>
                  <a:pt x="32" y="218"/>
                </a:cubicBezTo>
                <a:cubicBezTo>
                  <a:pt x="17" y="156"/>
                  <a:pt x="0" y="128"/>
                  <a:pt x="70" y="106"/>
                </a:cubicBezTo>
                <a:cubicBezTo>
                  <a:pt x="98" y="87"/>
                  <a:pt x="123" y="68"/>
                  <a:pt x="158" y="68"/>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55" name="Oval 55">
            <a:extLst>
              <a:ext uri="{FF2B5EF4-FFF2-40B4-BE49-F238E27FC236}">
                <a16:creationId xmlns:a16="http://schemas.microsoft.com/office/drawing/2014/main" id="{8DBAD767-8164-A98B-DDCE-D9F0A5CF546A}"/>
              </a:ext>
            </a:extLst>
          </p:cNvPr>
          <p:cNvSpPr>
            <a:spLocks noChangeArrowheads="1"/>
          </p:cNvSpPr>
          <p:nvPr/>
        </p:nvSpPr>
        <p:spPr bwMode="auto">
          <a:xfrm>
            <a:off x="1847850" y="4219576"/>
            <a:ext cx="71438"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56" name="Oval 56">
            <a:extLst>
              <a:ext uri="{FF2B5EF4-FFF2-40B4-BE49-F238E27FC236}">
                <a16:creationId xmlns:a16="http://schemas.microsoft.com/office/drawing/2014/main" id="{D61BF9A6-2E8D-B3AE-788C-B900337505F1}"/>
              </a:ext>
            </a:extLst>
          </p:cNvPr>
          <p:cNvSpPr>
            <a:spLocks noChangeArrowheads="1"/>
          </p:cNvSpPr>
          <p:nvPr/>
        </p:nvSpPr>
        <p:spPr bwMode="auto">
          <a:xfrm>
            <a:off x="2063750" y="4292601"/>
            <a:ext cx="71438"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57" name="Oval 57">
            <a:extLst>
              <a:ext uri="{FF2B5EF4-FFF2-40B4-BE49-F238E27FC236}">
                <a16:creationId xmlns:a16="http://schemas.microsoft.com/office/drawing/2014/main" id="{B2FDD66D-CFBE-9BE7-F07A-2C91B4445335}"/>
              </a:ext>
            </a:extLst>
          </p:cNvPr>
          <p:cNvSpPr>
            <a:spLocks noChangeArrowheads="1"/>
          </p:cNvSpPr>
          <p:nvPr/>
        </p:nvSpPr>
        <p:spPr bwMode="auto">
          <a:xfrm>
            <a:off x="1703389" y="4148138"/>
            <a:ext cx="71437"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58" name="Oval 58">
            <a:extLst>
              <a:ext uri="{FF2B5EF4-FFF2-40B4-BE49-F238E27FC236}">
                <a16:creationId xmlns:a16="http://schemas.microsoft.com/office/drawing/2014/main" id="{DBE2F680-56FF-1DD7-9B54-9CEE97E5E8E9}"/>
              </a:ext>
            </a:extLst>
          </p:cNvPr>
          <p:cNvSpPr>
            <a:spLocks noChangeArrowheads="1"/>
          </p:cNvSpPr>
          <p:nvPr/>
        </p:nvSpPr>
        <p:spPr bwMode="auto">
          <a:xfrm>
            <a:off x="1920875" y="4364038"/>
            <a:ext cx="71438"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59" name="Oval 59">
            <a:extLst>
              <a:ext uri="{FF2B5EF4-FFF2-40B4-BE49-F238E27FC236}">
                <a16:creationId xmlns:a16="http://schemas.microsoft.com/office/drawing/2014/main" id="{383A84DE-CA0E-22D6-439F-4336F0455D9C}"/>
              </a:ext>
            </a:extLst>
          </p:cNvPr>
          <p:cNvSpPr>
            <a:spLocks noChangeArrowheads="1"/>
          </p:cNvSpPr>
          <p:nvPr/>
        </p:nvSpPr>
        <p:spPr bwMode="auto">
          <a:xfrm>
            <a:off x="1776414" y="4364038"/>
            <a:ext cx="71437"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61" name="AutoShape 61">
            <a:extLst>
              <a:ext uri="{FF2B5EF4-FFF2-40B4-BE49-F238E27FC236}">
                <a16:creationId xmlns:a16="http://schemas.microsoft.com/office/drawing/2014/main" id="{E3CBEF2D-EA8C-9999-F732-2C50B4A8C34F}"/>
              </a:ext>
            </a:extLst>
          </p:cNvPr>
          <p:cNvSpPr>
            <a:spLocks noChangeArrowheads="1"/>
          </p:cNvSpPr>
          <p:nvPr/>
        </p:nvSpPr>
        <p:spPr bwMode="auto">
          <a:xfrm>
            <a:off x="7751764" y="4292601"/>
            <a:ext cx="288925" cy="792163"/>
          </a:xfrm>
          <a:prstGeom prst="downArrow">
            <a:avLst>
              <a:gd name="adj1" fmla="val 50000"/>
              <a:gd name="adj2" fmla="val 68544"/>
            </a:avLst>
          </a:prstGeom>
          <a:solidFill>
            <a:srgbClr val="F7FF4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63" name="Text Box 63">
            <a:extLst>
              <a:ext uri="{FF2B5EF4-FFF2-40B4-BE49-F238E27FC236}">
                <a16:creationId xmlns:a16="http://schemas.microsoft.com/office/drawing/2014/main" id="{98BAF52A-F602-863B-F4F0-34DE3A6ACCF1}"/>
              </a:ext>
            </a:extLst>
          </p:cNvPr>
          <p:cNvSpPr txBox="1">
            <a:spLocks noChangeArrowheads="1"/>
          </p:cNvSpPr>
          <p:nvPr/>
        </p:nvSpPr>
        <p:spPr bwMode="auto">
          <a:xfrm>
            <a:off x="8045450" y="4076701"/>
            <a:ext cx="27735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ahoma" panose="020B0604030504040204" pitchFamily="34" charset="0"/>
              </a:rPr>
              <a:t>Dry air </a:t>
            </a:r>
          </a:p>
          <a:p>
            <a:r>
              <a:rPr lang="en-GB" altLang="en-US" sz="2400" b="1">
                <a:latin typeface="Tahoma" panose="020B0604030504040204" pitchFamily="34" charset="0"/>
              </a:rPr>
              <a:t>descending, low </a:t>
            </a:r>
          </a:p>
          <a:p>
            <a:r>
              <a:rPr lang="en-GB" altLang="en-US" sz="2400" b="1">
                <a:latin typeface="Tahoma" panose="020B0604030504040204" pitchFamily="34" charset="0"/>
              </a:rPr>
              <a:t>precipitation</a:t>
            </a:r>
            <a:endParaRPr lang="en-US" altLang="en-US" sz="2400" b="1">
              <a:latin typeface="Tahoma" panose="020B0604030504040204" pitchFamily="34" charset="0"/>
            </a:endParaRPr>
          </a:p>
        </p:txBody>
      </p:sp>
      <p:sp>
        <p:nvSpPr>
          <p:cNvPr id="25664" name="AutoShape 64">
            <a:extLst>
              <a:ext uri="{FF2B5EF4-FFF2-40B4-BE49-F238E27FC236}">
                <a16:creationId xmlns:a16="http://schemas.microsoft.com/office/drawing/2014/main" id="{6FC22180-35DD-6770-D02E-B9879B55DBDA}"/>
              </a:ext>
            </a:extLst>
          </p:cNvPr>
          <p:cNvSpPr>
            <a:spLocks noChangeArrowheads="1"/>
          </p:cNvSpPr>
          <p:nvPr/>
        </p:nvSpPr>
        <p:spPr bwMode="auto">
          <a:xfrm>
            <a:off x="7751763" y="5518150"/>
            <a:ext cx="215900" cy="719138"/>
          </a:xfrm>
          <a:prstGeom prst="upArrow">
            <a:avLst>
              <a:gd name="adj1" fmla="val 50000"/>
              <a:gd name="adj2" fmla="val 83272"/>
            </a:avLst>
          </a:prstGeom>
          <a:solidFill>
            <a:srgbClr val="A0FEF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solidFill>
                <a:srgbClr val="A0FEFA"/>
              </a:solidFill>
            </a:endParaRPr>
          </a:p>
        </p:txBody>
      </p:sp>
      <p:sp>
        <p:nvSpPr>
          <p:cNvPr id="25665" name="Text Box 65">
            <a:extLst>
              <a:ext uri="{FF2B5EF4-FFF2-40B4-BE49-F238E27FC236}">
                <a16:creationId xmlns:a16="http://schemas.microsoft.com/office/drawing/2014/main" id="{FA39CB23-4393-45C2-B8CF-E458119EE1BE}"/>
              </a:ext>
            </a:extLst>
          </p:cNvPr>
          <p:cNvSpPr txBox="1">
            <a:spLocks noChangeArrowheads="1"/>
          </p:cNvSpPr>
          <p:nvPr/>
        </p:nvSpPr>
        <p:spPr bwMode="auto">
          <a:xfrm>
            <a:off x="8020050" y="5386389"/>
            <a:ext cx="25843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a:latin typeface="Tahoma" panose="020B0604030504040204" pitchFamily="34" charset="0"/>
              </a:rPr>
              <a:t>Moist air rising,</a:t>
            </a:r>
          </a:p>
          <a:p>
            <a:r>
              <a:rPr lang="en-GB" altLang="en-US" sz="2400" b="1">
                <a:latin typeface="Tahoma" panose="020B0604030504040204" pitchFamily="34" charset="0"/>
              </a:rPr>
              <a:t>high </a:t>
            </a:r>
          </a:p>
          <a:p>
            <a:r>
              <a:rPr lang="en-GB" altLang="en-US" sz="2400" b="1">
                <a:latin typeface="Tahoma" panose="020B0604030504040204" pitchFamily="34" charset="0"/>
              </a:rPr>
              <a:t>precipitation</a:t>
            </a:r>
            <a:endParaRPr lang="en-US" altLang="en-US" sz="2400" b="1">
              <a:latin typeface="Tahoma" panose="020B0604030504040204" pitchFamily="34" charset="0"/>
            </a:endParaRPr>
          </a:p>
        </p:txBody>
      </p:sp>
      <p:sp>
        <p:nvSpPr>
          <p:cNvPr id="25666" name="AutoShape 66">
            <a:extLst>
              <a:ext uri="{FF2B5EF4-FFF2-40B4-BE49-F238E27FC236}">
                <a16:creationId xmlns:a16="http://schemas.microsoft.com/office/drawing/2014/main" id="{129D3D60-E81C-C0B2-6E11-C6A78870E80F}"/>
              </a:ext>
            </a:extLst>
          </p:cNvPr>
          <p:cNvSpPr>
            <a:spLocks noChangeArrowheads="1"/>
          </p:cNvSpPr>
          <p:nvPr/>
        </p:nvSpPr>
        <p:spPr bwMode="auto">
          <a:xfrm rot="18549771">
            <a:off x="2567782" y="2420145"/>
            <a:ext cx="360363" cy="936625"/>
          </a:xfrm>
          <a:prstGeom prst="downArrow">
            <a:avLst>
              <a:gd name="adj1" fmla="val 50000"/>
              <a:gd name="adj2" fmla="val 64978"/>
            </a:avLst>
          </a:prstGeom>
          <a:solidFill>
            <a:srgbClr val="F7FF4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67" name="AutoShape 67">
            <a:extLst>
              <a:ext uri="{FF2B5EF4-FFF2-40B4-BE49-F238E27FC236}">
                <a16:creationId xmlns:a16="http://schemas.microsoft.com/office/drawing/2014/main" id="{8F6CC2CE-3D8A-83A2-B4C8-F73D5D8D95BD}"/>
              </a:ext>
            </a:extLst>
          </p:cNvPr>
          <p:cNvSpPr>
            <a:spLocks noChangeArrowheads="1"/>
          </p:cNvSpPr>
          <p:nvPr/>
        </p:nvSpPr>
        <p:spPr bwMode="auto">
          <a:xfrm>
            <a:off x="4800600" y="1196976"/>
            <a:ext cx="431800" cy="1008063"/>
          </a:xfrm>
          <a:prstGeom prst="downArrow">
            <a:avLst>
              <a:gd name="adj1" fmla="val 50000"/>
              <a:gd name="adj2" fmla="val 58364"/>
            </a:avLst>
          </a:prstGeom>
          <a:solidFill>
            <a:srgbClr val="F7FF4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solidFill>
                <a:srgbClr val="F7FF4F"/>
              </a:solidFill>
            </a:endParaRPr>
          </a:p>
        </p:txBody>
      </p:sp>
      <p:sp>
        <p:nvSpPr>
          <p:cNvPr id="25668" name="AutoShape 68">
            <a:extLst>
              <a:ext uri="{FF2B5EF4-FFF2-40B4-BE49-F238E27FC236}">
                <a16:creationId xmlns:a16="http://schemas.microsoft.com/office/drawing/2014/main" id="{05632816-F9F5-7AFF-10A6-31D626BFEFFB}"/>
              </a:ext>
            </a:extLst>
          </p:cNvPr>
          <p:cNvSpPr>
            <a:spLocks noChangeArrowheads="1"/>
          </p:cNvSpPr>
          <p:nvPr/>
        </p:nvSpPr>
        <p:spPr bwMode="auto">
          <a:xfrm>
            <a:off x="4656138" y="6049963"/>
            <a:ext cx="360362" cy="908050"/>
          </a:xfrm>
          <a:prstGeom prst="upArrow">
            <a:avLst>
              <a:gd name="adj1" fmla="val 50000"/>
              <a:gd name="adj2" fmla="val 62996"/>
            </a:avLst>
          </a:prstGeom>
          <a:solidFill>
            <a:srgbClr val="F7FF4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solidFill>
                <a:srgbClr val="F7FF4F"/>
              </a:solidFill>
            </a:endParaRPr>
          </a:p>
        </p:txBody>
      </p:sp>
      <p:sp>
        <p:nvSpPr>
          <p:cNvPr id="25669" name="AutoShape 69">
            <a:extLst>
              <a:ext uri="{FF2B5EF4-FFF2-40B4-BE49-F238E27FC236}">
                <a16:creationId xmlns:a16="http://schemas.microsoft.com/office/drawing/2014/main" id="{63386F77-266A-ADD0-CA05-B583A2462309}"/>
              </a:ext>
            </a:extLst>
          </p:cNvPr>
          <p:cNvSpPr>
            <a:spLocks noChangeArrowheads="1"/>
          </p:cNvSpPr>
          <p:nvPr/>
        </p:nvSpPr>
        <p:spPr bwMode="auto">
          <a:xfrm rot="4120610">
            <a:off x="2423320" y="4796632"/>
            <a:ext cx="360362" cy="936625"/>
          </a:xfrm>
          <a:prstGeom prst="upArrow">
            <a:avLst>
              <a:gd name="adj1" fmla="val 50000"/>
              <a:gd name="adj2" fmla="val 64978"/>
            </a:avLst>
          </a:prstGeom>
          <a:solidFill>
            <a:srgbClr val="F7FF4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70" name="AutoShape 70">
            <a:extLst>
              <a:ext uri="{FF2B5EF4-FFF2-40B4-BE49-F238E27FC236}">
                <a16:creationId xmlns:a16="http://schemas.microsoft.com/office/drawing/2014/main" id="{E396F81E-F782-025B-DA26-07D7A0BB17D5}"/>
              </a:ext>
            </a:extLst>
          </p:cNvPr>
          <p:cNvSpPr>
            <a:spLocks noChangeArrowheads="1"/>
          </p:cNvSpPr>
          <p:nvPr/>
        </p:nvSpPr>
        <p:spPr bwMode="auto">
          <a:xfrm rot="19954878">
            <a:off x="3432176" y="1701800"/>
            <a:ext cx="504825" cy="719138"/>
          </a:xfrm>
          <a:prstGeom prst="upArrow">
            <a:avLst>
              <a:gd name="adj1" fmla="val 50000"/>
              <a:gd name="adj2" fmla="val 35613"/>
            </a:avLst>
          </a:prstGeom>
          <a:solidFill>
            <a:srgbClr val="A0FEF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72" name="AutoShape 72">
            <a:extLst>
              <a:ext uri="{FF2B5EF4-FFF2-40B4-BE49-F238E27FC236}">
                <a16:creationId xmlns:a16="http://schemas.microsoft.com/office/drawing/2014/main" id="{B3BD275D-9679-45C1-1082-BD4566C7A338}"/>
              </a:ext>
            </a:extLst>
          </p:cNvPr>
          <p:cNvSpPr>
            <a:spLocks noChangeArrowheads="1"/>
          </p:cNvSpPr>
          <p:nvPr/>
        </p:nvSpPr>
        <p:spPr bwMode="auto">
          <a:xfrm>
            <a:off x="2208214" y="3933825"/>
            <a:ext cx="574675" cy="431800"/>
          </a:xfrm>
          <a:prstGeom prst="leftArrow">
            <a:avLst>
              <a:gd name="adj1" fmla="val 50000"/>
              <a:gd name="adj2" fmla="val 33272"/>
            </a:avLst>
          </a:prstGeom>
          <a:solidFill>
            <a:srgbClr val="A0FEF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73" name="AutoShape 73">
            <a:extLst>
              <a:ext uri="{FF2B5EF4-FFF2-40B4-BE49-F238E27FC236}">
                <a16:creationId xmlns:a16="http://schemas.microsoft.com/office/drawing/2014/main" id="{41643F67-A956-0552-E6C9-7275A3FE179F}"/>
              </a:ext>
            </a:extLst>
          </p:cNvPr>
          <p:cNvSpPr>
            <a:spLocks noChangeArrowheads="1"/>
          </p:cNvSpPr>
          <p:nvPr/>
        </p:nvSpPr>
        <p:spPr bwMode="auto">
          <a:xfrm rot="1910739">
            <a:off x="3432175" y="5734050"/>
            <a:ext cx="433388" cy="647700"/>
          </a:xfrm>
          <a:prstGeom prst="downArrow">
            <a:avLst>
              <a:gd name="adj1" fmla="val 50000"/>
              <a:gd name="adj2" fmla="val 37363"/>
            </a:avLst>
          </a:prstGeom>
          <a:solidFill>
            <a:srgbClr val="A0FEF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75" name="Line 75">
            <a:extLst>
              <a:ext uri="{FF2B5EF4-FFF2-40B4-BE49-F238E27FC236}">
                <a16:creationId xmlns:a16="http://schemas.microsoft.com/office/drawing/2014/main" id="{A585ED25-EC82-26B7-AB03-7F8FFAA200AA}"/>
              </a:ext>
            </a:extLst>
          </p:cNvPr>
          <p:cNvSpPr>
            <a:spLocks noChangeShapeType="1"/>
          </p:cNvSpPr>
          <p:nvPr/>
        </p:nvSpPr>
        <p:spPr bwMode="auto">
          <a:xfrm flipH="1">
            <a:off x="3863976" y="2492375"/>
            <a:ext cx="20875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76" name="Line 76">
            <a:extLst>
              <a:ext uri="{FF2B5EF4-FFF2-40B4-BE49-F238E27FC236}">
                <a16:creationId xmlns:a16="http://schemas.microsoft.com/office/drawing/2014/main" id="{F33902A6-DE18-9A66-8375-A944C659797A}"/>
              </a:ext>
            </a:extLst>
          </p:cNvPr>
          <p:cNvSpPr>
            <a:spLocks noChangeShapeType="1"/>
          </p:cNvSpPr>
          <p:nvPr/>
        </p:nvSpPr>
        <p:spPr bwMode="auto">
          <a:xfrm flipH="1">
            <a:off x="3071813" y="3213100"/>
            <a:ext cx="3600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77" name="Line 77">
            <a:extLst>
              <a:ext uri="{FF2B5EF4-FFF2-40B4-BE49-F238E27FC236}">
                <a16:creationId xmlns:a16="http://schemas.microsoft.com/office/drawing/2014/main" id="{37EF1807-E243-595F-19BD-07C6C74351A3}"/>
              </a:ext>
            </a:extLst>
          </p:cNvPr>
          <p:cNvSpPr>
            <a:spLocks noChangeShapeType="1"/>
          </p:cNvSpPr>
          <p:nvPr/>
        </p:nvSpPr>
        <p:spPr bwMode="auto">
          <a:xfrm flipH="1">
            <a:off x="2782888" y="4149725"/>
            <a:ext cx="4176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78" name="Line 78">
            <a:extLst>
              <a:ext uri="{FF2B5EF4-FFF2-40B4-BE49-F238E27FC236}">
                <a16:creationId xmlns:a16="http://schemas.microsoft.com/office/drawing/2014/main" id="{7CB4663E-8FFC-04F0-90A7-FE5C019C20D8}"/>
              </a:ext>
            </a:extLst>
          </p:cNvPr>
          <p:cNvSpPr>
            <a:spLocks noChangeShapeType="1"/>
          </p:cNvSpPr>
          <p:nvPr/>
        </p:nvSpPr>
        <p:spPr bwMode="auto">
          <a:xfrm flipH="1">
            <a:off x="3143251" y="5229225"/>
            <a:ext cx="3457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79" name="Line 79">
            <a:extLst>
              <a:ext uri="{FF2B5EF4-FFF2-40B4-BE49-F238E27FC236}">
                <a16:creationId xmlns:a16="http://schemas.microsoft.com/office/drawing/2014/main" id="{E1087B8B-48BD-1B87-5499-40496898A22A}"/>
              </a:ext>
            </a:extLst>
          </p:cNvPr>
          <p:cNvSpPr>
            <a:spLocks noChangeShapeType="1"/>
          </p:cNvSpPr>
          <p:nvPr/>
        </p:nvSpPr>
        <p:spPr bwMode="auto">
          <a:xfrm flipH="1">
            <a:off x="3863975" y="5805488"/>
            <a:ext cx="194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81" name="Text Box 81">
            <a:extLst>
              <a:ext uri="{FF2B5EF4-FFF2-40B4-BE49-F238E27FC236}">
                <a16:creationId xmlns:a16="http://schemas.microsoft.com/office/drawing/2014/main" id="{7F201DD1-874B-34CE-30F4-0DF74496D54D}"/>
              </a:ext>
            </a:extLst>
          </p:cNvPr>
          <p:cNvSpPr txBox="1">
            <a:spLocks noChangeArrowheads="1"/>
          </p:cNvSpPr>
          <p:nvPr/>
        </p:nvSpPr>
        <p:spPr bwMode="auto">
          <a:xfrm>
            <a:off x="4435476" y="2414588"/>
            <a:ext cx="652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latin typeface="Tahoma" panose="020B0604030504040204" pitchFamily="34" charset="0"/>
              </a:rPr>
              <a:t>60N</a:t>
            </a:r>
            <a:endParaRPr lang="en-US" altLang="en-US" b="1">
              <a:latin typeface="Tahoma" panose="020B0604030504040204" pitchFamily="34" charset="0"/>
            </a:endParaRPr>
          </a:p>
        </p:txBody>
      </p:sp>
      <p:sp>
        <p:nvSpPr>
          <p:cNvPr id="25682" name="Text Box 82">
            <a:extLst>
              <a:ext uri="{FF2B5EF4-FFF2-40B4-BE49-F238E27FC236}">
                <a16:creationId xmlns:a16="http://schemas.microsoft.com/office/drawing/2014/main" id="{11E6A268-9159-DF58-EBC3-EA75AF43CFB9}"/>
              </a:ext>
            </a:extLst>
          </p:cNvPr>
          <p:cNvSpPr txBox="1">
            <a:spLocks noChangeArrowheads="1"/>
          </p:cNvSpPr>
          <p:nvPr/>
        </p:nvSpPr>
        <p:spPr bwMode="auto">
          <a:xfrm>
            <a:off x="4419601" y="3155951"/>
            <a:ext cx="652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latin typeface="Tahoma" panose="020B0604030504040204" pitchFamily="34" charset="0"/>
              </a:rPr>
              <a:t>30N</a:t>
            </a:r>
            <a:endParaRPr lang="en-US" altLang="en-US" b="1">
              <a:latin typeface="Tahoma" panose="020B0604030504040204" pitchFamily="34" charset="0"/>
            </a:endParaRPr>
          </a:p>
        </p:txBody>
      </p:sp>
      <p:sp>
        <p:nvSpPr>
          <p:cNvPr id="25683" name="Text Box 83">
            <a:extLst>
              <a:ext uri="{FF2B5EF4-FFF2-40B4-BE49-F238E27FC236}">
                <a16:creationId xmlns:a16="http://schemas.microsoft.com/office/drawing/2014/main" id="{600A680B-D818-E33C-75E3-DA76528FC14F}"/>
              </a:ext>
            </a:extLst>
          </p:cNvPr>
          <p:cNvSpPr txBox="1">
            <a:spLocks noChangeArrowheads="1"/>
          </p:cNvSpPr>
          <p:nvPr/>
        </p:nvSpPr>
        <p:spPr bwMode="auto">
          <a:xfrm>
            <a:off x="4203701" y="4092576"/>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latin typeface="Tahoma" panose="020B0604030504040204" pitchFamily="34" charset="0"/>
              </a:rPr>
              <a:t>equator</a:t>
            </a:r>
            <a:endParaRPr lang="en-US" altLang="en-US" b="1">
              <a:latin typeface="Tahoma" panose="020B0604030504040204" pitchFamily="34" charset="0"/>
            </a:endParaRPr>
          </a:p>
        </p:txBody>
      </p:sp>
      <p:sp>
        <p:nvSpPr>
          <p:cNvPr id="25684" name="Text Box 84">
            <a:extLst>
              <a:ext uri="{FF2B5EF4-FFF2-40B4-BE49-F238E27FC236}">
                <a16:creationId xmlns:a16="http://schemas.microsoft.com/office/drawing/2014/main" id="{1130FD96-93CB-11BC-E6C0-05338C47E040}"/>
              </a:ext>
            </a:extLst>
          </p:cNvPr>
          <p:cNvSpPr txBox="1">
            <a:spLocks noChangeArrowheads="1"/>
          </p:cNvSpPr>
          <p:nvPr/>
        </p:nvSpPr>
        <p:spPr bwMode="auto">
          <a:xfrm>
            <a:off x="4425951" y="4933951"/>
            <a:ext cx="620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latin typeface="Tahoma" panose="020B0604030504040204" pitchFamily="34" charset="0"/>
              </a:rPr>
              <a:t>30S</a:t>
            </a:r>
            <a:endParaRPr lang="en-US" altLang="en-US" b="1">
              <a:latin typeface="Tahoma" panose="020B0604030504040204" pitchFamily="34" charset="0"/>
            </a:endParaRPr>
          </a:p>
        </p:txBody>
      </p:sp>
      <p:sp>
        <p:nvSpPr>
          <p:cNvPr id="25685" name="Text Box 85">
            <a:extLst>
              <a:ext uri="{FF2B5EF4-FFF2-40B4-BE49-F238E27FC236}">
                <a16:creationId xmlns:a16="http://schemas.microsoft.com/office/drawing/2014/main" id="{A2ADEC78-1D95-99C1-3931-010FE0AEA595}"/>
              </a:ext>
            </a:extLst>
          </p:cNvPr>
          <p:cNvSpPr txBox="1">
            <a:spLocks noChangeArrowheads="1"/>
          </p:cNvSpPr>
          <p:nvPr/>
        </p:nvSpPr>
        <p:spPr bwMode="auto">
          <a:xfrm>
            <a:off x="4467226" y="5461001"/>
            <a:ext cx="620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latin typeface="Tahoma" panose="020B0604030504040204" pitchFamily="34" charset="0"/>
              </a:rPr>
              <a:t>60S</a:t>
            </a:r>
            <a:endParaRPr lang="en-US" altLang="en-US" b="1">
              <a:latin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32E8-9D45-3B78-8C49-1A1018F597C0}"/>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The Washoe tribe of Lake Tahoe</a:t>
            </a:r>
          </a:p>
        </p:txBody>
      </p:sp>
      <p:sp>
        <p:nvSpPr>
          <p:cNvPr id="3" name="Content Placeholder 2">
            <a:extLst>
              <a:ext uri="{FF2B5EF4-FFF2-40B4-BE49-F238E27FC236}">
                <a16:creationId xmlns:a16="http://schemas.microsoft.com/office/drawing/2014/main" id="{BAD59BD8-0FA4-F4A0-87A9-974334248147}"/>
              </a:ext>
            </a:extLst>
          </p:cNvPr>
          <p:cNvSpPr>
            <a:spLocks noGrp="1"/>
          </p:cNvSpPr>
          <p:nvPr>
            <p:ph idx="1"/>
          </p:nvPr>
        </p:nvSpPr>
        <p:spPr>
          <a:xfrm>
            <a:off x="0" y="1825625"/>
            <a:ext cx="4762500" cy="4351338"/>
          </a:xfrm>
        </p:spPr>
        <p:txBody>
          <a:bodyPr>
            <a:normAutofit lnSpcReduction="10000"/>
          </a:bodyPr>
          <a:lstStyle/>
          <a:p>
            <a:r>
              <a:rPr lang="en-GB" sz="3600" b="1" dirty="0">
                <a:latin typeface="Tahoma" panose="020B0604030504040204" pitchFamily="34" charset="0"/>
                <a:ea typeface="Tahoma" panose="020B0604030504040204" pitchFamily="34" charset="0"/>
                <a:cs typeface="Tahoma" panose="020B0604030504040204" pitchFamily="34" charset="0"/>
              </a:rPr>
              <a:t>Water is quite simply seen as life—not only does it sustain life, but also it is a life force itself</a:t>
            </a:r>
          </a:p>
          <a:p>
            <a:r>
              <a:rPr lang="en-GB" sz="3600" b="1" dirty="0">
                <a:latin typeface="Tahoma" panose="020B0604030504040204" pitchFamily="34" charset="0"/>
                <a:ea typeface="Tahoma" panose="020B0604030504040204" pitchFamily="34" charset="0"/>
                <a:cs typeface="Tahoma" panose="020B0604030504040204" pitchFamily="34" charset="0"/>
              </a:rPr>
              <a:t>Far beyond an ecosystem service provider</a:t>
            </a:r>
          </a:p>
          <a:p>
            <a:endParaRPr lang="en-GB" dirty="0"/>
          </a:p>
        </p:txBody>
      </p:sp>
    </p:spTree>
    <p:extLst>
      <p:ext uri="{BB962C8B-B14F-4D97-AF65-F5344CB8AC3E}">
        <p14:creationId xmlns:p14="http://schemas.microsoft.com/office/powerpoint/2010/main" val="2217903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a:extLst>
              <a:ext uri="{FF2B5EF4-FFF2-40B4-BE49-F238E27FC236}">
                <a16:creationId xmlns:a16="http://schemas.microsoft.com/office/drawing/2014/main" id="{85E262E9-5CB8-6523-A76E-35F934EB0D61}"/>
              </a:ext>
            </a:extLst>
          </p:cNvPr>
          <p:cNvSpPr>
            <a:spLocks noGrp="1" noChangeArrowheads="1"/>
          </p:cNvSpPr>
          <p:nvPr>
            <p:ph type="title"/>
          </p:nvPr>
        </p:nvSpPr>
        <p:spPr/>
        <p:txBody>
          <a:bodyPr/>
          <a:lstStyle/>
          <a:p>
            <a:r>
              <a:rPr lang="en-GB" altLang="en-US" b="1" dirty="0">
                <a:latin typeface="Tahoma" panose="020B0604030504040204" pitchFamily="34" charset="0"/>
                <a:ea typeface="Tahoma" panose="020B0604030504040204" pitchFamily="34" charset="0"/>
                <a:cs typeface="Tahoma" panose="020B0604030504040204" pitchFamily="34" charset="0"/>
              </a:rPr>
              <a:t>Six belts of cells</a:t>
            </a:r>
            <a:endParaRPr lang="en-US" altLang="en-US" b="1" dirty="0">
              <a:latin typeface="Tahoma" panose="020B0604030504040204" pitchFamily="34" charset="0"/>
              <a:ea typeface="Tahoma" panose="020B0604030504040204" pitchFamily="34" charset="0"/>
              <a:cs typeface="Tahoma" panose="020B0604030504040204" pitchFamily="34" charset="0"/>
            </a:endParaRPr>
          </a:p>
        </p:txBody>
      </p:sp>
      <p:sp>
        <p:nvSpPr>
          <p:cNvPr id="31749" name="Oval 5">
            <a:extLst>
              <a:ext uri="{FF2B5EF4-FFF2-40B4-BE49-F238E27FC236}">
                <a16:creationId xmlns:a16="http://schemas.microsoft.com/office/drawing/2014/main" id="{A9D3DF3C-DBA9-A953-DBE6-9F09688D0D21}"/>
              </a:ext>
            </a:extLst>
          </p:cNvPr>
          <p:cNvSpPr>
            <a:spLocks noChangeArrowheads="1"/>
          </p:cNvSpPr>
          <p:nvPr/>
        </p:nvSpPr>
        <p:spPr bwMode="auto">
          <a:xfrm>
            <a:off x="3792538" y="2205039"/>
            <a:ext cx="4248150" cy="3959225"/>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0" name="Rectangle 6">
            <a:extLst>
              <a:ext uri="{FF2B5EF4-FFF2-40B4-BE49-F238E27FC236}">
                <a16:creationId xmlns:a16="http://schemas.microsoft.com/office/drawing/2014/main" id="{661B2CB9-7611-0491-9AF5-80ADFD33508C}"/>
              </a:ext>
            </a:extLst>
          </p:cNvPr>
          <p:cNvSpPr>
            <a:spLocks noChangeArrowheads="1"/>
          </p:cNvSpPr>
          <p:nvPr/>
        </p:nvSpPr>
        <p:spPr bwMode="auto">
          <a:xfrm>
            <a:off x="3719514" y="2205038"/>
            <a:ext cx="4321175"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1" name="Rectangle 7">
            <a:extLst>
              <a:ext uri="{FF2B5EF4-FFF2-40B4-BE49-F238E27FC236}">
                <a16:creationId xmlns:a16="http://schemas.microsoft.com/office/drawing/2014/main" id="{9AA11465-E469-EF84-0499-F1FA730DBB99}"/>
              </a:ext>
            </a:extLst>
          </p:cNvPr>
          <p:cNvSpPr>
            <a:spLocks noChangeArrowheads="1"/>
          </p:cNvSpPr>
          <p:nvPr/>
        </p:nvSpPr>
        <p:spPr bwMode="auto">
          <a:xfrm>
            <a:off x="3575051" y="2924176"/>
            <a:ext cx="4537075" cy="504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2" name="Rectangle 8">
            <a:extLst>
              <a:ext uri="{FF2B5EF4-FFF2-40B4-BE49-F238E27FC236}">
                <a16:creationId xmlns:a16="http://schemas.microsoft.com/office/drawing/2014/main" id="{056BA57B-C785-B690-BDEF-D156234977EC}"/>
              </a:ext>
            </a:extLst>
          </p:cNvPr>
          <p:cNvSpPr>
            <a:spLocks noChangeArrowheads="1"/>
          </p:cNvSpPr>
          <p:nvPr/>
        </p:nvSpPr>
        <p:spPr bwMode="auto">
          <a:xfrm>
            <a:off x="3503613" y="3573463"/>
            <a:ext cx="4679950"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3" name="Rectangle 9">
            <a:extLst>
              <a:ext uri="{FF2B5EF4-FFF2-40B4-BE49-F238E27FC236}">
                <a16:creationId xmlns:a16="http://schemas.microsoft.com/office/drawing/2014/main" id="{64B999DC-2296-83A0-AEB3-1947F1E637E8}"/>
              </a:ext>
            </a:extLst>
          </p:cNvPr>
          <p:cNvSpPr>
            <a:spLocks noChangeArrowheads="1"/>
          </p:cNvSpPr>
          <p:nvPr/>
        </p:nvSpPr>
        <p:spPr bwMode="auto">
          <a:xfrm>
            <a:off x="3503613" y="4292601"/>
            <a:ext cx="4679950"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4" name="Rectangle 10">
            <a:extLst>
              <a:ext uri="{FF2B5EF4-FFF2-40B4-BE49-F238E27FC236}">
                <a16:creationId xmlns:a16="http://schemas.microsoft.com/office/drawing/2014/main" id="{141A34CD-4A75-EF8D-A837-15145BBBB657}"/>
              </a:ext>
            </a:extLst>
          </p:cNvPr>
          <p:cNvSpPr>
            <a:spLocks noChangeArrowheads="1"/>
          </p:cNvSpPr>
          <p:nvPr/>
        </p:nvSpPr>
        <p:spPr bwMode="auto">
          <a:xfrm>
            <a:off x="3575051" y="4941889"/>
            <a:ext cx="4537075"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5" name="Rectangle 11">
            <a:extLst>
              <a:ext uri="{FF2B5EF4-FFF2-40B4-BE49-F238E27FC236}">
                <a16:creationId xmlns:a16="http://schemas.microsoft.com/office/drawing/2014/main" id="{D35CD484-3A39-92AC-44AD-84160F518489}"/>
              </a:ext>
            </a:extLst>
          </p:cNvPr>
          <p:cNvSpPr>
            <a:spLocks noChangeArrowheads="1"/>
          </p:cNvSpPr>
          <p:nvPr/>
        </p:nvSpPr>
        <p:spPr bwMode="auto">
          <a:xfrm>
            <a:off x="3719514" y="5661026"/>
            <a:ext cx="4321175"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7" name="Rectangle 13">
            <a:extLst>
              <a:ext uri="{FF2B5EF4-FFF2-40B4-BE49-F238E27FC236}">
                <a16:creationId xmlns:a16="http://schemas.microsoft.com/office/drawing/2014/main" id="{11177028-7C24-D882-8D1E-7933C8A16558}"/>
              </a:ext>
            </a:extLst>
          </p:cNvPr>
          <p:cNvSpPr>
            <a:spLocks noChangeArrowheads="1"/>
          </p:cNvSpPr>
          <p:nvPr/>
        </p:nvSpPr>
        <p:spPr bwMode="auto">
          <a:xfrm>
            <a:off x="5664201" y="3573463"/>
            <a:ext cx="576263" cy="5762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8" name="Rectangle 14">
            <a:extLst>
              <a:ext uri="{FF2B5EF4-FFF2-40B4-BE49-F238E27FC236}">
                <a16:creationId xmlns:a16="http://schemas.microsoft.com/office/drawing/2014/main" id="{B21C0ECA-4EB5-C0BE-29E3-502789022471}"/>
              </a:ext>
            </a:extLst>
          </p:cNvPr>
          <p:cNvSpPr>
            <a:spLocks noChangeArrowheads="1"/>
          </p:cNvSpPr>
          <p:nvPr/>
        </p:nvSpPr>
        <p:spPr bwMode="auto">
          <a:xfrm>
            <a:off x="5808664" y="3716339"/>
            <a:ext cx="2873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59" name="Rectangle 15">
            <a:extLst>
              <a:ext uri="{FF2B5EF4-FFF2-40B4-BE49-F238E27FC236}">
                <a16:creationId xmlns:a16="http://schemas.microsoft.com/office/drawing/2014/main" id="{63906E3C-266B-9198-50B3-DAE97B90AF51}"/>
              </a:ext>
            </a:extLst>
          </p:cNvPr>
          <p:cNvSpPr>
            <a:spLocks noChangeArrowheads="1"/>
          </p:cNvSpPr>
          <p:nvPr/>
        </p:nvSpPr>
        <p:spPr bwMode="auto">
          <a:xfrm>
            <a:off x="5664201" y="5661026"/>
            <a:ext cx="576263" cy="5762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0" name="Rectangle 16">
            <a:extLst>
              <a:ext uri="{FF2B5EF4-FFF2-40B4-BE49-F238E27FC236}">
                <a16:creationId xmlns:a16="http://schemas.microsoft.com/office/drawing/2014/main" id="{053E107F-301F-9D00-1E08-60787EACEDB7}"/>
              </a:ext>
            </a:extLst>
          </p:cNvPr>
          <p:cNvSpPr>
            <a:spLocks noChangeArrowheads="1"/>
          </p:cNvSpPr>
          <p:nvPr/>
        </p:nvSpPr>
        <p:spPr bwMode="auto">
          <a:xfrm>
            <a:off x="5808664" y="5803901"/>
            <a:ext cx="2873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1" name="Rectangle 17">
            <a:extLst>
              <a:ext uri="{FF2B5EF4-FFF2-40B4-BE49-F238E27FC236}">
                <a16:creationId xmlns:a16="http://schemas.microsoft.com/office/drawing/2014/main" id="{ECFFD009-BC9C-6086-CA08-F84747DE7DDE}"/>
              </a:ext>
            </a:extLst>
          </p:cNvPr>
          <p:cNvSpPr>
            <a:spLocks noChangeArrowheads="1"/>
          </p:cNvSpPr>
          <p:nvPr/>
        </p:nvSpPr>
        <p:spPr bwMode="auto">
          <a:xfrm>
            <a:off x="5664201" y="4941888"/>
            <a:ext cx="576263" cy="5762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2" name="Rectangle 18">
            <a:extLst>
              <a:ext uri="{FF2B5EF4-FFF2-40B4-BE49-F238E27FC236}">
                <a16:creationId xmlns:a16="http://schemas.microsoft.com/office/drawing/2014/main" id="{1CBE1E21-2FC0-C5AA-E701-04E8B8C11A07}"/>
              </a:ext>
            </a:extLst>
          </p:cNvPr>
          <p:cNvSpPr>
            <a:spLocks noChangeArrowheads="1"/>
          </p:cNvSpPr>
          <p:nvPr/>
        </p:nvSpPr>
        <p:spPr bwMode="auto">
          <a:xfrm>
            <a:off x="5808664" y="5084764"/>
            <a:ext cx="2873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3" name="Rectangle 19">
            <a:extLst>
              <a:ext uri="{FF2B5EF4-FFF2-40B4-BE49-F238E27FC236}">
                <a16:creationId xmlns:a16="http://schemas.microsoft.com/office/drawing/2014/main" id="{EE4D779F-1332-C074-D84F-1AC807479A08}"/>
              </a:ext>
            </a:extLst>
          </p:cNvPr>
          <p:cNvSpPr>
            <a:spLocks noChangeArrowheads="1"/>
          </p:cNvSpPr>
          <p:nvPr/>
        </p:nvSpPr>
        <p:spPr bwMode="auto">
          <a:xfrm>
            <a:off x="5664201" y="4292601"/>
            <a:ext cx="576263" cy="57626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4" name="Rectangle 20">
            <a:extLst>
              <a:ext uri="{FF2B5EF4-FFF2-40B4-BE49-F238E27FC236}">
                <a16:creationId xmlns:a16="http://schemas.microsoft.com/office/drawing/2014/main" id="{A7081016-8556-F7B9-53A3-28DC5A3AD129}"/>
              </a:ext>
            </a:extLst>
          </p:cNvPr>
          <p:cNvSpPr>
            <a:spLocks noChangeArrowheads="1"/>
          </p:cNvSpPr>
          <p:nvPr/>
        </p:nvSpPr>
        <p:spPr bwMode="auto">
          <a:xfrm>
            <a:off x="5808664" y="4435476"/>
            <a:ext cx="2873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5" name="Rectangle 21">
            <a:extLst>
              <a:ext uri="{FF2B5EF4-FFF2-40B4-BE49-F238E27FC236}">
                <a16:creationId xmlns:a16="http://schemas.microsoft.com/office/drawing/2014/main" id="{BB9B062C-35F6-7986-FDD3-6CF99BE68FBD}"/>
              </a:ext>
            </a:extLst>
          </p:cNvPr>
          <p:cNvSpPr>
            <a:spLocks noChangeArrowheads="1"/>
          </p:cNvSpPr>
          <p:nvPr/>
        </p:nvSpPr>
        <p:spPr bwMode="auto">
          <a:xfrm>
            <a:off x="5664201" y="2852738"/>
            <a:ext cx="576263" cy="5762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6" name="Rectangle 22">
            <a:extLst>
              <a:ext uri="{FF2B5EF4-FFF2-40B4-BE49-F238E27FC236}">
                <a16:creationId xmlns:a16="http://schemas.microsoft.com/office/drawing/2014/main" id="{D0D76651-A072-BB10-DB82-334B968E0436}"/>
              </a:ext>
            </a:extLst>
          </p:cNvPr>
          <p:cNvSpPr>
            <a:spLocks noChangeArrowheads="1"/>
          </p:cNvSpPr>
          <p:nvPr/>
        </p:nvSpPr>
        <p:spPr bwMode="auto">
          <a:xfrm>
            <a:off x="5808664" y="2995614"/>
            <a:ext cx="2873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7" name="Rectangle 23">
            <a:extLst>
              <a:ext uri="{FF2B5EF4-FFF2-40B4-BE49-F238E27FC236}">
                <a16:creationId xmlns:a16="http://schemas.microsoft.com/office/drawing/2014/main" id="{BC6797C5-374E-A6A2-B8F9-44F44CB82666}"/>
              </a:ext>
            </a:extLst>
          </p:cNvPr>
          <p:cNvSpPr>
            <a:spLocks noChangeArrowheads="1"/>
          </p:cNvSpPr>
          <p:nvPr/>
        </p:nvSpPr>
        <p:spPr bwMode="auto">
          <a:xfrm>
            <a:off x="5664201" y="2205038"/>
            <a:ext cx="576263" cy="5762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768" name="Rectangle 24">
            <a:extLst>
              <a:ext uri="{FF2B5EF4-FFF2-40B4-BE49-F238E27FC236}">
                <a16:creationId xmlns:a16="http://schemas.microsoft.com/office/drawing/2014/main" id="{9C462303-94C6-42FB-260D-631F6557501D}"/>
              </a:ext>
            </a:extLst>
          </p:cNvPr>
          <p:cNvSpPr>
            <a:spLocks noChangeArrowheads="1"/>
          </p:cNvSpPr>
          <p:nvPr/>
        </p:nvSpPr>
        <p:spPr bwMode="auto">
          <a:xfrm>
            <a:off x="5808664" y="2347914"/>
            <a:ext cx="28733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a:extLst>
              <a:ext uri="{FF2B5EF4-FFF2-40B4-BE49-F238E27FC236}">
                <a16:creationId xmlns:a16="http://schemas.microsoft.com/office/drawing/2014/main" id="{87BBAECD-1844-7B6F-EF5C-0CBF5701B834}"/>
              </a:ext>
            </a:extLst>
          </p:cNvPr>
          <p:cNvSpPr>
            <a:spLocks noGrp="1" noChangeArrowheads="1"/>
          </p:cNvSpPr>
          <p:nvPr>
            <p:ph type="title"/>
          </p:nvPr>
        </p:nvSpPr>
        <p:spPr>
          <a:xfrm>
            <a:off x="1981200" y="-17463"/>
            <a:ext cx="8229600" cy="1143001"/>
          </a:xfrm>
          <a:noFill/>
          <a:extLst>
            <a:ext uri="{909E8E84-426E-40DD-AFC4-6F175D3DCCD1}">
              <a14:hiddenFill xmlns:a14="http://schemas.microsoft.com/office/drawing/2010/main">
                <a:solidFill>
                  <a:srgbClr val="A0FEFA"/>
                </a:solidFill>
              </a14:hiddenFill>
            </a:ext>
          </a:extLst>
        </p:spPr>
        <p:txBody>
          <a:bodyPr>
            <a:normAutofit fontScale="90000"/>
          </a:bodyPr>
          <a:lstStyle/>
          <a:p>
            <a:r>
              <a:rPr lang="en-GB" altLang="en-US" sz="4000" b="1" dirty="0">
                <a:latin typeface="Tahoma" panose="020B0604030504040204" pitchFamily="34" charset="0"/>
              </a:rPr>
              <a:t>The relationship between the cells and the biomes</a:t>
            </a:r>
            <a:endParaRPr lang="en-US" altLang="en-US" sz="4000" b="1" dirty="0">
              <a:latin typeface="Tahoma" panose="020B0604030504040204" pitchFamily="34" charset="0"/>
            </a:endParaRPr>
          </a:p>
        </p:txBody>
      </p:sp>
      <p:sp>
        <p:nvSpPr>
          <p:cNvPr id="28678" name="Text Box 6">
            <a:extLst>
              <a:ext uri="{FF2B5EF4-FFF2-40B4-BE49-F238E27FC236}">
                <a16:creationId xmlns:a16="http://schemas.microsoft.com/office/drawing/2014/main" id="{CABFB49B-FEFD-9A17-203D-F46B673FF002}"/>
              </a:ext>
            </a:extLst>
          </p:cNvPr>
          <p:cNvSpPr txBox="1">
            <a:spLocks noChangeArrowheads="1"/>
          </p:cNvSpPr>
          <p:nvPr/>
        </p:nvSpPr>
        <p:spPr bwMode="auto">
          <a:xfrm>
            <a:off x="1654138" y="1191579"/>
            <a:ext cx="367357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dirty="0">
                <a:solidFill>
                  <a:schemeClr val="bg1"/>
                </a:solidFill>
              </a:rPr>
              <a:t>Tundra and Taiga</a:t>
            </a:r>
          </a:p>
          <a:p>
            <a:r>
              <a:rPr lang="en-GB" altLang="en-US" b="1" dirty="0"/>
              <a:t>Sparce precipitation </a:t>
            </a:r>
          </a:p>
          <a:p>
            <a:r>
              <a:rPr lang="en-GB" altLang="en-US" b="1" dirty="0"/>
              <a:t>all year</a:t>
            </a:r>
          </a:p>
          <a:p>
            <a:endParaRPr lang="en-GB" altLang="en-US" b="1" dirty="0"/>
          </a:p>
          <a:p>
            <a:r>
              <a:rPr lang="en-GB" altLang="en-US" b="1" dirty="0"/>
              <a:t>Temperate forests/grasslands</a:t>
            </a:r>
          </a:p>
          <a:p>
            <a:r>
              <a:rPr lang="en-GB" altLang="en-US" b="1" dirty="0"/>
              <a:t>Ample precipitation </a:t>
            </a:r>
          </a:p>
          <a:p>
            <a:r>
              <a:rPr lang="en-GB" altLang="en-US" b="1" dirty="0"/>
              <a:t>All year</a:t>
            </a:r>
          </a:p>
          <a:p>
            <a:endParaRPr lang="en-GB" altLang="en-US" b="1" dirty="0"/>
          </a:p>
          <a:p>
            <a:r>
              <a:rPr lang="en-GB" altLang="en-US" b="1" dirty="0"/>
              <a:t>Savanna and Scrubland</a:t>
            </a:r>
          </a:p>
          <a:p>
            <a:r>
              <a:rPr lang="en-GB" altLang="en-US" b="1" dirty="0"/>
              <a:t>Winter wet, summer dry</a:t>
            </a:r>
          </a:p>
          <a:p>
            <a:endParaRPr lang="en-GB" altLang="en-US" b="1" dirty="0"/>
          </a:p>
          <a:p>
            <a:r>
              <a:rPr lang="en-GB" altLang="en-US" b="1" dirty="0"/>
              <a:t>Deserts</a:t>
            </a:r>
          </a:p>
          <a:p>
            <a:r>
              <a:rPr lang="en-GB" altLang="en-US" b="1" dirty="0"/>
              <a:t>Dry all year</a:t>
            </a:r>
          </a:p>
          <a:p>
            <a:endParaRPr lang="en-GB" altLang="en-US" b="1" dirty="0"/>
          </a:p>
          <a:p>
            <a:r>
              <a:rPr lang="en-GB" altLang="en-US" b="1" dirty="0"/>
              <a:t>Tropical seasonal forest and savanna</a:t>
            </a:r>
          </a:p>
          <a:p>
            <a:r>
              <a:rPr lang="en-GB" altLang="en-US" b="1" dirty="0"/>
              <a:t>Summer wet/winter dry</a:t>
            </a:r>
          </a:p>
          <a:p>
            <a:endParaRPr lang="en-GB" altLang="en-US" b="1" dirty="0"/>
          </a:p>
          <a:p>
            <a:r>
              <a:rPr lang="en-GB" altLang="en-US" b="1" dirty="0"/>
              <a:t>Tropical rainforest</a:t>
            </a:r>
          </a:p>
          <a:p>
            <a:r>
              <a:rPr lang="en-GB" altLang="en-US" b="1" dirty="0"/>
              <a:t>Ample precipitation all year</a:t>
            </a:r>
          </a:p>
          <a:p>
            <a:endParaRPr lang="en-US" altLang="en-US" dirty="0">
              <a:solidFill>
                <a:schemeClr val="bg1"/>
              </a:solidFill>
            </a:endParaRPr>
          </a:p>
        </p:txBody>
      </p:sp>
      <p:sp>
        <p:nvSpPr>
          <p:cNvPr id="28679" name="Line 7">
            <a:extLst>
              <a:ext uri="{FF2B5EF4-FFF2-40B4-BE49-F238E27FC236}">
                <a16:creationId xmlns:a16="http://schemas.microsoft.com/office/drawing/2014/main" id="{8DC4984D-5773-B0FA-125C-0958ECAB9FDD}"/>
              </a:ext>
            </a:extLst>
          </p:cNvPr>
          <p:cNvSpPr>
            <a:spLocks noChangeShapeType="1"/>
          </p:cNvSpPr>
          <p:nvPr/>
        </p:nvSpPr>
        <p:spPr bwMode="auto">
          <a:xfrm>
            <a:off x="9769475" y="1341439"/>
            <a:ext cx="0" cy="51831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0" name="Line 8">
            <a:extLst>
              <a:ext uri="{FF2B5EF4-FFF2-40B4-BE49-F238E27FC236}">
                <a16:creationId xmlns:a16="http://schemas.microsoft.com/office/drawing/2014/main" id="{AFCC6492-4F0B-389B-5E6D-81AADD2B2501}"/>
              </a:ext>
            </a:extLst>
          </p:cNvPr>
          <p:cNvSpPr>
            <a:spLocks noChangeShapeType="1"/>
          </p:cNvSpPr>
          <p:nvPr/>
        </p:nvSpPr>
        <p:spPr bwMode="auto">
          <a:xfrm>
            <a:off x="9409113" y="6524625"/>
            <a:ext cx="3603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1" name="Line 9">
            <a:extLst>
              <a:ext uri="{FF2B5EF4-FFF2-40B4-BE49-F238E27FC236}">
                <a16:creationId xmlns:a16="http://schemas.microsoft.com/office/drawing/2014/main" id="{7CBC7C81-4F3C-EE13-E482-47280B7C28A8}"/>
              </a:ext>
            </a:extLst>
          </p:cNvPr>
          <p:cNvSpPr>
            <a:spLocks noChangeShapeType="1"/>
          </p:cNvSpPr>
          <p:nvPr/>
        </p:nvSpPr>
        <p:spPr bwMode="auto">
          <a:xfrm>
            <a:off x="9409113" y="1341438"/>
            <a:ext cx="3603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2" name="Line 10">
            <a:extLst>
              <a:ext uri="{FF2B5EF4-FFF2-40B4-BE49-F238E27FC236}">
                <a16:creationId xmlns:a16="http://schemas.microsoft.com/office/drawing/2014/main" id="{73BFDA36-56A7-832B-B0F0-5E1390B21A1F}"/>
              </a:ext>
            </a:extLst>
          </p:cNvPr>
          <p:cNvSpPr>
            <a:spLocks noChangeShapeType="1"/>
          </p:cNvSpPr>
          <p:nvPr/>
        </p:nvSpPr>
        <p:spPr bwMode="auto">
          <a:xfrm>
            <a:off x="9409113" y="4652963"/>
            <a:ext cx="3603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3" name="Line 11">
            <a:extLst>
              <a:ext uri="{FF2B5EF4-FFF2-40B4-BE49-F238E27FC236}">
                <a16:creationId xmlns:a16="http://schemas.microsoft.com/office/drawing/2014/main" id="{94DFB859-F3A0-DBCF-245C-EE1F72A63C09}"/>
              </a:ext>
            </a:extLst>
          </p:cNvPr>
          <p:cNvSpPr>
            <a:spLocks noChangeShapeType="1"/>
          </p:cNvSpPr>
          <p:nvPr/>
        </p:nvSpPr>
        <p:spPr bwMode="auto">
          <a:xfrm>
            <a:off x="9409113" y="2924175"/>
            <a:ext cx="3603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4" name="Text Box 12">
            <a:extLst>
              <a:ext uri="{FF2B5EF4-FFF2-40B4-BE49-F238E27FC236}">
                <a16:creationId xmlns:a16="http://schemas.microsoft.com/office/drawing/2014/main" id="{713CE4D8-32A6-C038-A82D-29582A2A1387}"/>
              </a:ext>
            </a:extLst>
          </p:cNvPr>
          <p:cNvSpPr txBox="1">
            <a:spLocks noChangeArrowheads="1"/>
          </p:cNvSpPr>
          <p:nvPr/>
        </p:nvSpPr>
        <p:spPr bwMode="auto">
          <a:xfrm>
            <a:off x="9767889" y="1092200"/>
            <a:ext cx="8643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a:t>90 N</a:t>
            </a:r>
            <a:endParaRPr lang="en-US" altLang="en-US" sz="2800"/>
          </a:p>
        </p:txBody>
      </p:sp>
      <p:sp>
        <p:nvSpPr>
          <p:cNvPr id="28686" name="Text Box 14">
            <a:extLst>
              <a:ext uri="{FF2B5EF4-FFF2-40B4-BE49-F238E27FC236}">
                <a16:creationId xmlns:a16="http://schemas.microsoft.com/office/drawing/2014/main" id="{4E634A07-542C-6DC4-7ECB-24C86BBC5A00}"/>
              </a:ext>
            </a:extLst>
          </p:cNvPr>
          <p:cNvSpPr txBox="1">
            <a:spLocks noChangeArrowheads="1"/>
          </p:cNvSpPr>
          <p:nvPr/>
        </p:nvSpPr>
        <p:spPr bwMode="auto">
          <a:xfrm>
            <a:off x="9767889" y="2605088"/>
            <a:ext cx="8643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a:t>60 N</a:t>
            </a:r>
            <a:endParaRPr lang="en-US" altLang="en-US" sz="2800"/>
          </a:p>
        </p:txBody>
      </p:sp>
      <p:sp>
        <p:nvSpPr>
          <p:cNvPr id="28687" name="Text Box 15">
            <a:extLst>
              <a:ext uri="{FF2B5EF4-FFF2-40B4-BE49-F238E27FC236}">
                <a16:creationId xmlns:a16="http://schemas.microsoft.com/office/drawing/2014/main" id="{F38D5634-A258-979C-6C0F-367FE76479C7}"/>
              </a:ext>
            </a:extLst>
          </p:cNvPr>
          <p:cNvSpPr txBox="1">
            <a:spLocks noChangeArrowheads="1"/>
          </p:cNvSpPr>
          <p:nvPr/>
        </p:nvSpPr>
        <p:spPr bwMode="auto">
          <a:xfrm>
            <a:off x="9767889" y="4332288"/>
            <a:ext cx="8643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a:t>30 N</a:t>
            </a:r>
            <a:endParaRPr lang="en-US" altLang="en-US" sz="2800"/>
          </a:p>
        </p:txBody>
      </p:sp>
      <p:sp>
        <p:nvSpPr>
          <p:cNvPr id="28688" name="Text Box 16">
            <a:extLst>
              <a:ext uri="{FF2B5EF4-FFF2-40B4-BE49-F238E27FC236}">
                <a16:creationId xmlns:a16="http://schemas.microsoft.com/office/drawing/2014/main" id="{312092B0-E6A1-13E5-B1CB-7DD031F4FAE0}"/>
              </a:ext>
            </a:extLst>
          </p:cNvPr>
          <p:cNvSpPr txBox="1">
            <a:spLocks noChangeArrowheads="1"/>
          </p:cNvSpPr>
          <p:nvPr/>
        </p:nvSpPr>
        <p:spPr bwMode="auto">
          <a:xfrm>
            <a:off x="9891713" y="6132513"/>
            <a:ext cx="3674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t>0</a:t>
            </a:r>
            <a:endParaRPr lang="en-US" altLang="en-US" sz="2800" b="1"/>
          </a:p>
        </p:txBody>
      </p:sp>
      <p:sp>
        <p:nvSpPr>
          <p:cNvPr id="28689" name="Oval 17">
            <a:extLst>
              <a:ext uri="{FF2B5EF4-FFF2-40B4-BE49-F238E27FC236}">
                <a16:creationId xmlns:a16="http://schemas.microsoft.com/office/drawing/2014/main" id="{D005424B-F078-3D3E-0A94-5D0787146A73}"/>
              </a:ext>
            </a:extLst>
          </p:cNvPr>
          <p:cNvSpPr>
            <a:spLocks noChangeArrowheads="1"/>
          </p:cNvSpPr>
          <p:nvPr/>
        </p:nvSpPr>
        <p:spPr bwMode="auto">
          <a:xfrm>
            <a:off x="6240463" y="1628776"/>
            <a:ext cx="1655762" cy="936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28690" name="Oval 18">
            <a:extLst>
              <a:ext uri="{FF2B5EF4-FFF2-40B4-BE49-F238E27FC236}">
                <a16:creationId xmlns:a16="http://schemas.microsoft.com/office/drawing/2014/main" id="{42FB25F3-010C-C2AF-80E5-AED1FCF1119E}"/>
              </a:ext>
            </a:extLst>
          </p:cNvPr>
          <p:cNvSpPr>
            <a:spLocks noChangeArrowheads="1"/>
          </p:cNvSpPr>
          <p:nvPr/>
        </p:nvSpPr>
        <p:spPr bwMode="auto">
          <a:xfrm>
            <a:off x="6240463" y="3355976"/>
            <a:ext cx="1655762" cy="936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91" name="Oval 19">
            <a:extLst>
              <a:ext uri="{FF2B5EF4-FFF2-40B4-BE49-F238E27FC236}">
                <a16:creationId xmlns:a16="http://schemas.microsoft.com/office/drawing/2014/main" id="{44148B68-19FF-81D7-C268-087AFD6A0702}"/>
              </a:ext>
            </a:extLst>
          </p:cNvPr>
          <p:cNvSpPr>
            <a:spLocks noChangeArrowheads="1"/>
          </p:cNvSpPr>
          <p:nvPr/>
        </p:nvSpPr>
        <p:spPr bwMode="auto">
          <a:xfrm>
            <a:off x="6240463" y="5156201"/>
            <a:ext cx="1655762" cy="936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p:txBody>
      </p:sp>
      <p:sp>
        <p:nvSpPr>
          <p:cNvPr id="28694" name="Text Box 22">
            <a:extLst>
              <a:ext uri="{FF2B5EF4-FFF2-40B4-BE49-F238E27FC236}">
                <a16:creationId xmlns:a16="http://schemas.microsoft.com/office/drawing/2014/main" id="{D7E15931-5E4B-44D0-655E-AA4CD4775A09}"/>
              </a:ext>
            </a:extLst>
          </p:cNvPr>
          <p:cNvSpPr txBox="1">
            <a:spLocks noChangeArrowheads="1"/>
          </p:cNvSpPr>
          <p:nvPr/>
        </p:nvSpPr>
        <p:spPr bwMode="auto">
          <a:xfrm>
            <a:off x="6651625" y="1720851"/>
            <a:ext cx="13160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Polar</a:t>
            </a:r>
          </a:p>
          <a:p>
            <a:r>
              <a:rPr lang="en-GB"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Cell</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8695" name="Text Box 23">
            <a:extLst>
              <a:ext uri="{FF2B5EF4-FFF2-40B4-BE49-F238E27FC236}">
                <a16:creationId xmlns:a16="http://schemas.microsoft.com/office/drawing/2014/main" id="{F1701A08-2384-F59B-2DF6-CD59C8BAD8AF}"/>
              </a:ext>
            </a:extLst>
          </p:cNvPr>
          <p:cNvSpPr txBox="1">
            <a:spLocks noChangeArrowheads="1"/>
          </p:cNvSpPr>
          <p:nvPr/>
        </p:nvSpPr>
        <p:spPr bwMode="auto">
          <a:xfrm>
            <a:off x="6543675" y="3500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sp>
        <p:nvSpPr>
          <p:cNvPr id="28696" name="Text Box 24">
            <a:extLst>
              <a:ext uri="{FF2B5EF4-FFF2-40B4-BE49-F238E27FC236}">
                <a16:creationId xmlns:a16="http://schemas.microsoft.com/office/drawing/2014/main" id="{EC2C3AE1-AE7E-AC92-599E-DC94F4EEB5F9}"/>
              </a:ext>
            </a:extLst>
          </p:cNvPr>
          <p:cNvSpPr txBox="1">
            <a:spLocks noChangeArrowheads="1"/>
          </p:cNvSpPr>
          <p:nvPr/>
        </p:nvSpPr>
        <p:spPr bwMode="auto">
          <a:xfrm>
            <a:off x="6577013" y="3429001"/>
            <a:ext cx="10887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Ferrel</a:t>
            </a:r>
          </a:p>
          <a:p>
            <a:r>
              <a:rPr lang="en-GB"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Cell</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8698" name="Text Box 26">
            <a:extLst>
              <a:ext uri="{FF2B5EF4-FFF2-40B4-BE49-F238E27FC236}">
                <a16:creationId xmlns:a16="http://schemas.microsoft.com/office/drawing/2014/main" id="{01F9CC3F-78FC-897F-D75F-78C147C8943F}"/>
              </a:ext>
            </a:extLst>
          </p:cNvPr>
          <p:cNvSpPr txBox="1">
            <a:spLocks noChangeArrowheads="1"/>
          </p:cNvSpPr>
          <p:nvPr/>
        </p:nvSpPr>
        <p:spPr bwMode="auto">
          <a:xfrm>
            <a:off x="6526214" y="5175251"/>
            <a:ext cx="12522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Hadley</a:t>
            </a:r>
          </a:p>
          <a:p>
            <a:r>
              <a:rPr lang="en-GB"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Cell</a:t>
            </a:r>
            <a:endParaRPr lang="en-US"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8699" name="Freeform 27">
            <a:extLst>
              <a:ext uri="{FF2B5EF4-FFF2-40B4-BE49-F238E27FC236}">
                <a16:creationId xmlns:a16="http://schemas.microsoft.com/office/drawing/2014/main" id="{1F1B85BB-912D-8597-896C-2F8C18B0FA0A}"/>
              </a:ext>
            </a:extLst>
          </p:cNvPr>
          <p:cNvSpPr>
            <a:spLocks/>
          </p:cNvSpPr>
          <p:nvPr/>
        </p:nvSpPr>
        <p:spPr bwMode="auto">
          <a:xfrm>
            <a:off x="8351838" y="2565401"/>
            <a:ext cx="768350" cy="538163"/>
          </a:xfrm>
          <a:custGeom>
            <a:avLst/>
            <a:gdLst>
              <a:gd name="T0" fmla="*/ 158 w 484"/>
              <a:gd name="T1" fmla="*/ 68 h 339"/>
              <a:gd name="T2" fmla="*/ 170 w 484"/>
              <a:gd name="T3" fmla="*/ 6 h 339"/>
              <a:gd name="T4" fmla="*/ 295 w 484"/>
              <a:gd name="T5" fmla="*/ 31 h 339"/>
              <a:gd name="T6" fmla="*/ 333 w 484"/>
              <a:gd name="T7" fmla="*/ 18 h 339"/>
              <a:gd name="T8" fmla="*/ 408 w 484"/>
              <a:gd name="T9" fmla="*/ 156 h 339"/>
              <a:gd name="T10" fmla="*/ 446 w 484"/>
              <a:gd name="T11" fmla="*/ 168 h 339"/>
              <a:gd name="T12" fmla="*/ 471 w 484"/>
              <a:gd name="T13" fmla="*/ 206 h 339"/>
              <a:gd name="T14" fmla="*/ 308 w 484"/>
              <a:gd name="T15" fmla="*/ 331 h 339"/>
              <a:gd name="T16" fmla="*/ 145 w 484"/>
              <a:gd name="T17" fmla="*/ 294 h 339"/>
              <a:gd name="T18" fmla="*/ 57 w 484"/>
              <a:gd name="T19" fmla="*/ 256 h 339"/>
              <a:gd name="T20" fmla="*/ 32 w 484"/>
              <a:gd name="T21" fmla="*/ 218 h 339"/>
              <a:gd name="T22" fmla="*/ 70 w 484"/>
              <a:gd name="T23" fmla="*/ 106 h 339"/>
              <a:gd name="T24" fmla="*/ 158 w 484"/>
              <a:gd name="T25" fmla="*/ 6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339">
                <a:moveTo>
                  <a:pt x="158" y="68"/>
                </a:moveTo>
                <a:cubicBezTo>
                  <a:pt x="162" y="47"/>
                  <a:pt x="152" y="16"/>
                  <a:pt x="170" y="6"/>
                </a:cubicBezTo>
                <a:cubicBezTo>
                  <a:pt x="181" y="0"/>
                  <a:pt x="276" y="26"/>
                  <a:pt x="295" y="31"/>
                </a:cubicBezTo>
                <a:cubicBezTo>
                  <a:pt x="308" y="27"/>
                  <a:pt x="320" y="18"/>
                  <a:pt x="333" y="18"/>
                </a:cubicBezTo>
                <a:cubicBezTo>
                  <a:pt x="415" y="18"/>
                  <a:pt x="376" y="116"/>
                  <a:pt x="408" y="156"/>
                </a:cubicBezTo>
                <a:cubicBezTo>
                  <a:pt x="416" y="166"/>
                  <a:pt x="433" y="164"/>
                  <a:pt x="446" y="168"/>
                </a:cubicBezTo>
                <a:cubicBezTo>
                  <a:pt x="454" y="181"/>
                  <a:pt x="470" y="191"/>
                  <a:pt x="471" y="206"/>
                </a:cubicBezTo>
                <a:cubicBezTo>
                  <a:pt x="484" y="339"/>
                  <a:pt x="400" y="301"/>
                  <a:pt x="308" y="331"/>
                </a:cubicBezTo>
                <a:cubicBezTo>
                  <a:pt x="250" y="322"/>
                  <a:pt x="201" y="307"/>
                  <a:pt x="145" y="294"/>
                </a:cubicBezTo>
                <a:cubicBezTo>
                  <a:pt x="72" y="218"/>
                  <a:pt x="192" y="333"/>
                  <a:pt x="57" y="256"/>
                </a:cubicBezTo>
                <a:cubicBezTo>
                  <a:pt x="44" y="249"/>
                  <a:pt x="40" y="231"/>
                  <a:pt x="32" y="218"/>
                </a:cubicBezTo>
                <a:cubicBezTo>
                  <a:pt x="17" y="156"/>
                  <a:pt x="0" y="128"/>
                  <a:pt x="70" y="106"/>
                </a:cubicBezTo>
                <a:cubicBezTo>
                  <a:pt x="98" y="87"/>
                  <a:pt x="123" y="68"/>
                  <a:pt x="158" y="68"/>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00" name="Oval 28">
            <a:extLst>
              <a:ext uri="{FF2B5EF4-FFF2-40B4-BE49-F238E27FC236}">
                <a16:creationId xmlns:a16="http://schemas.microsoft.com/office/drawing/2014/main" id="{A9BD1EBF-961B-603B-3A36-5512856210E5}"/>
              </a:ext>
            </a:extLst>
          </p:cNvPr>
          <p:cNvSpPr>
            <a:spLocks noChangeArrowheads="1"/>
          </p:cNvSpPr>
          <p:nvPr/>
        </p:nvSpPr>
        <p:spPr bwMode="auto">
          <a:xfrm>
            <a:off x="8616950" y="3030538"/>
            <a:ext cx="71438"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01" name="Oval 29">
            <a:extLst>
              <a:ext uri="{FF2B5EF4-FFF2-40B4-BE49-F238E27FC236}">
                <a16:creationId xmlns:a16="http://schemas.microsoft.com/office/drawing/2014/main" id="{0AEFDE1B-80B2-6488-1546-AC6FFD39742D}"/>
              </a:ext>
            </a:extLst>
          </p:cNvPr>
          <p:cNvSpPr>
            <a:spLocks noChangeArrowheads="1"/>
          </p:cNvSpPr>
          <p:nvPr/>
        </p:nvSpPr>
        <p:spPr bwMode="auto">
          <a:xfrm>
            <a:off x="8832850" y="3103563"/>
            <a:ext cx="71438"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02" name="Oval 30">
            <a:extLst>
              <a:ext uri="{FF2B5EF4-FFF2-40B4-BE49-F238E27FC236}">
                <a16:creationId xmlns:a16="http://schemas.microsoft.com/office/drawing/2014/main" id="{89D2A7FC-26F5-0862-24D7-67476F233C7C}"/>
              </a:ext>
            </a:extLst>
          </p:cNvPr>
          <p:cNvSpPr>
            <a:spLocks noChangeArrowheads="1"/>
          </p:cNvSpPr>
          <p:nvPr/>
        </p:nvSpPr>
        <p:spPr bwMode="auto">
          <a:xfrm>
            <a:off x="8472489" y="2959101"/>
            <a:ext cx="71437"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03" name="Oval 31">
            <a:extLst>
              <a:ext uri="{FF2B5EF4-FFF2-40B4-BE49-F238E27FC236}">
                <a16:creationId xmlns:a16="http://schemas.microsoft.com/office/drawing/2014/main" id="{5E008976-BC5B-7FD6-A815-F24D32990377}"/>
              </a:ext>
            </a:extLst>
          </p:cNvPr>
          <p:cNvSpPr>
            <a:spLocks noChangeArrowheads="1"/>
          </p:cNvSpPr>
          <p:nvPr/>
        </p:nvSpPr>
        <p:spPr bwMode="auto">
          <a:xfrm>
            <a:off x="8689975" y="3175001"/>
            <a:ext cx="71438"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04" name="Oval 32">
            <a:extLst>
              <a:ext uri="{FF2B5EF4-FFF2-40B4-BE49-F238E27FC236}">
                <a16:creationId xmlns:a16="http://schemas.microsoft.com/office/drawing/2014/main" id="{D159DA5C-76C5-F9D8-247E-FCA04271C7B4}"/>
              </a:ext>
            </a:extLst>
          </p:cNvPr>
          <p:cNvSpPr>
            <a:spLocks noChangeArrowheads="1"/>
          </p:cNvSpPr>
          <p:nvPr/>
        </p:nvSpPr>
        <p:spPr bwMode="auto">
          <a:xfrm>
            <a:off x="8545514" y="3175001"/>
            <a:ext cx="71437"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05" name="Freeform 33">
            <a:extLst>
              <a:ext uri="{FF2B5EF4-FFF2-40B4-BE49-F238E27FC236}">
                <a16:creationId xmlns:a16="http://schemas.microsoft.com/office/drawing/2014/main" id="{06007799-C002-A711-49E7-30FCC05ABAB2}"/>
              </a:ext>
            </a:extLst>
          </p:cNvPr>
          <p:cNvSpPr>
            <a:spLocks/>
          </p:cNvSpPr>
          <p:nvPr/>
        </p:nvSpPr>
        <p:spPr bwMode="auto">
          <a:xfrm>
            <a:off x="8351838" y="6059488"/>
            <a:ext cx="768350" cy="538162"/>
          </a:xfrm>
          <a:custGeom>
            <a:avLst/>
            <a:gdLst>
              <a:gd name="T0" fmla="*/ 158 w 484"/>
              <a:gd name="T1" fmla="*/ 68 h 339"/>
              <a:gd name="T2" fmla="*/ 170 w 484"/>
              <a:gd name="T3" fmla="*/ 6 h 339"/>
              <a:gd name="T4" fmla="*/ 295 w 484"/>
              <a:gd name="T5" fmla="*/ 31 h 339"/>
              <a:gd name="T6" fmla="*/ 333 w 484"/>
              <a:gd name="T7" fmla="*/ 18 h 339"/>
              <a:gd name="T8" fmla="*/ 408 w 484"/>
              <a:gd name="T9" fmla="*/ 156 h 339"/>
              <a:gd name="T10" fmla="*/ 446 w 484"/>
              <a:gd name="T11" fmla="*/ 168 h 339"/>
              <a:gd name="T12" fmla="*/ 471 w 484"/>
              <a:gd name="T13" fmla="*/ 206 h 339"/>
              <a:gd name="T14" fmla="*/ 308 w 484"/>
              <a:gd name="T15" fmla="*/ 331 h 339"/>
              <a:gd name="T16" fmla="*/ 145 w 484"/>
              <a:gd name="T17" fmla="*/ 294 h 339"/>
              <a:gd name="T18" fmla="*/ 57 w 484"/>
              <a:gd name="T19" fmla="*/ 256 h 339"/>
              <a:gd name="T20" fmla="*/ 32 w 484"/>
              <a:gd name="T21" fmla="*/ 218 h 339"/>
              <a:gd name="T22" fmla="*/ 70 w 484"/>
              <a:gd name="T23" fmla="*/ 106 h 339"/>
              <a:gd name="T24" fmla="*/ 158 w 484"/>
              <a:gd name="T25" fmla="*/ 6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339">
                <a:moveTo>
                  <a:pt x="158" y="68"/>
                </a:moveTo>
                <a:cubicBezTo>
                  <a:pt x="162" y="47"/>
                  <a:pt x="152" y="16"/>
                  <a:pt x="170" y="6"/>
                </a:cubicBezTo>
                <a:cubicBezTo>
                  <a:pt x="181" y="0"/>
                  <a:pt x="276" y="26"/>
                  <a:pt x="295" y="31"/>
                </a:cubicBezTo>
                <a:cubicBezTo>
                  <a:pt x="308" y="27"/>
                  <a:pt x="320" y="18"/>
                  <a:pt x="333" y="18"/>
                </a:cubicBezTo>
                <a:cubicBezTo>
                  <a:pt x="415" y="18"/>
                  <a:pt x="376" y="116"/>
                  <a:pt x="408" y="156"/>
                </a:cubicBezTo>
                <a:cubicBezTo>
                  <a:pt x="416" y="166"/>
                  <a:pt x="433" y="164"/>
                  <a:pt x="446" y="168"/>
                </a:cubicBezTo>
                <a:cubicBezTo>
                  <a:pt x="454" y="181"/>
                  <a:pt x="470" y="191"/>
                  <a:pt x="471" y="206"/>
                </a:cubicBezTo>
                <a:cubicBezTo>
                  <a:pt x="484" y="339"/>
                  <a:pt x="400" y="301"/>
                  <a:pt x="308" y="331"/>
                </a:cubicBezTo>
                <a:cubicBezTo>
                  <a:pt x="250" y="322"/>
                  <a:pt x="201" y="307"/>
                  <a:pt x="145" y="294"/>
                </a:cubicBezTo>
                <a:cubicBezTo>
                  <a:pt x="72" y="218"/>
                  <a:pt x="192" y="333"/>
                  <a:pt x="57" y="256"/>
                </a:cubicBezTo>
                <a:cubicBezTo>
                  <a:pt x="44" y="249"/>
                  <a:pt x="40" y="231"/>
                  <a:pt x="32" y="218"/>
                </a:cubicBezTo>
                <a:cubicBezTo>
                  <a:pt x="17" y="156"/>
                  <a:pt x="0" y="128"/>
                  <a:pt x="70" y="106"/>
                </a:cubicBezTo>
                <a:cubicBezTo>
                  <a:pt x="98" y="87"/>
                  <a:pt x="123" y="68"/>
                  <a:pt x="158" y="68"/>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06" name="Oval 34">
            <a:extLst>
              <a:ext uri="{FF2B5EF4-FFF2-40B4-BE49-F238E27FC236}">
                <a16:creationId xmlns:a16="http://schemas.microsoft.com/office/drawing/2014/main" id="{DB0DF6BA-4741-A6A0-CCD7-B9AE7C9588C7}"/>
              </a:ext>
            </a:extLst>
          </p:cNvPr>
          <p:cNvSpPr>
            <a:spLocks noChangeArrowheads="1"/>
          </p:cNvSpPr>
          <p:nvPr/>
        </p:nvSpPr>
        <p:spPr bwMode="auto">
          <a:xfrm>
            <a:off x="8567739" y="6524626"/>
            <a:ext cx="71437"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07" name="Oval 35">
            <a:extLst>
              <a:ext uri="{FF2B5EF4-FFF2-40B4-BE49-F238E27FC236}">
                <a16:creationId xmlns:a16="http://schemas.microsoft.com/office/drawing/2014/main" id="{993343E8-EA42-6AF1-DA03-EA97C4D0F73D}"/>
              </a:ext>
            </a:extLst>
          </p:cNvPr>
          <p:cNvSpPr>
            <a:spLocks noChangeArrowheads="1"/>
          </p:cNvSpPr>
          <p:nvPr/>
        </p:nvSpPr>
        <p:spPr bwMode="auto">
          <a:xfrm>
            <a:off x="8783639" y="6597651"/>
            <a:ext cx="71437"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08" name="Oval 36">
            <a:extLst>
              <a:ext uri="{FF2B5EF4-FFF2-40B4-BE49-F238E27FC236}">
                <a16:creationId xmlns:a16="http://schemas.microsoft.com/office/drawing/2014/main" id="{95E273D4-EA3A-07B0-1610-2F2711F73D2E}"/>
              </a:ext>
            </a:extLst>
          </p:cNvPr>
          <p:cNvSpPr>
            <a:spLocks noChangeArrowheads="1"/>
          </p:cNvSpPr>
          <p:nvPr/>
        </p:nvSpPr>
        <p:spPr bwMode="auto">
          <a:xfrm>
            <a:off x="8423275" y="6453188"/>
            <a:ext cx="71438"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09" name="Oval 37">
            <a:extLst>
              <a:ext uri="{FF2B5EF4-FFF2-40B4-BE49-F238E27FC236}">
                <a16:creationId xmlns:a16="http://schemas.microsoft.com/office/drawing/2014/main" id="{1091929C-F06A-A00A-F6BC-EB65906AF31A}"/>
              </a:ext>
            </a:extLst>
          </p:cNvPr>
          <p:cNvSpPr>
            <a:spLocks noChangeArrowheads="1"/>
          </p:cNvSpPr>
          <p:nvPr/>
        </p:nvSpPr>
        <p:spPr bwMode="auto">
          <a:xfrm>
            <a:off x="8640764" y="6669088"/>
            <a:ext cx="71437"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10" name="Oval 38">
            <a:extLst>
              <a:ext uri="{FF2B5EF4-FFF2-40B4-BE49-F238E27FC236}">
                <a16:creationId xmlns:a16="http://schemas.microsoft.com/office/drawing/2014/main" id="{38DF723F-793B-36C8-47AE-BC33FF19C19D}"/>
              </a:ext>
            </a:extLst>
          </p:cNvPr>
          <p:cNvSpPr>
            <a:spLocks noChangeArrowheads="1"/>
          </p:cNvSpPr>
          <p:nvPr/>
        </p:nvSpPr>
        <p:spPr bwMode="auto">
          <a:xfrm>
            <a:off x="8496300" y="6669088"/>
            <a:ext cx="71438"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15" name="Freeform 43">
            <a:extLst>
              <a:ext uri="{FF2B5EF4-FFF2-40B4-BE49-F238E27FC236}">
                <a16:creationId xmlns:a16="http://schemas.microsoft.com/office/drawing/2014/main" id="{D8E6B688-6364-8414-D6E3-8B666C35ACEE}"/>
              </a:ext>
            </a:extLst>
          </p:cNvPr>
          <p:cNvSpPr>
            <a:spLocks/>
          </p:cNvSpPr>
          <p:nvPr/>
        </p:nvSpPr>
        <p:spPr bwMode="auto">
          <a:xfrm>
            <a:off x="6456363" y="4508500"/>
            <a:ext cx="1223962" cy="228600"/>
          </a:xfrm>
          <a:custGeom>
            <a:avLst/>
            <a:gdLst>
              <a:gd name="T0" fmla="*/ 771 w 771"/>
              <a:gd name="T1" fmla="*/ 317 h 370"/>
              <a:gd name="T2" fmla="*/ 226 w 771"/>
              <a:gd name="T3" fmla="*/ 317 h 370"/>
              <a:gd name="T4" fmla="*/ 0 w 771"/>
              <a:gd name="T5" fmla="*/ 0 h 370"/>
            </a:gdLst>
            <a:ahLst/>
            <a:cxnLst>
              <a:cxn ang="0">
                <a:pos x="T0" y="T1"/>
              </a:cxn>
              <a:cxn ang="0">
                <a:pos x="T2" y="T3"/>
              </a:cxn>
              <a:cxn ang="0">
                <a:pos x="T4" y="T5"/>
              </a:cxn>
            </a:cxnLst>
            <a:rect l="0" t="0" r="r" b="b"/>
            <a:pathLst>
              <a:path w="771" h="370">
                <a:moveTo>
                  <a:pt x="771" y="317"/>
                </a:moveTo>
                <a:cubicBezTo>
                  <a:pt x="562" y="343"/>
                  <a:pt x="354" y="370"/>
                  <a:pt x="226" y="317"/>
                </a:cubicBezTo>
                <a:cubicBezTo>
                  <a:pt x="98" y="264"/>
                  <a:pt x="38" y="53"/>
                  <a:pt x="0"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17" name="Freeform 45">
            <a:extLst>
              <a:ext uri="{FF2B5EF4-FFF2-40B4-BE49-F238E27FC236}">
                <a16:creationId xmlns:a16="http://schemas.microsoft.com/office/drawing/2014/main" id="{6D3B109C-0EFB-1FF3-BBD2-B35F85437D79}"/>
              </a:ext>
            </a:extLst>
          </p:cNvPr>
          <p:cNvSpPr>
            <a:spLocks/>
          </p:cNvSpPr>
          <p:nvPr/>
        </p:nvSpPr>
        <p:spPr bwMode="auto">
          <a:xfrm flipV="1">
            <a:off x="6456363" y="4786313"/>
            <a:ext cx="1223962" cy="227012"/>
          </a:xfrm>
          <a:custGeom>
            <a:avLst/>
            <a:gdLst>
              <a:gd name="T0" fmla="*/ 771 w 771"/>
              <a:gd name="T1" fmla="*/ 317 h 370"/>
              <a:gd name="T2" fmla="*/ 226 w 771"/>
              <a:gd name="T3" fmla="*/ 317 h 370"/>
              <a:gd name="T4" fmla="*/ 0 w 771"/>
              <a:gd name="T5" fmla="*/ 0 h 370"/>
            </a:gdLst>
            <a:ahLst/>
            <a:cxnLst>
              <a:cxn ang="0">
                <a:pos x="T0" y="T1"/>
              </a:cxn>
              <a:cxn ang="0">
                <a:pos x="T2" y="T3"/>
              </a:cxn>
              <a:cxn ang="0">
                <a:pos x="T4" y="T5"/>
              </a:cxn>
            </a:cxnLst>
            <a:rect l="0" t="0" r="r" b="b"/>
            <a:pathLst>
              <a:path w="771" h="370">
                <a:moveTo>
                  <a:pt x="771" y="317"/>
                </a:moveTo>
                <a:cubicBezTo>
                  <a:pt x="562" y="343"/>
                  <a:pt x="354" y="370"/>
                  <a:pt x="226" y="317"/>
                </a:cubicBezTo>
                <a:cubicBezTo>
                  <a:pt x="98" y="264"/>
                  <a:pt x="38" y="53"/>
                  <a:pt x="0"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18" name="Freeform 46">
            <a:extLst>
              <a:ext uri="{FF2B5EF4-FFF2-40B4-BE49-F238E27FC236}">
                <a16:creationId xmlns:a16="http://schemas.microsoft.com/office/drawing/2014/main" id="{62B3CC28-02D5-1648-625A-4A4FFBD719EB}"/>
              </a:ext>
            </a:extLst>
          </p:cNvPr>
          <p:cNvSpPr>
            <a:spLocks/>
          </p:cNvSpPr>
          <p:nvPr/>
        </p:nvSpPr>
        <p:spPr bwMode="auto">
          <a:xfrm flipV="1">
            <a:off x="6384926" y="1414464"/>
            <a:ext cx="1223963" cy="142875"/>
          </a:xfrm>
          <a:custGeom>
            <a:avLst/>
            <a:gdLst>
              <a:gd name="T0" fmla="*/ 771 w 771"/>
              <a:gd name="T1" fmla="*/ 317 h 370"/>
              <a:gd name="T2" fmla="*/ 226 w 771"/>
              <a:gd name="T3" fmla="*/ 317 h 370"/>
              <a:gd name="T4" fmla="*/ 0 w 771"/>
              <a:gd name="T5" fmla="*/ 0 h 370"/>
            </a:gdLst>
            <a:ahLst/>
            <a:cxnLst>
              <a:cxn ang="0">
                <a:pos x="T0" y="T1"/>
              </a:cxn>
              <a:cxn ang="0">
                <a:pos x="T2" y="T3"/>
              </a:cxn>
              <a:cxn ang="0">
                <a:pos x="T4" y="T5"/>
              </a:cxn>
            </a:cxnLst>
            <a:rect l="0" t="0" r="r" b="b"/>
            <a:pathLst>
              <a:path w="771" h="370">
                <a:moveTo>
                  <a:pt x="771" y="317"/>
                </a:moveTo>
                <a:cubicBezTo>
                  <a:pt x="562" y="343"/>
                  <a:pt x="354" y="370"/>
                  <a:pt x="226" y="317"/>
                </a:cubicBezTo>
                <a:cubicBezTo>
                  <a:pt x="98" y="264"/>
                  <a:pt x="38" y="53"/>
                  <a:pt x="0"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19" name="Freeform 47">
            <a:extLst>
              <a:ext uri="{FF2B5EF4-FFF2-40B4-BE49-F238E27FC236}">
                <a16:creationId xmlns:a16="http://schemas.microsoft.com/office/drawing/2014/main" id="{F7E5E8D9-D77E-B3D6-E7B7-1209F186E078}"/>
              </a:ext>
            </a:extLst>
          </p:cNvPr>
          <p:cNvSpPr>
            <a:spLocks/>
          </p:cNvSpPr>
          <p:nvPr/>
        </p:nvSpPr>
        <p:spPr bwMode="auto">
          <a:xfrm flipH="1" flipV="1">
            <a:off x="6527800" y="3057525"/>
            <a:ext cx="1295400" cy="84138"/>
          </a:xfrm>
          <a:custGeom>
            <a:avLst/>
            <a:gdLst>
              <a:gd name="T0" fmla="*/ 771 w 771"/>
              <a:gd name="T1" fmla="*/ 317 h 370"/>
              <a:gd name="T2" fmla="*/ 226 w 771"/>
              <a:gd name="T3" fmla="*/ 317 h 370"/>
              <a:gd name="T4" fmla="*/ 0 w 771"/>
              <a:gd name="T5" fmla="*/ 0 h 370"/>
            </a:gdLst>
            <a:ahLst/>
            <a:cxnLst>
              <a:cxn ang="0">
                <a:pos x="T0" y="T1"/>
              </a:cxn>
              <a:cxn ang="0">
                <a:pos x="T2" y="T3"/>
              </a:cxn>
              <a:cxn ang="0">
                <a:pos x="T4" y="T5"/>
              </a:cxn>
            </a:cxnLst>
            <a:rect l="0" t="0" r="r" b="b"/>
            <a:pathLst>
              <a:path w="771" h="370">
                <a:moveTo>
                  <a:pt x="771" y="317"/>
                </a:moveTo>
                <a:cubicBezTo>
                  <a:pt x="562" y="343"/>
                  <a:pt x="354" y="370"/>
                  <a:pt x="226" y="317"/>
                </a:cubicBezTo>
                <a:cubicBezTo>
                  <a:pt x="98" y="264"/>
                  <a:pt x="38" y="53"/>
                  <a:pt x="0"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20" name="Freeform 48">
            <a:extLst>
              <a:ext uri="{FF2B5EF4-FFF2-40B4-BE49-F238E27FC236}">
                <a16:creationId xmlns:a16="http://schemas.microsoft.com/office/drawing/2014/main" id="{5EE4C945-D9AA-EDDE-174F-6094EF81D1AE}"/>
              </a:ext>
            </a:extLst>
          </p:cNvPr>
          <p:cNvSpPr>
            <a:spLocks/>
          </p:cNvSpPr>
          <p:nvPr/>
        </p:nvSpPr>
        <p:spPr bwMode="auto">
          <a:xfrm flipH="1">
            <a:off x="6527801" y="2852739"/>
            <a:ext cx="1223963" cy="84137"/>
          </a:xfrm>
          <a:custGeom>
            <a:avLst/>
            <a:gdLst>
              <a:gd name="T0" fmla="*/ 771 w 771"/>
              <a:gd name="T1" fmla="*/ 317 h 370"/>
              <a:gd name="T2" fmla="*/ 226 w 771"/>
              <a:gd name="T3" fmla="*/ 317 h 370"/>
              <a:gd name="T4" fmla="*/ 0 w 771"/>
              <a:gd name="T5" fmla="*/ 0 h 370"/>
            </a:gdLst>
            <a:ahLst/>
            <a:cxnLst>
              <a:cxn ang="0">
                <a:pos x="T0" y="T1"/>
              </a:cxn>
              <a:cxn ang="0">
                <a:pos x="T2" y="T3"/>
              </a:cxn>
              <a:cxn ang="0">
                <a:pos x="T4" y="T5"/>
              </a:cxn>
            </a:cxnLst>
            <a:rect l="0" t="0" r="r" b="b"/>
            <a:pathLst>
              <a:path w="771" h="370">
                <a:moveTo>
                  <a:pt x="771" y="317"/>
                </a:moveTo>
                <a:cubicBezTo>
                  <a:pt x="562" y="343"/>
                  <a:pt x="354" y="370"/>
                  <a:pt x="226" y="317"/>
                </a:cubicBezTo>
                <a:cubicBezTo>
                  <a:pt x="98" y="264"/>
                  <a:pt x="38" y="53"/>
                  <a:pt x="0"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21" name="Freeform 49">
            <a:extLst>
              <a:ext uri="{FF2B5EF4-FFF2-40B4-BE49-F238E27FC236}">
                <a16:creationId xmlns:a16="http://schemas.microsoft.com/office/drawing/2014/main" id="{156680CC-F4AF-DC0E-C7B0-DB322A43D260}"/>
              </a:ext>
            </a:extLst>
          </p:cNvPr>
          <p:cNvSpPr>
            <a:spLocks/>
          </p:cNvSpPr>
          <p:nvPr/>
        </p:nvSpPr>
        <p:spPr bwMode="auto">
          <a:xfrm flipH="1">
            <a:off x="6527800" y="6165850"/>
            <a:ext cx="1295400" cy="215900"/>
          </a:xfrm>
          <a:custGeom>
            <a:avLst/>
            <a:gdLst>
              <a:gd name="T0" fmla="*/ 771 w 771"/>
              <a:gd name="T1" fmla="*/ 317 h 370"/>
              <a:gd name="T2" fmla="*/ 226 w 771"/>
              <a:gd name="T3" fmla="*/ 317 h 370"/>
              <a:gd name="T4" fmla="*/ 0 w 771"/>
              <a:gd name="T5" fmla="*/ 0 h 370"/>
            </a:gdLst>
            <a:ahLst/>
            <a:cxnLst>
              <a:cxn ang="0">
                <a:pos x="T0" y="T1"/>
              </a:cxn>
              <a:cxn ang="0">
                <a:pos x="T2" y="T3"/>
              </a:cxn>
              <a:cxn ang="0">
                <a:pos x="T4" y="T5"/>
              </a:cxn>
            </a:cxnLst>
            <a:rect l="0" t="0" r="r" b="b"/>
            <a:pathLst>
              <a:path w="771" h="370">
                <a:moveTo>
                  <a:pt x="771" y="317"/>
                </a:moveTo>
                <a:cubicBezTo>
                  <a:pt x="562" y="343"/>
                  <a:pt x="354" y="370"/>
                  <a:pt x="226" y="317"/>
                </a:cubicBezTo>
                <a:cubicBezTo>
                  <a:pt x="98" y="264"/>
                  <a:pt x="38" y="53"/>
                  <a:pt x="0" y="0"/>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Biome Precipitation Graph">
            <a:extLst>
              <a:ext uri="{FF2B5EF4-FFF2-40B4-BE49-F238E27FC236}">
                <a16:creationId xmlns:a16="http://schemas.microsoft.com/office/drawing/2014/main" id="{25D0770F-9BD0-4F17-ACEE-A07144CFE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981075"/>
            <a:ext cx="7416800" cy="532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E86F-C5F9-FEA8-E259-7D30D809BA42}"/>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The soil-forest-water-civilization nexus</a:t>
            </a:r>
          </a:p>
        </p:txBody>
      </p:sp>
      <p:sp>
        <p:nvSpPr>
          <p:cNvPr id="3" name="Content Placeholder 2">
            <a:extLst>
              <a:ext uri="{FF2B5EF4-FFF2-40B4-BE49-F238E27FC236}">
                <a16:creationId xmlns:a16="http://schemas.microsoft.com/office/drawing/2014/main" id="{0D3977C6-22BA-EAEE-BB31-12406DC2C8C4}"/>
              </a:ext>
            </a:extLst>
          </p:cNvPr>
          <p:cNvSpPr>
            <a:spLocks noGrp="1"/>
          </p:cNvSpPr>
          <p:nvPr>
            <p:ph idx="1"/>
          </p:nvPr>
        </p:nvSpPr>
        <p:spPr/>
        <p:txBody>
          <a:bodyPr/>
          <a:lstStyle/>
          <a:p>
            <a:r>
              <a:rPr lang="en-GB" sz="3200" b="1" dirty="0">
                <a:latin typeface="Tahoma" panose="020B0604030504040204" pitchFamily="34" charset="0"/>
                <a:ea typeface="Tahoma" panose="020B0604030504040204" pitchFamily="34" charset="0"/>
                <a:cs typeface="Tahoma" panose="020B0604030504040204" pitchFamily="34" charset="0"/>
              </a:rPr>
              <a:t>Forests are major contributors to rainfall, with the Amazon rainforest producing some 70% of precipitation in the Rio de Plata river basin </a:t>
            </a:r>
          </a:p>
          <a:p>
            <a:r>
              <a:rPr lang="en-GB" sz="3200" b="1" dirty="0">
                <a:latin typeface="Tahoma" panose="020B0604030504040204" pitchFamily="34" charset="0"/>
                <a:ea typeface="Tahoma" panose="020B0604030504040204" pitchFamily="34" charset="0"/>
                <a:cs typeface="Tahoma" panose="020B0604030504040204" pitchFamily="34" charset="0"/>
              </a:rPr>
              <a:t>This is through evapotranspiration and the production of microbes and organic compounds which act as condensation nuclei for cloud formation and rain events.</a:t>
            </a:r>
          </a:p>
          <a:p>
            <a:endParaRPr lang="en-GB" b="1" dirty="0"/>
          </a:p>
        </p:txBody>
      </p:sp>
    </p:spTree>
    <p:extLst>
      <p:ext uri="{BB962C8B-B14F-4D97-AF65-F5344CB8AC3E}">
        <p14:creationId xmlns:p14="http://schemas.microsoft.com/office/powerpoint/2010/main" val="2881161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683C-A3D2-53FA-6E8C-781A3EF3303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DEEAE33-3C75-4523-C0B9-9AA8CF862993}"/>
              </a:ext>
            </a:extLst>
          </p:cNvPr>
          <p:cNvSpPr>
            <a:spLocks noGrp="1"/>
          </p:cNvSpPr>
          <p:nvPr>
            <p:ph idx="1"/>
          </p:nvPr>
        </p:nvSpPr>
        <p:spPr>
          <a:xfrm>
            <a:off x="838200" y="1825625"/>
            <a:ext cx="5141977"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It is estimated that deforestation may account for as much as 18% of current global warming</a:t>
            </a:r>
          </a:p>
          <a:p>
            <a:r>
              <a:rPr lang="en-GB" b="1" dirty="0">
                <a:latin typeface="Tahoma" panose="020B0604030504040204" pitchFamily="34" charset="0"/>
                <a:ea typeface="Tahoma" panose="020B0604030504040204" pitchFamily="34" charset="0"/>
                <a:cs typeface="Tahoma" panose="020B0604030504040204" pitchFamily="34" charset="0"/>
              </a:rPr>
              <a:t>Deforestation also reduces soil structure and organic carbon content </a:t>
            </a:r>
          </a:p>
          <a:p>
            <a:r>
              <a:rPr lang="en-GB" b="1" dirty="0">
                <a:latin typeface="Tahoma" panose="020B0604030504040204" pitchFamily="34" charset="0"/>
                <a:ea typeface="Tahoma" panose="020B0604030504040204" pitchFamily="34" charset="0"/>
                <a:cs typeface="Tahoma" panose="020B0604030504040204" pitchFamily="34" charset="0"/>
              </a:rPr>
              <a:t>negatively impacting the water-holding capacity</a:t>
            </a:r>
          </a:p>
          <a:p>
            <a:endParaRPr lang="en-GB" dirty="0"/>
          </a:p>
        </p:txBody>
      </p:sp>
    </p:spTree>
    <p:extLst>
      <p:ext uri="{BB962C8B-B14F-4D97-AF65-F5344CB8AC3E}">
        <p14:creationId xmlns:p14="http://schemas.microsoft.com/office/powerpoint/2010/main" val="1428556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997C-5FD7-08E1-CF84-300057AAA99B}"/>
              </a:ext>
            </a:extLst>
          </p:cNvPr>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The biotic pump</a:t>
            </a:r>
          </a:p>
        </p:txBody>
      </p:sp>
      <p:sp>
        <p:nvSpPr>
          <p:cNvPr id="3" name="Content Placeholder 2">
            <a:extLst>
              <a:ext uri="{FF2B5EF4-FFF2-40B4-BE49-F238E27FC236}">
                <a16:creationId xmlns:a16="http://schemas.microsoft.com/office/drawing/2014/main" id="{502B710C-3485-25C0-3207-1D20E6A7313F}"/>
              </a:ext>
            </a:extLst>
          </p:cNvPr>
          <p:cNvSpPr>
            <a:spLocks noGrp="1"/>
          </p:cNvSpPr>
          <p:nvPr>
            <p:ph idx="1"/>
          </p:nvPr>
        </p:nvSpPr>
        <p:spPr>
          <a:xfrm>
            <a:off x="0" y="1825624"/>
            <a:ext cx="5934070" cy="4532313"/>
          </a:xfrm>
        </p:spPr>
        <p:txBody>
          <a:bodyPr>
            <a:normAutofit fontScale="92500" lnSpcReduction="10000"/>
          </a:bodyPr>
          <a:lstStyle/>
          <a:p>
            <a:r>
              <a:rPr lang="en-GB" sz="3200" b="1" dirty="0">
                <a:latin typeface="Tahoma" panose="020B0604030504040204" pitchFamily="34" charset="0"/>
                <a:ea typeface="Tahoma" panose="020B0604030504040204" pitchFamily="34" charset="0"/>
                <a:cs typeface="Tahoma" panose="020B0604030504040204" pitchFamily="34" charset="0"/>
              </a:rPr>
              <a:t>Forest releases water </a:t>
            </a:r>
          </a:p>
          <a:p>
            <a:r>
              <a:rPr lang="en-GB" sz="3200" b="1" dirty="0">
                <a:latin typeface="Tahoma" panose="020B0604030504040204" pitchFamily="34" charset="0"/>
                <a:ea typeface="Tahoma" panose="020B0604030504040204" pitchFamily="34" charset="0"/>
                <a:cs typeface="Tahoma" panose="020B0604030504040204" pitchFamily="34" charset="0"/>
              </a:rPr>
              <a:t>which supplies the aerial </a:t>
            </a:r>
          </a:p>
          <a:p>
            <a:r>
              <a:rPr lang="en-GB" sz="3200" b="1" dirty="0">
                <a:latin typeface="Tahoma" panose="020B0604030504040204" pitchFamily="34" charset="0"/>
                <a:ea typeface="Tahoma" panose="020B0604030504040204" pitchFamily="34" charset="0"/>
                <a:cs typeface="Tahoma" panose="020B0604030504040204" pitchFamily="34" charset="0"/>
              </a:rPr>
              <a:t>or flying river</a:t>
            </a:r>
          </a:p>
          <a:p>
            <a:r>
              <a:rPr lang="en-GB" sz="3200" b="1" dirty="0">
                <a:latin typeface="Tahoma" panose="020B0604030504040204" pitchFamily="34" charset="0"/>
                <a:ea typeface="Tahoma" panose="020B0604030504040204" pitchFamily="34" charset="0"/>
                <a:cs typeface="Tahoma" panose="020B0604030504040204" pitchFamily="34" charset="0"/>
              </a:rPr>
              <a:t>Allowing rainfall further inland</a:t>
            </a:r>
          </a:p>
          <a:p>
            <a:r>
              <a:rPr lang="en-GB" sz="3200" b="1" dirty="0">
                <a:latin typeface="Tahoma" panose="020B0604030504040204" pitchFamily="34" charset="0"/>
                <a:ea typeface="Tahoma" panose="020B0604030504040204" pitchFamily="34" charset="0"/>
                <a:cs typeface="Tahoma" panose="020B0604030504040204" pitchFamily="34" charset="0"/>
              </a:rPr>
              <a:t>Self-sustaining…</a:t>
            </a:r>
          </a:p>
          <a:p>
            <a:endParaRPr lang="en-GB" sz="3200" b="1" dirty="0">
              <a:latin typeface="Tahoma" panose="020B0604030504040204" pitchFamily="34" charset="0"/>
              <a:ea typeface="Tahoma" panose="020B0604030504040204" pitchFamily="34" charset="0"/>
              <a:cs typeface="Tahoma" panose="020B0604030504040204" pitchFamily="34" charset="0"/>
            </a:endParaRPr>
          </a:p>
          <a:p>
            <a:r>
              <a:rPr lang="en-GB" sz="3200" b="1" dirty="0">
                <a:latin typeface="Tahoma" panose="020B0604030504040204" pitchFamily="34" charset="0"/>
                <a:ea typeface="Tahoma" panose="020B0604030504040204" pitchFamily="34" charset="0"/>
                <a:cs typeface="Tahoma" panose="020B0604030504040204" pitchFamily="34" charset="0"/>
              </a:rPr>
              <a:t>until the forest is chopped down</a:t>
            </a:r>
          </a:p>
        </p:txBody>
      </p:sp>
    </p:spTree>
    <p:extLst>
      <p:ext uri="{BB962C8B-B14F-4D97-AF65-F5344CB8AC3E}">
        <p14:creationId xmlns:p14="http://schemas.microsoft.com/office/powerpoint/2010/main" val="739108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8054-F5E5-CA99-85A7-C8DD0A8303D6}"/>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Deforestation and water relations</a:t>
            </a:r>
          </a:p>
        </p:txBody>
      </p:sp>
      <p:sp>
        <p:nvSpPr>
          <p:cNvPr id="3" name="Content Placeholder 2">
            <a:extLst>
              <a:ext uri="{FF2B5EF4-FFF2-40B4-BE49-F238E27FC236}">
                <a16:creationId xmlns:a16="http://schemas.microsoft.com/office/drawing/2014/main" id="{603F08F3-C9AB-6CC9-B82F-29687047E981}"/>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Deforestation has three significant impacts in terms of hydrology: </a:t>
            </a:r>
          </a:p>
          <a:p>
            <a:r>
              <a:rPr lang="en-GB" b="1" dirty="0">
                <a:latin typeface="Tahoma" panose="020B0604030504040204" pitchFamily="34" charset="0"/>
                <a:ea typeface="Tahoma" panose="020B0604030504040204" pitchFamily="34" charset="0"/>
                <a:cs typeface="Tahoma" panose="020B0604030504040204" pitchFamily="34" charset="0"/>
              </a:rPr>
              <a:t>- soil erosion</a:t>
            </a:r>
          </a:p>
          <a:p>
            <a:r>
              <a:rPr lang="en-GB" b="1" dirty="0">
                <a:latin typeface="Tahoma" panose="020B0604030504040204" pitchFamily="34" charset="0"/>
                <a:ea typeface="Tahoma" panose="020B0604030504040204" pitchFamily="34" charset="0"/>
                <a:cs typeface="Tahoma" panose="020B0604030504040204" pitchFamily="34" charset="0"/>
              </a:rPr>
              <a:t>- eutrophication </a:t>
            </a:r>
          </a:p>
          <a:p>
            <a:r>
              <a:rPr lang="en-GB" b="1" dirty="0">
                <a:latin typeface="Tahoma" panose="020B0604030504040204" pitchFamily="34" charset="0"/>
                <a:ea typeface="Tahoma" panose="020B0604030504040204" pitchFamily="34" charset="0"/>
                <a:cs typeface="Tahoma" panose="020B0604030504040204" pitchFamily="34" charset="0"/>
              </a:rPr>
              <a:t>- soil salinization.</a:t>
            </a:r>
          </a:p>
        </p:txBody>
      </p:sp>
    </p:spTree>
    <p:extLst>
      <p:ext uri="{BB962C8B-B14F-4D97-AF65-F5344CB8AC3E}">
        <p14:creationId xmlns:p14="http://schemas.microsoft.com/office/powerpoint/2010/main" val="2153945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2851-1715-D544-B992-54AB7B7BACEC}"/>
              </a:ext>
            </a:extLst>
          </p:cNvPr>
          <p:cNvSpPr>
            <a:spLocks noGrp="1"/>
          </p:cNvSpPr>
          <p:nvPr>
            <p:ph type="title"/>
          </p:nvPr>
        </p:nvSpPr>
        <p:spPr>
          <a:xfrm>
            <a:off x="838200" y="-134945"/>
            <a:ext cx="10515600" cy="1325563"/>
          </a:xfrm>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1. Soil erosion</a:t>
            </a:r>
          </a:p>
        </p:txBody>
      </p:sp>
      <p:sp>
        <p:nvSpPr>
          <p:cNvPr id="3" name="Content Placeholder 2">
            <a:extLst>
              <a:ext uri="{FF2B5EF4-FFF2-40B4-BE49-F238E27FC236}">
                <a16:creationId xmlns:a16="http://schemas.microsoft.com/office/drawing/2014/main" id="{1111E509-99A9-1F18-9FA7-E7CF90134536}"/>
              </a:ext>
            </a:extLst>
          </p:cNvPr>
          <p:cNvSpPr>
            <a:spLocks noGrp="1"/>
          </p:cNvSpPr>
          <p:nvPr>
            <p:ph idx="1"/>
          </p:nvPr>
        </p:nvSpPr>
        <p:spPr>
          <a:xfrm>
            <a:off x="838200" y="1011233"/>
            <a:ext cx="10515600"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Since water is no longer escaping into the atmosphere through plant leaves</a:t>
            </a:r>
          </a:p>
          <a:p>
            <a:r>
              <a:rPr lang="en-GB" b="1" dirty="0">
                <a:latin typeface="Tahoma" panose="020B0604030504040204" pitchFamily="34" charset="0"/>
                <a:ea typeface="Tahoma" panose="020B0604030504040204" pitchFamily="34" charset="0"/>
                <a:cs typeface="Tahoma" panose="020B0604030504040204" pitchFamily="34" charset="0"/>
              </a:rPr>
              <a:t>It now runs along the ground, moving the soil into nearby streams and lakes. This leads to eutrophication.</a:t>
            </a:r>
          </a:p>
        </p:txBody>
      </p:sp>
    </p:spTree>
    <p:extLst>
      <p:ext uri="{BB962C8B-B14F-4D97-AF65-F5344CB8AC3E}">
        <p14:creationId xmlns:p14="http://schemas.microsoft.com/office/powerpoint/2010/main" val="3216946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0318-05F7-4B24-FDDE-9D47DEBD04C0}"/>
              </a:ext>
            </a:extLst>
          </p:cNvPr>
          <p:cNvSpPr>
            <a:spLocks noGrp="1"/>
          </p:cNvSpPr>
          <p:nvPr>
            <p:ph type="title"/>
          </p:nvPr>
        </p:nvSpPr>
        <p:spPr>
          <a:xfrm>
            <a:off x="838200" y="-277819"/>
            <a:ext cx="10515600" cy="1325563"/>
          </a:xfrm>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2. Eutrophication</a:t>
            </a:r>
          </a:p>
        </p:txBody>
      </p:sp>
      <p:sp>
        <p:nvSpPr>
          <p:cNvPr id="3" name="Content Placeholder 2">
            <a:extLst>
              <a:ext uri="{FF2B5EF4-FFF2-40B4-BE49-F238E27FC236}">
                <a16:creationId xmlns:a16="http://schemas.microsoft.com/office/drawing/2014/main" id="{AE1271B4-2ADC-CD6A-9372-E459A5396FB3}"/>
              </a:ext>
            </a:extLst>
          </p:cNvPr>
          <p:cNvSpPr>
            <a:spLocks noGrp="1"/>
          </p:cNvSpPr>
          <p:nvPr>
            <p:ph idx="1"/>
          </p:nvPr>
        </p:nvSpPr>
        <p:spPr>
          <a:xfrm>
            <a:off x="838200" y="825495"/>
            <a:ext cx="10515600"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Soil carries large amounts of nutrients into the water</a:t>
            </a:r>
          </a:p>
          <a:p>
            <a:r>
              <a:rPr lang="en-GB" b="1" dirty="0">
                <a:latin typeface="Tahoma" panose="020B0604030504040204" pitchFamily="34" charset="0"/>
                <a:ea typeface="Tahoma" panose="020B0604030504040204" pitchFamily="34" charset="0"/>
                <a:cs typeface="Tahoma" panose="020B0604030504040204" pitchFamily="34" charset="0"/>
              </a:rPr>
              <a:t>This alters the aquatic ecosystem massively as nutrients are a key limiting factor to population of growth</a:t>
            </a:r>
          </a:p>
        </p:txBody>
      </p:sp>
    </p:spTree>
    <p:extLst>
      <p:ext uri="{BB962C8B-B14F-4D97-AF65-F5344CB8AC3E}">
        <p14:creationId xmlns:p14="http://schemas.microsoft.com/office/powerpoint/2010/main" val="2361533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BB1F-7C93-B662-EB37-E305331B0023}"/>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3. Soil Salinization</a:t>
            </a:r>
          </a:p>
        </p:txBody>
      </p:sp>
      <p:sp>
        <p:nvSpPr>
          <p:cNvPr id="3" name="Content Placeholder 2">
            <a:extLst>
              <a:ext uri="{FF2B5EF4-FFF2-40B4-BE49-F238E27FC236}">
                <a16:creationId xmlns:a16="http://schemas.microsoft.com/office/drawing/2014/main" id="{81088B10-EA27-9FCB-D68F-A92DEDF8E54B}"/>
              </a:ext>
            </a:extLst>
          </p:cNvPr>
          <p:cNvSpPr>
            <a:spLocks noGrp="1"/>
          </p:cNvSpPr>
          <p:nvPr>
            <p:ph idx="1"/>
          </p:nvPr>
        </p:nvSpPr>
        <p:spPr>
          <a:xfrm>
            <a:off x="-71439" y="1825625"/>
            <a:ext cx="5486402"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 Currently, 25% of the world’s cropland is affected</a:t>
            </a:r>
          </a:p>
          <a:p>
            <a:r>
              <a:rPr lang="en-GB" b="1" dirty="0">
                <a:latin typeface="Tahoma" panose="020B0604030504040204" pitchFamily="34" charset="0"/>
                <a:ea typeface="Tahoma" panose="020B0604030504040204" pitchFamily="34" charset="0"/>
                <a:cs typeface="Tahoma" panose="020B0604030504040204" pitchFamily="34" charset="0"/>
              </a:rPr>
              <a:t>In Africa, this figure is 50% </a:t>
            </a:r>
          </a:p>
          <a:p>
            <a:r>
              <a:rPr lang="en-GB" b="1" dirty="0">
                <a:latin typeface="Tahoma" panose="020B0604030504040204" pitchFamily="34" charset="0"/>
                <a:ea typeface="Tahoma" panose="020B0604030504040204" pitchFamily="34" charset="0"/>
                <a:cs typeface="Tahoma" panose="020B0604030504040204" pitchFamily="34" charset="0"/>
              </a:rPr>
              <a:t>By 2050 it is estimated that some 50% of cropland will have productivity halved due to build-up of salt in the surface soil</a:t>
            </a:r>
          </a:p>
          <a:p>
            <a:r>
              <a:rPr lang="en-GB" b="1" dirty="0">
                <a:latin typeface="Tahoma" panose="020B0604030504040204" pitchFamily="34" charset="0"/>
                <a:ea typeface="Tahoma" panose="020B0604030504040204" pitchFamily="34" charset="0"/>
                <a:cs typeface="Tahoma" panose="020B0604030504040204" pitchFamily="34" charset="0"/>
              </a:rPr>
              <a:t>Soil salinization is very difficult to reverse.</a:t>
            </a:r>
          </a:p>
        </p:txBody>
      </p:sp>
    </p:spTree>
    <p:extLst>
      <p:ext uri="{BB962C8B-B14F-4D97-AF65-F5344CB8AC3E}">
        <p14:creationId xmlns:p14="http://schemas.microsoft.com/office/powerpoint/2010/main" val="46834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6A0E-2A46-7AF4-6721-D7D2B7CD8A62}"/>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Dreamtime stories</a:t>
            </a:r>
          </a:p>
        </p:txBody>
      </p:sp>
      <p:sp>
        <p:nvSpPr>
          <p:cNvPr id="3" name="Content Placeholder 2">
            <a:extLst>
              <a:ext uri="{FF2B5EF4-FFF2-40B4-BE49-F238E27FC236}">
                <a16:creationId xmlns:a16="http://schemas.microsoft.com/office/drawing/2014/main" id="{73D894C8-9CBF-4511-E617-21DAD12B49FB}"/>
              </a:ext>
            </a:extLst>
          </p:cNvPr>
          <p:cNvSpPr>
            <a:spLocks noGrp="1"/>
          </p:cNvSpPr>
          <p:nvPr>
            <p:ph idx="1"/>
          </p:nvPr>
        </p:nvSpPr>
        <p:spPr>
          <a:xfrm>
            <a:off x="-33344" y="1825625"/>
            <a:ext cx="5148269" cy="4351338"/>
          </a:xfrm>
        </p:spPr>
        <p:txBody>
          <a:bodyPr>
            <a:normAutofit/>
          </a:bodyPr>
          <a:lstStyle/>
          <a:p>
            <a:r>
              <a:rPr lang="en-GB" b="1" dirty="0">
                <a:latin typeface="Tahoma" panose="020B0604030504040204" pitchFamily="34" charset="0"/>
                <a:ea typeface="Tahoma" panose="020B0604030504040204" pitchFamily="34" charset="0"/>
                <a:cs typeface="Tahoma" panose="020B0604030504040204" pitchFamily="34" charset="0"/>
              </a:rPr>
              <a:t>The role of spirits in creating sources of water</a:t>
            </a:r>
          </a:p>
          <a:p>
            <a:r>
              <a:rPr lang="en-GB" b="1" dirty="0">
                <a:latin typeface="Tahoma" panose="020B0604030504040204" pitchFamily="34" charset="0"/>
                <a:ea typeface="Tahoma" panose="020B0604030504040204" pitchFamily="34" charset="0"/>
                <a:cs typeface="Tahoma" panose="020B0604030504040204" pitchFamily="34" charset="0"/>
              </a:rPr>
              <a:t>and the ongoing supply and control of these watercourses by ancestral spirits and creation beings</a:t>
            </a:r>
          </a:p>
        </p:txBody>
      </p:sp>
    </p:spTree>
    <p:extLst>
      <p:ext uri="{BB962C8B-B14F-4D97-AF65-F5344CB8AC3E}">
        <p14:creationId xmlns:p14="http://schemas.microsoft.com/office/powerpoint/2010/main" val="2955624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B559-9FFF-E916-C323-FD03812497E4}"/>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Two routes to salinized soil</a:t>
            </a:r>
          </a:p>
        </p:txBody>
      </p:sp>
      <p:sp>
        <p:nvSpPr>
          <p:cNvPr id="3" name="Content Placeholder 2">
            <a:extLst>
              <a:ext uri="{FF2B5EF4-FFF2-40B4-BE49-F238E27FC236}">
                <a16:creationId xmlns:a16="http://schemas.microsoft.com/office/drawing/2014/main" id="{83FD1E31-7D66-1633-414E-1ECA2DDDC3E0}"/>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1. Irrigation in semi-arid zones</a:t>
            </a:r>
          </a:p>
          <a:p>
            <a:r>
              <a:rPr lang="en-GB" b="1" dirty="0">
                <a:latin typeface="Tahoma" panose="020B0604030504040204" pitchFamily="34" charset="0"/>
                <a:ea typeface="Tahoma" panose="020B0604030504040204" pitchFamily="34" charset="0"/>
                <a:cs typeface="Tahoma" panose="020B0604030504040204" pitchFamily="34" charset="0"/>
              </a:rPr>
              <a:t>Each drop of water contains a tiny amount of salt</a:t>
            </a:r>
          </a:p>
          <a:p>
            <a:r>
              <a:rPr lang="en-GB" b="1" dirty="0">
                <a:latin typeface="Tahoma" panose="020B0604030504040204" pitchFamily="34" charset="0"/>
                <a:ea typeface="Tahoma" panose="020B0604030504040204" pitchFamily="34" charset="0"/>
                <a:cs typeface="Tahoma" panose="020B0604030504040204" pitchFamily="34" charset="0"/>
              </a:rPr>
              <a:t>Over time, this salt accumulates in the soil.</a:t>
            </a:r>
          </a:p>
        </p:txBody>
      </p:sp>
    </p:spTree>
    <p:extLst>
      <p:ext uri="{BB962C8B-B14F-4D97-AF65-F5344CB8AC3E}">
        <p14:creationId xmlns:p14="http://schemas.microsoft.com/office/powerpoint/2010/main" val="3442074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AC3C-3960-E90C-9AC8-864E4E65FAD8}"/>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2. Soil salinization through deforestation</a:t>
            </a:r>
          </a:p>
        </p:txBody>
      </p:sp>
      <p:sp>
        <p:nvSpPr>
          <p:cNvPr id="3" name="Content Placeholder 2">
            <a:extLst>
              <a:ext uri="{FF2B5EF4-FFF2-40B4-BE49-F238E27FC236}">
                <a16:creationId xmlns:a16="http://schemas.microsoft.com/office/drawing/2014/main" id="{F321809F-301B-9833-F4DA-68640B336496}"/>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8013923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E539-95A0-6ADD-104A-ADC6193F48CE}"/>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Discussion and Break</a:t>
            </a:r>
          </a:p>
        </p:txBody>
      </p:sp>
      <p:sp>
        <p:nvSpPr>
          <p:cNvPr id="3" name="Content Placeholder 2">
            <a:extLst>
              <a:ext uri="{FF2B5EF4-FFF2-40B4-BE49-F238E27FC236}">
                <a16:creationId xmlns:a16="http://schemas.microsoft.com/office/drawing/2014/main" id="{7C9773A6-CD4A-C435-889D-335610575876}"/>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835430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30A045-E918-F750-F956-ADDE2CB713F4}"/>
              </a:ext>
            </a:extLst>
          </p:cNvPr>
          <p:cNvSpPr>
            <a:spLocks noGrp="1"/>
          </p:cNvSpPr>
          <p:nvPr>
            <p:ph type="ctrTitle"/>
          </p:nvPr>
        </p:nvSpPr>
        <p:spPr>
          <a:xfrm>
            <a:off x="1524000" y="1945323"/>
            <a:ext cx="9144000" cy="2387600"/>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WATER</a:t>
            </a:r>
            <a:br>
              <a:rPr lang="en-GB" b="1" dirty="0">
                <a:latin typeface="Tahoma" panose="020B0604030504040204" pitchFamily="34" charset="0"/>
                <a:ea typeface="Tahoma" panose="020B0604030504040204" pitchFamily="34" charset="0"/>
                <a:cs typeface="Tahoma" panose="020B0604030504040204" pitchFamily="34" charset="0"/>
              </a:rPr>
            </a:br>
            <a:r>
              <a:rPr lang="en-GB" b="1" dirty="0">
                <a:latin typeface="Tahoma" panose="020B0604030504040204" pitchFamily="34" charset="0"/>
                <a:ea typeface="Tahoma" panose="020B0604030504040204" pitchFamily="34" charset="0"/>
                <a:cs typeface="Tahoma" panose="020B0604030504040204" pitchFamily="34" charset="0"/>
              </a:rPr>
              <a:t>Part Two</a:t>
            </a:r>
          </a:p>
        </p:txBody>
      </p:sp>
      <p:sp>
        <p:nvSpPr>
          <p:cNvPr id="5" name="Subtitle 4">
            <a:extLst>
              <a:ext uri="{FF2B5EF4-FFF2-40B4-BE49-F238E27FC236}">
                <a16:creationId xmlns:a16="http://schemas.microsoft.com/office/drawing/2014/main" id="{3C81BA73-9AB3-25E5-07E9-4A046A3E74A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052477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144D-C720-047D-CB21-8E1AE4BF675B}"/>
              </a:ext>
            </a:extLst>
          </p:cNvPr>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Origin of water on Earth</a:t>
            </a:r>
          </a:p>
        </p:txBody>
      </p:sp>
      <p:sp>
        <p:nvSpPr>
          <p:cNvPr id="4" name="TextBox 3">
            <a:extLst>
              <a:ext uri="{FF2B5EF4-FFF2-40B4-BE49-F238E27FC236}">
                <a16:creationId xmlns:a16="http://schemas.microsoft.com/office/drawing/2014/main" id="{4CE2F67C-C16C-09F1-33D6-27AD99E3CC1B}"/>
              </a:ext>
            </a:extLst>
          </p:cNvPr>
          <p:cNvSpPr txBox="1"/>
          <p:nvPr/>
        </p:nvSpPr>
        <p:spPr>
          <a:xfrm>
            <a:off x="1042988" y="1843086"/>
            <a:ext cx="8575424" cy="3416320"/>
          </a:xfrm>
          <a:prstGeom prst="rect">
            <a:avLst/>
          </a:prstGeom>
          <a:noFill/>
        </p:spPr>
        <p:txBody>
          <a:bodyPr wrap="none" rtlCol="0">
            <a:spAutoFit/>
          </a:bodyPr>
          <a:lstStyle/>
          <a:p>
            <a:r>
              <a:rPr lang="en-GB" sz="3600" b="1" dirty="0"/>
              <a:t>Where did all of this water come from?</a:t>
            </a:r>
          </a:p>
          <a:p>
            <a:r>
              <a:rPr lang="en-GB" sz="3600" b="1" dirty="0"/>
              <a:t>Two theories:</a:t>
            </a:r>
          </a:p>
          <a:p>
            <a:pPr marL="742950" indent="-742950">
              <a:buAutoNum type="arabicPeriod"/>
            </a:pPr>
            <a:r>
              <a:rPr lang="en-GB" sz="3600" b="1" dirty="0"/>
              <a:t>Endogenous theory – water from within</a:t>
            </a:r>
          </a:p>
          <a:p>
            <a:pPr marL="742950" indent="-742950">
              <a:buAutoNum type="arabicPeriod"/>
            </a:pPr>
            <a:r>
              <a:rPr lang="en-GB" sz="3600" b="1" dirty="0"/>
              <a:t>Exogenous theory – water from </a:t>
            </a:r>
            <a:r>
              <a:rPr lang="en-GB" sz="3600" b="1" dirty="0" err="1"/>
              <a:t>outwith</a:t>
            </a:r>
            <a:endParaRPr lang="en-GB" sz="3600" b="1" dirty="0"/>
          </a:p>
          <a:p>
            <a:pPr marL="742950" indent="-742950">
              <a:buAutoNum type="arabicPeriod"/>
            </a:pPr>
            <a:r>
              <a:rPr lang="en-GB" sz="3600" b="1" dirty="0" err="1"/>
              <a:t>Izidoro</a:t>
            </a:r>
            <a:r>
              <a:rPr lang="en-GB" sz="3600" b="1" dirty="0"/>
              <a:t> et al., 2013.</a:t>
            </a:r>
          </a:p>
          <a:p>
            <a:endParaRPr lang="en-GB" sz="3600" b="1" dirty="0"/>
          </a:p>
        </p:txBody>
      </p:sp>
      <p:sp>
        <p:nvSpPr>
          <p:cNvPr id="6" name="Content Placeholder 5">
            <a:extLst>
              <a:ext uri="{FF2B5EF4-FFF2-40B4-BE49-F238E27FC236}">
                <a16:creationId xmlns:a16="http://schemas.microsoft.com/office/drawing/2014/main" id="{9DD70B3D-9637-9C2F-74FD-B75C7ADF760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949701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F787-2AF8-EE56-7670-F76788C01E5B}"/>
              </a:ext>
            </a:extLst>
          </p:cNvPr>
          <p:cNvSpPr>
            <a:spLocks noGrp="1"/>
          </p:cNvSpPr>
          <p:nvPr>
            <p:ph type="title"/>
          </p:nvPr>
        </p:nvSpPr>
        <p:spPr>
          <a:xfrm>
            <a:off x="838200" y="-177807"/>
            <a:ext cx="10515600" cy="1325563"/>
          </a:xfrm>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1. Endogenous theory</a:t>
            </a:r>
          </a:p>
        </p:txBody>
      </p:sp>
      <p:sp>
        <p:nvSpPr>
          <p:cNvPr id="3" name="Content Placeholder 2">
            <a:extLst>
              <a:ext uri="{FF2B5EF4-FFF2-40B4-BE49-F238E27FC236}">
                <a16:creationId xmlns:a16="http://schemas.microsoft.com/office/drawing/2014/main" id="{7011C352-39DB-8E6C-4354-E1D917D93899}"/>
              </a:ext>
            </a:extLst>
          </p:cNvPr>
          <p:cNvSpPr>
            <a:spLocks noGrp="1"/>
          </p:cNvSpPr>
          <p:nvPr>
            <p:ph idx="1"/>
          </p:nvPr>
        </p:nvSpPr>
        <p:spPr>
          <a:xfrm>
            <a:off x="838200" y="954084"/>
            <a:ext cx="10515600" cy="4351338"/>
          </a:xfrm>
        </p:spPr>
        <p:txBody>
          <a:bodyPr>
            <a:normAutofit/>
          </a:bodyPr>
          <a:lstStyle/>
          <a:p>
            <a:r>
              <a:rPr lang="en-GB" sz="4000" b="1" dirty="0"/>
              <a:t>Local adsorption of water vapor onto dust grains in the primordial nebula</a:t>
            </a:r>
          </a:p>
          <a:p>
            <a:r>
              <a:rPr lang="en-GB" sz="4000" b="1" dirty="0"/>
              <a:t> delivery through planetesimal accretion.</a:t>
            </a:r>
          </a:p>
        </p:txBody>
      </p:sp>
    </p:spTree>
    <p:extLst>
      <p:ext uri="{BB962C8B-B14F-4D97-AF65-F5344CB8AC3E}">
        <p14:creationId xmlns:p14="http://schemas.microsoft.com/office/powerpoint/2010/main" val="2197842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84A5-0B45-1E4C-5664-2EFD0BD20F3C}"/>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2. Exogenous theory</a:t>
            </a:r>
          </a:p>
        </p:txBody>
      </p:sp>
      <p:sp>
        <p:nvSpPr>
          <p:cNvPr id="3" name="Content Placeholder 2">
            <a:extLst>
              <a:ext uri="{FF2B5EF4-FFF2-40B4-BE49-F238E27FC236}">
                <a16:creationId xmlns:a16="http://schemas.microsoft.com/office/drawing/2014/main" id="{410413C4-B68E-4257-0E61-F62D1BC68371}"/>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Comets brought water to Earth</a:t>
            </a:r>
          </a:p>
        </p:txBody>
      </p:sp>
    </p:spTree>
    <p:extLst>
      <p:ext uri="{BB962C8B-B14F-4D97-AF65-F5344CB8AC3E}">
        <p14:creationId xmlns:p14="http://schemas.microsoft.com/office/powerpoint/2010/main" val="3833827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F210-616D-3708-CC24-177395A842B7}"/>
              </a:ext>
            </a:extLst>
          </p:cNvPr>
          <p:cNvSpPr>
            <a:spLocks noGrp="1"/>
          </p:cNvSpPr>
          <p:nvPr>
            <p:ph type="title"/>
          </p:nvPr>
        </p:nvSpPr>
        <p:spPr>
          <a:xfrm>
            <a:off x="838200" y="36509"/>
            <a:ext cx="10515600" cy="1325563"/>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Reality: combined model</a:t>
            </a:r>
          </a:p>
        </p:txBody>
      </p:sp>
      <p:sp>
        <p:nvSpPr>
          <p:cNvPr id="3" name="Content Placeholder 2">
            <a:extLst>
              <a:ext uri="{FF2B5EF4-FFF2-40B4-BE49-F238E27FC236}">
                <a16:creationId xmlns:a16="http://schemas.microsoft.com/office/drawing/2014/main" id="{17F8D13D-8989-9190-D928-35C16E7F087F}"/>
              </a:ext>
            </a:extLst>
          </p:cNvPr>
          <p:cNvSpPr>
            <a:spLocks noGrp="1"/>
          </p:cNvSpPr>
          <p:nvPr>
            <p:ph idx="1"/>
          </p:nvPr>
        </p:nvSpPr>
        <p:spPr>
          <a:xfrm>
            <a:off x="838200" y="1825625"/>
            <a:ext cx="4581525"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Large part endogenous</a:t>
            </a:r>
          </a:p>
          <a:p>
            <a:r>
              <a:rPr lang="en-GB" b="1" dirty="0">
                <a:latin typeface="Tahoma" panose="020B0604030504040204" pitchFamily="34" charset="0"/>
                <a:ea typeface="Tahoma" panose="020B0604030504040204" pitchFamily="34" charset="0"/>
                <a:cs typeface="Tahoma" panose="020B0604030504040204" pitchFamily="34" charset="0"/>
              </a:rPr>
              <a:t>Some exogenous</a:t>
            </a:r>
          </a:p>
          <a:p>
            <a:r>
              <a:rPr lang="en-GB" b="1" dirty="0">
                <a:latin typeface="Tahoma" panose="020B0604030504040204" pitchFamily="34" charset="0"/>
                <a:ea typeface="Tahoma" panose="020B0604030504040204" pitchFamily="34" charset="0"/>
                <a:cs typeface="Tahoma" panose="020B0604030504040204" pitchFamily="34" charset="0"/>
              </a:rPr>
              <a:t>Base on stable isotopes of oxygen</a:t>
            </a:r>
          </a:p>
        </p:txBody>
      </p:sp>
      <p:pic>
        <p:nvPicPr>
          <p:cNvPr id="4" name="Picture 3">
            <a:extLst>
              <a:ext uri="{FF2B5EF4-FFF2-40B4-BE49-F238E27FC236}">
                <a16:creationId xmlns:a16="http://schemas.microsoft.com/office/drawing/2014/main" id="{23BBA596-02C8-7BA8-F0F0-04B0A2B63A5B}"/>
              </a:ext>
            </a:extLst>
          </p:cNvPr>
          <p:cNvPicPr>
            <a:picLocks noChangeAspect="1"/>
          </p:cNvPicPr>
          <p:nvPr/>
        </p:nvPicPr>
        <p:blipFill>
          <a:blip r:embed="rId2"/>
          <a:stretch>
            <a:fillRect/>
          </a:stretch>
        </p:blipFill>
        <p:spPr>
          <a:xfrm>
            <a:off x="5419725" y="1200149"/>
            <a:ext cx="6667500" cy="4772025"/>
          </a:xfrm>
          <a:prstGeom prst="rect">
            <a:avLst/>
          </a:prstGeom>
        </p:spPr>
      </p:pic>
    </p:spTree>
    <p:extLst>
      <p:ext uri="{BB962C8B-B14F-4D97-AF65-F5344CB8AC3E}">
        <p14:creationId xmlns:p14="http://schemas.microsoft.com/office/powerpoint/2010/main" val="37804643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ctr" eaLnBrk="1" hangingPunct="1"/>
            <a:r>
              <a:rPr lang="en-GB" altLang="en-US"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Water: the perfect storm</a:t>
            </a:r>
            <a:br>
              <a:rPr lang="en-GB" altLang="en-US" dirty="0"/>
            </a:br>
            <a:endParaRPr lang="en-GB" altLang="en-US" dirty="0"/>
          </a:p>
        </p:txBody>
      </p:sp>
      <p:sp>
        <p:nvSpPr>
          <p:cNvPr id="79875" name="Content Placeholder 2"/>
          <p:cNvSpPr>
            <a:spLocks noGrp="1"/>
          </p:cNvSpPr>
          <p:nvPr>
            <p:ph idx="1"/>
          </p:nvPr>
        </p:nvSpPr>
        <p:spPr/>
        <p:txBody>
          <a:bodyPr/>
          <a:lstStyle/>
          <a:p>
            <a:pPr eaLnBrk="1" hangingPunct="1"/>
            <a:r>
              <a:rPr lang="en-GB" altLang="en-US" b="1" dirty="0">
                <a:latin typeface="Tahoma" panose="020B0604030504040204" pitchFamily="34" charset="0"/>
                <a:ea typeface="Tahoma" panose="020B0604030504040204" pitchFamily="34" charset="0"/>
                <a:cs typeface="Tahoma" panose="020B0604030504040204" pitchFamily="34" charset="0"/>
              </a:rPr>
              <a:t>It is an irony that on a planet whose surface area is 73% water</a:t>
            </a:r>
          </a:p>
          <a:p>
            <a:pPr eaLnBrk="1" hangingPunct="1"/>
            <a:r>
              <a:rPr lang="en-GB" altLang="en-US" b="1" dirty="0">
                <a:latin typeface="Tahoma" panose="020B0604030504040204" pitchFamily="34" charset="0"/>
                <a:ea typeface="Tahoma" panose="020B0604030504040204" pitchFamily="34" charset="0"/>
                <a:cs typeface="Tahoma" panose="020B0604030504040204" pitchFamily="34" charset="0"/>
              </a:rPr>
              <a:t>And only 2.5% of that is fresh water</a:t>
            </a:r>
          </a:p>
          <a:p>
            <a:pPr eaLnBrk="1" hangingPunct="1"/>
            <a:r>
              <a:rPr lang="en-GB" altLang="en-US" b="1" dirty="0">
                <a:latin typeface="Tahoma" panose="020B0604030504040204" pitchFamily="34" charset="0"/>
                <a:ea typeface="Tahoma" panose="020B0604030504040204" pitchFamily="34" charset="0"/>
                <a:cs typeface="Tahoma" panose="020B0604030504040204" pitchFamily="34" charset="0"/>
              </a:rPr>
              <a:t>We face a significant threat to water security</a:t>
            </a:r>
          </a:p>
          <a:p>
            <a:pPr eaLnBrk="1" hangingPunct="1"/>
            <a:r>
              <a:rPr lang="en-GB" altLang="en-US" b="1" dirty="0">
                <a:latin typeface="Tahoma" panose="020B0604030504040204" pitchFamily="34" charset="0"/>
                <a:ea typeface="Tahoma" panose="020B0604030504040204" pitchFamily="34" charset="0"/>
                <a:cs typeface="Tahoma" panose="020B0604030504040204" pitchFamily="34" charset="0"/>
              </a:rPr>
              <a:t>Water is essential for all life, and central to many important business sectors including the food and beverage industry, which accounts for over 70% of global fresh water consumption</a:t>
            </a:r>
          </a:p>
        </p:txBody>
      </p:sp>
    </p:spTree>
    <p:extLst>
      <p:ext uri="{BB962C8B-B14F-4D97-AF65-F5344CB8AC3E}">
        <p14:creationId xmlns:p14="http://schemas.microsoft.com/office/powerpoint/2010/main" val="724255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Water: a depleting resource</a:t>
            </a:r>
          </a:p>
        </p:txBody>
      </p:sp>
      <p:sp>
        <p:nvSpPr>
          <p:cNvPr id="3" name="Content Placeholder 2"/>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There will be an 18% reduction in the availability of worldwide water for agriculture by 2050, </a:t>
            </a:r>
          </a:p>
          <a:p>
            <a:r>
              <a:rPr lang="en-GB" b="1" dirty="0">
                <a:latin typeface="Tahoma" panose="020B0604030504040204" pitchFamily="34" charset="0"/>
                <a:ea typeface="Tahoma" panose="020B0604030504040204" pitchFamily="34" charset="0"/>
                <a:cs typeface="Tahoma" panose="020B0604030504040204" pitchFamily="34" charset="0"/>
              </a:rPr>
              <a:t>leading to increasing competition between food supply and other business sectors.</a:t>
            </a:r>
          </a:p>
          <a:p>
            <a:endParaRPr lang="en-GB" dirty="0"/>
          </a:p>
        </p:txBody>
      </p:sp>
    </p:spTree>
    <p:extLst>
      <p:ext uri="{BB962C8B-B14F-4D97-AF65-F5344CB8AC3E}">
        <p14:creationId xmlns:p14="http://schemas.microsoft.com/office/powerpoint/2010/main" val="174121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AB3C-398C-22B2-14B5-B425113263F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13FE115-4904-19E5-7CF7-D1C583D41839}"/>
              </a:ext>
            </a:extLst>
          </p:cNvPr>
          <p:cNvSpPr>
            <a:spLocks noGrp="1"/>
          </p:cNvSpPr>
          <p:nvPr>
            <p:ph idx="1"/>
          </p:nvPr>
        </p:nvSpPr>
        <p:spPr>
          <a:xfrm>
            <a:off x="838200" y="408305"/>
            <a:ext cx="10515600"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Marker trees and bird species have been used to find water sources</a:t>
            </a:r>
          </a:p>
          <a:p>
            <a:r>
              <a:rPr lang="en-GB" b="1" dirty="0">
                <a:latin typeface="Tahoma" panose="020B0604030504040204" pitchFamily="34" charset="0"/>
                <a:ea typeface="Tahoma" panose="020B0604030504040204" pitchFamily="34" charset="0"/>
                <a:cs typeface="Tahoma" panose="020B0604030504040204" pitchFamily="34" charset="0"/>
              </a:rPr>
              <a:t>Ecological mapping, combining storytelling, landscape and other species</a:t>
            </a:r>
            <a:endParaRPr lang="en-GB" dirty="0"/>
          </a:p>
        </p:txBody>
      </p:sp>
    </p:spTree>
    <p:extLst>
      <p:ext uri="{BB962C8B-B14F-4D97-AF65-F5344CB8AC3E}">
        <p14:creationId xmlns:p14="http://schemas.microsoft.com/office/powerpoint/2010/main" val="1041052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838200" y="-305435"/>
            <a:ext cx="10515600" cy="1325563"/>
          </a:xfrm>
        </p:spPr>
        <p:txBody>
          <a:bodyPr/>
          <a:lstStyle/>
          <a:p>
            <a:pPr algn="ctr" eaLnBrk="1" hangingPunct="1"/>
            <a:r>
              <a:rPr lang="en-GB" altLang="en-US"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Water in energy supply</a:t>
            </a:r>
          </a:p>
        </p:txBody>
      </p:sp>
      <p:sp>
        <p:nvSpPr>
          <p:cNvPr id="3" name="Content Placeholder 2"/>
          <p:cNvSpPr>
            <a:spLocks noGrp="1"/>
          </p:cNvSpPr>
          <p:nvPr>
            <p:ph idx="1"/>
          </p:nvPr>
        </p:nvSpPr>
        <p:spPr>
          <a:xfrm>
            <a:off x="152400" y="944881"/>
            <a:ext cx="11871960" cy="5257799"/>
          </a:xfrm>
        </p:spPr>
        <p:txBody>
          <a:bodyPr rtlCol="0">
            <a:normAutofit fontScale="25000" lnSpcReduction="20000"/>
          </a:bodyPr>
          <a:lstStyle/>
          <a:p>
            <a:pPr>
              <a:lnSpc>
                <a:spcPct val="115000"/>
              </a:lnSpc>
              <a:defRPr/>
            </a:pPr>
            <a:r>
              <a:rPr lang="en-GB" sz="9600" b="1" dirty="0">
                <a:latin typeface="Tahoma" panose="020B0604030504040204" pitchFamily="34" charset="0"/>
                <a:ea typeface="Tahoma" panose="020B0604030504040204" pitchFamily="34" charset="0"/>
                <a:cs typeface="Tahoma" panose="020B0604030504040204" pitchFamily="34" charset="0"/>
              </a:rPr>
              <a:t>Water Requirements for Energy Production by Different Processes </a:t>
            </a:r>
          </a:p>
          <a:p>
            <a:pPr>
              <a:lnSpc>
                <a:spcPct val="115000"/>
              </a:lnSpc>
              <a:defRPr/>
            </a:pPr>
            <a:endParaRPr lang="en-GB" sz="9600" b="1" dirty="0">
              <a:latin typeface="Tahoma" panose="020B0604030504040204" pitchFamily="34" charset="0"/>
              <a:ea typeface="Tahoma" panose="020B0604030504040204" pitchFamily="34" charset="0"/>
              <a:cs typeface="Tahoma" panose="020B0604030504040204" pitchFamily="34" charset="0"/>
            </a:endParaRPr>
          </a:p>
          <a:p>
            <a:pPr>
              <a:lnSpc>
                <a:spcPct val="115000"/>
              </a:lnSpc>
              <a:defRPr/>
            </a:pPr>
            <a:r>
              <a:rPr lang="en-GB" sz="9600" b="1" dirty="0">
                <a:latin typeface="Tahoma" panose="020B0604030504040204" pitchFamily="34" charset="0"/>
                <a:ea typeface="Tahoma" panose="020B0604030504040204" pitchFamily="34" charset="0"/>
                <a:cs typeface="Tahoma" panose="020B0604030504040204" pitchFamily="34" charset="0"/>
              </a:rPr>
              <a:t>Process					 litres H</a:t>
            </a:r>
            <a:r>
              <a:rPr lang="en-GB" sz="9600" b="1" baseline="-25000" dirty="0">
                <a:latin typeface="Tahoma" panose="020B0604030504040204" pitchFamily="34" charset="0"/>
                <a:ea typeface="Tahoma" panose="020B0604030504040204" pitchFamily="34" charset="0"/>
                <a:cs typeface="Tahoma" panose="020B0604030504040204" pitchFamily="34" charset="0"/>
              </a:rPr>
              <a:t>2</a:t>
            </a:r>
            <a:r>
              <a:rPr lang="en-GB" sz="9600" b="1" dirty="0">
                <a:latin typeface="Tahoma" panose="020B0604030504040204" pitchFamily="34" charset="0"/>
                <a:ea typeface="Tahoma" panose="020B0604030504040204" pitchFamily="34" charset="0"/>
                <a:cs typeface="Tahoma" panose="020B0604030504040204" pitchFamily="34" charset="0"/>
              </a:rPr>
              <a:t>O/MWh</a:t>
            </a:r>
          </a:p>
          <a:p>
            <a:pPr>
              <a:lnSpc>
                <a:spcPct val="115000"/>
              </a:lnSpc>
              <a:defRPr/>
            </a:pPr>
            <a:endParaRPr lang="en-GB" sz="9600" b="1" dirty="0">
              <a:latin typeface="Tahoma" panose="020B0604030504040204" pitchFamily="34" charset="0"/>
              <a:ea typeface="Tahoma" panose="020B0604030504040204" pitchFamily="34" charset="0"/>
              <a:cs typeface="Tahoma" panose="020B0604030504040204" pitchFamily="34" charset="0"/>
            </a:endParaRPr>
          </a:p>
          <a:p>
            <a:pPr>
              <a:lnSpc>
                <a:spcPct val="115000"/>
              </a:lnSpc>
              <a:defRPr/>
            </a:pPr>
            <a:r>
              <a:rPr lang="en-GB" sz="9600" b="1" dirty="0">
                <a:latin typeface="Tahoma" panose="020B0604030504040204" pitchFamily="34" charset="0"/>
                <a:ea typeface="Tahoma" panose="020B0604030504040204" pitchFamily="34" charset="0"/>
                <a:cs typeface="Tahoma" panose="020B0604030504040204" pitchFamily="34" charset="0"/>
              </a:rPr>
              <a:t>Geothermal						20</a:t>
            </a:r>
          </a:p>
          <a:p>
            <a:pPr>
              <a:lnSpc>
                <a:spcPct val="115000"/>
              </a:lnSpc>
              <a:defRPr/>
            </a:pPr>
            <a:r>
              <a:rPr lang="en-GB" sz="9600" b="1" dirty="0">
                <a:latin typeface="Tahoma" panose="020B0604030504040204" pitchFamily="34" charset="0"/>
                <a:ea typeface="Tahoma" panose="020B0604030504040204" pitchFamily="34" charset="0"/>
                <a:cs typeface="Tahoma" panose="020B0604030504040204" pitchFamily="34" charset="0"/>
              </a:rPr>
              <a:t>petroleum extraction 					40</a:t>
            </a:r>
          </a:p>
          <a:p>
            <a:pPr>
              <a:lnSpc>
                <a:spcPct val="115000"/>
              </a:lnSpc>
              <a:defRPr/>
            </a:pPr>
            <a:r>
              <a:rPr lang="en-GB" sz="9600" b="1" dirty="0">
                <a:latin typeface="Tahoma" panose="020B0604030504040204" pitchFamily="34" charset="0"/>
                <a:ea typeface="Tahoma" panose="020B0604030504040204" pitchFamily="34" charset="0"/>
                <a:cs typeface="Tahoma" panose="020B0604030504040204" pitchFamily="34" charset="0"/>
              </a:rPr>
              <a:t>oil refining 						80-150</a:t>
            </a:r>
          </a:p>
          <a:p>
            <a:pPr>
              <a:lnSpc>
                <a:spcPct val="115000"/>
              </a:lnSpc>
              <a:defRPr/>
            </a:pPr>
            <a:r>
              <a:rPr lang="en-GB" sz="9600" b="1" dirty="0">
                <a:latin typeface="Tahoma" panose="020B0604030504040204" pitchFamily="34" charset="0"/>
                <a:ea typeface="Tahoma" panose="020B0604030504040204" pitchFamily="34" charset="0"/>
                <a:cs typeface="Tahoma" panose="020B0604030504040204" pitchFamily="34" charset="0"/>
              </a:rPr>
              <a:t>oil shale surface retort 				680</a:t>
            </a:r>
          </a:p>
          <a:p>
            <a:pPr>
              <a:lnSpc>
                <a:spcPct val="115000"/>
              </a:lnSpc>
              <a:defRPr/>
            </a:pPr>
            <a:r>
              <a:rPr lang="en-GB" sz="9600" b="1" dirty="0">
                <a:latin typeface="Tahoma" panose="020B0604030504040204" pitchFamily="34" charset="0"/>
                <a:ea typeface="Tahoma" panose="020B0604030504040204" pitchFamily="34" charset="0"/>
                <a:cs typeface="Tahoma" panose="020B0604030504040204" pitchFamily="34" charset="0"/>
              </a:rPr>
              <a:t>nuclear power plant, closed loop cooling	950</a:t>
            </a:r>
          </a:p>
          <a:p>
            <a:pPr>
              <a:lnSpc>
                <a:spcPct val="115000"/>
              </a:lnSpc>
              <a:defRPr/>
            </a:pPr>
            <a:r>
              <a:rPr lang="en-GB" sz="9600" b="1" dirty="0">
                <a:latin typeface="Tahoma" panose="020B0604030504040204" pitchFamily="34" charset="0"/>
                <a:ea typeface="Tahoma" panose="020B0604030504040204" pitchFamily="34" charset="0"/>
                <a:cs typeface="Tahoma" panose="020B0604030504040204" pitchFamily="34" charset="0"/>
              </a:rPr>
              <a:t>nuclear power plant, open loop cooling		94,600-227,100</a:t>
            </a:r>
          </a:p>
          <a:p>
            <a:pPr>
              <a:lnSpc>
                <a:spcPct val="115000"/>
              </a:lnSpc>
              <a:defRPr/>
            </a:pPr>
            <a:r>
              <a:rPr lang="en-GB" sz="9600" b="1" dirty="0">
                <a:latin typeface="Tahoma" panose="020B0604030504040204" pitchFamily="34" charset="0"/>
                <a:ea typeface="Tahoma" panose="020B0604030504040204" pitchFamily="34" charset="0"/>
                <a:cs typeface="Tahoma" panose="020B0604030504040204" pitchFamily="34" charset="0"/>
              </a:rPr>
              <a:t>corn ethanol						2,270,000-8,670,000</a:t>
            </a:r>
          </a:p>
          <a:p>
            <a:pPr>
              <a:lnSpc>
                <a:spcPct val="115000"/>
              </a:lnSpc>
              <a:defRPr/>
            </a:pPr>
            <a:r>
              <a:rPr lang="en-GB" sz="9600" b="1" dirty="0">
                <a:latin typeface="Tahoma" panose="020B0604030504040204" pitchFamily="34" charset="0"/>
                <a:ea typeface="Tahoma" panose="020B0604030504040204" pitchFamily="34" charset="0"/>
                <a:cs typeface="Tahoma" panose="020B0604030504040204" pitchFamily="34" charset="0"/>
              </a:rPr>
              <a:t>soybean biodiesel					13,900,000-27,900,000</a:t>
            </a:r>
          </a:p>
          <a:p>
            <a:pPr>
              <a:defRPr/>
            </a:pPr>
            <a:endParaRPr lang="en-GB" dirty="0"/>
          </a:p>
        </p:txBody>
      </p:sp>
    </p:spTree>
    <p:extLst>
      <p:ext uri="{BB962C8B-B14F-4D97-AF65-F5344CB8AC3E}">
        <p14:creationId xmlns:p14="http://schemas.microsoft.com/office/powerpoint/2010/main" val="3221340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endParaRPr lang="en-GB" altLang="en-US"/>
          </a:p>
        </p:txBody>
      </p:sp>
      <p:sp>
        <p:nvSpPr>
          <p:cNvPr id="81923" name="Content Placeholder 2"/>
          <p:cNvSpPr>
            <a:spLocks noGrp="1"/>
          </p:cNvSpPr>
          <p:nvPr>
            <p:ph idx="1"/>
          </p:nvPr>
        </p:nvSpPr>
        <p:spPr>
          <a:xfrm>
            <a:off x="0" y="1175049"/>
            <a:ext cx="5242560" cy="4525963"/>
          </a:xfrm>
        </p:spPr>
        <p:txBody>
          <a:bodyPr>
            <a:normAutofit fontScale="92500" lnSpcReduction="10000"/>
          </a:bodyPr>
          <a:lstStyle/>
          <a:p>
            <a:pPr eaLnBrk="1" hangingPunct="1"/>
            <a:r>
              <a:rPr lang="en-GB" altLang="en-US" sz="3600" b="1" dirty="0">
                <a:latin typeface="Tahoma" panose="020B0604030504040204" pitchFamily="34" charset="0"/>
                <a:ea typeface="Tahoma" panose="020B0604030504040204" pitchFamily="34" charset="0"/>
                <a:cs typeface="Tahoma" panose="020B0604030504040204" pitchFamily="34" charset="0"/>
              </a:rPr>
              <a:t>Glacial melt in the Himalayas threatens water flow in the Indus, Ganges, Brahmaputra, Irrawaddy, Mekong, Yangtze, and Yellow rivers, all of which have their sources in the Himalayan range</a:t>
            </a:r>
            <a:r>
              <a:rPr lang="en-GB" alt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eaLnBrk="1" hangingPunct="1"/>
            <a:endParaRPr lang="en-GB" altLang="en-US" dirty="0"/>
          </a:p>
        </p:txBody>
      </p:sp>
    </p:spTree>
    <p:extLst>
      <p:ext uri="{BB962C8B-B14F-4D97-AF65-F5344CB8AC3E}">
        <p14:creationId xmlns:p14="http://schemas.microsoft.com/office/powerpoint/2010/main" val="32913573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981200" y="425233"/>
            <a:ext cx="8229600" cy="4525963"/>
          </a:xfrm>
        </p:spPr>
        <p:txBody>
          <a:bodyPr/>
          <a:lstStyle/>
          <a:p>
            <a:pPr lvl="0" eaLnBrk="1" hangingPunct="1"/>
            <a:r>
              <a:rPr lang="en-GB" altLang="en-US" sz="3200" b="1" dirty="0">
                <a:latin typeface="Tahoma" panose="020B0604030504040204" pitchFamily="34" charset="0"/>
                <a:ea typeface="Tahoma" panose="020B0604030504040204" pitchFamily="34" charset="0"/>
                <a:cs typeface="Tahoma" panose="020B0604030504040204" pitchFamily="34" charset="0"/>
              </a:rPr>
              <a:t>It is estimated that by 2100 AD, there will be a 30% decline in the Indus, the most important river in Pakistan.</a:t>
            </a:r>
          </a:p>
          <a:p>
            <a:endParaRPr lang="en-GB" dirty="0"/>
          </a:p>
        </p:txBody>
      </p:sp>
    </p:spTree>
    <p:extLst>
      <p:ext uri="{BB962C8B-B14F-4D97-AF65-F5344CB8AC3E}">
        <p14:creationId xmlns:p14="http://schemas.microsoft.com/office/powerpoint/2010/main" val="2602814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ctr" eaLnBrk="1" hangingPunct="1"/>
            <a:r>
              <a:rPr lang="en-GB" altLang="en-US" b="1" dirty="0">
                <a:latin typeface="Tahoma" panose="020B0604030504040204" pitchFamily="34" charset="0"/>
                <a:ea typeface="Tahoma" panose="020B0604030504040204" pitchFamily="34" charset="0"/>
                <a:cs typeface="Tahoma" panose="020B0604030504040204" pitchFamily="34" charset="0"/>
              </a:rPr>
              <a:t>Water security</a:t>
            </a:r>
          </a:p>
        </p:txBody>
      </p:sp>
      <p:sp>
        <p:nvSpPr>
          <p:cNvPr id="82947" name="Content Placeholder 2"/>
          <p:cNvSpPr>
            <a:spLocks noGrp="1"/>
          </p:cNvSpPr>
          <p:nvPr>
            <p:ph idx="1"/>
          </p:nvPr>
        </p:nvSpPr>
        <p:spPr/>
        <p:txBody>
          <a:bodyPr/>
          <a:lstStyle/>
          <a:p>
            <a:pPr eaLnBrk="1" hangingPunct="1"/>
            <a:r>
              <a:rPr lang="en-GB" altLang="en-US" b="1" dirty="0" err="1">
                <a:latin typeface="Tahoma" panose="020B0604030504040204" pitchFamily="34" charset="0"/>
                <a:ea typeface="Tahoma" panose="020B0604030504040204" pitchFamily="34" charset="0"/>
                <a:cs typeface="Tahoma" panose="020B0604030504040204" pitchFamily="34" charset="0"/>
              </a:rPr>
              <a:t>Vörösmarty</a:t>
            </a:r>
            <a:r>
              <a:rPr lang="en-GB" altLang="en-US" b="1" dirty="0">
                <a:latin typeface="Tahoma" panose="020B0604030504040204" pitchFamily="34" charset="0"/>
                <a:ea typeface="Tahoma" panose="020B0604030504040204" pitchFamily="34" charset="0"/>
                <a:cs typeface="Tahoma" panose="020B0604030504040204" pitchFamily="34" charset="0"/>
              </a:rPr>
              <a:t> et al. (2010) found that nearly 80% of the world’s population is exposed to high levels of threat to water security</a:t>
            </a:r>
          </a:p>
          <a:p>
            <a:pPr eaLnBrk="1" hangingPunct="1"/>
            <a:r>
              <a:rPr lang="en-GB" altLang="en-US" b="1" dirty="0">
                <a:latin typeface="Tahoma" panose="020B0604030504040204" pitchFamily="34" charset="0"/>
                <a:ea typeface="Tahoma" panose="020B0604030504040204" pitchFamily="34" charset="0"/>
                <a:cs typeface="Tahoma" panose="020B0604030504040204" pitchFamily="34" charset="0"/>
              </a:rPr>
              <a:t>2.4 billion people (more than earth’s population in 1940) lack sanitation services equivalent to that experienced in the Roman Empire (</a:t>
            </a:r>
            <a:r>
              <a:rPr lang="en-GB" altLang="en-US" b="1" dirty="0" err="1">
                <a:latin typeface="Tahoma" panose="020B0604030504040204" pitchFamily="34" charset="0"/>
                <a:ea typeface="Tahoma" panose="020B0604030504040204" pitchFamily="34" charset="0"/>
                <a:cs typeface="Tahoma" panose="020B0604030504040204" pitchFamily="34" charset="0"/>
              </a:rPr>
              <a:t>Gleick</a:t>
            </a:r>
            <a:r>
              <a:rPr lang="en-GB" altLang="en-US" b="1" dirty="0">
                <a:latin typeface="Tahoma" panose="020B0604030504040204" pitchFamily="34" charset="0"/>
                <a:ea typeface="Tahoma" panose="020B0604030504040204" pitchFamily="34" charset="0"/>
                <a:cs typeface="Tahoma" panose="020B0604030504040204" pitchFamily="34" charset="0"/>
              </a:rPr>
              <a:t>, 2002).</a:t>
            </a:r>
          </a:p>
        </p:txBody>
      </p:sp>
    </p:spTree>
    <p:extLst>
      <p:ext uri="{BB962C8B-B14F-4D97-AF65-F5344CB8AC3E}">
        <p14:creationId xmlns:p14="http://schemas.microsoft.com/office/powerpoint/2010/main" val="4268092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C65E-2746-D3C6-FE00-BF13A73C5235}"/>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Drought and the Mayan Collapse</a:t>
            </a:r>
          </a:p>
        </p:txBody>
      </p:sp>
      <p:sp>
        <p:nvSpPr>
          <p:cNvPr id="3" name="Content Placeholder 2">
            <a:extLst>
              <a:ext uri="{FF2B5EF4-FFF2-40B4-BE49-F238E27FC236}">
                <a16:creationId xmlns:a16="http://schemas.microsoft.com/office/drawing/2014/main" id="{BF02C39C-9A2D-3899-AFEF-6ABA00FD353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8B7DEFC-89D3-4F16-B7D9-A2BDB0E44165}"/>
              </a:ext>
            </a:extLst>
          </p:cNvPr>
          <p:cNvPicPr>
            <a:picLocks noChangeAspect="1"/>
          </p:cNvPicPr>
          <p:nvPr/>
        </p:nvPicPr>
        <p:blipFill>
          <a:blip r:embed="rId2"/>
          <a:stretch>
            <a:fillRect/>
          </a:stretch>
        </p:blipFill>
        <p:spPr>
          <a:xfrm>
            <a:off x="4130040" y="1682191"/>
            <a:ext cx="7985759" cy="4951170"/>
          </a:xfrm>
          <a:prstGeom prst="rect">
            <a:avLst/>
          </a:prstGeom>
        </p:spPr>
      </p:pic>
    </p:spTree>
    <p:extLst>
      <p:ext uri="{BB962C8B-B14F-4D97-AF65-F5344CB8AC3E}">
        <p14:creationId xmlns:p14="http://schemas.microsoft.com/office/powerpoint/2010/main" val="7415059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DC04F-5E2E-3697-1CEC-47B5C92E0224}"/>
              </a:ext>
            </a:extLst>
          </p:cNvPr>
          <p:cNvSpPr txBox="1"/>
          <p:nvPr/>
        </p:nvSpPr>
        <p:spPr>
          <a:xfrm>
            <a:off x="800100" y="1685919"/>
            <a:ext cx="6195060" cy="1938992"/>
          </a:xfrm>
          <a:prstGeom prst="rect">
            <a:avLst/>
          </a:prstGeom>
          <a:noFill/>
        </p:spPr>
        <p:txBody>
          <a:bodyPr wrap="square" rtlCol="0">
            <a:spAutoFit/>
          </a:bodyPr>
          <a:lstStyle/>
          <a:p>
            <a:r>
              <a:rPr lang="en-GB" sz="4000" b="1" dirty="0"/>
              <a:t>“When the well runs dry we know the worth of water.”</a:t>
            </a:r>
          </a:p>
          <a:p>
            <a:r>
              <a:rPr lang="en-GB" sz="4000" b="1" dirty="0"/>
              <a:t>Benjamin Franklin</a:t>
            </a:r>
          </a:p>
        </p:txBody>
      </p:sp>
    </p:spTree>
    <p:extLst>
      <p:ext uri="{BB962C8B-B14F-4D97-AF65-F5344CB8AC3E}">
        <p14:creationId xmlns:p14="http://schemas.microsoft.com/office/powerpoint/2010/main" val="30666012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E39AE0-CB3A-68CE-BC6B-B5F6D3403FFA}"/>
              </a:ext>
            </a:extLst>
          </p:cNvPr>
          <p:cNvSpPr txBox="1"/>
          <p:nvPr/>
        </p:nvSpPr>
        <p:spPr>
          <a:xfrm>
            <a:off x="200023" y="1928813"/>
            <a:ext cx="6022803" cy="1354217"/>
          </a:xfrm>
          <a:prstGeom prst="rect">
            <a:avLst/>
          </a:prstGeom>
          <a:noFill/>
        </p:spPr>
        <p:txBody>
          <a:bodyPr wrap="none" rtlCol="0">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“Water, water, every where,</a:t>
            </a:r>
          </a:p>
          <a:p>
            <a:r>
              <a:rPr lang="en-GB" sz="3200" b="1" dirty="0">
                <a:latin typeface="Tahoma" panose="020B0604030504040204" pitchFamily="34" charset="0"/>
                <a:ea typeface="Tahoma" panose="020B0604030504040204" pitchFamily="34" charset="0"/>
                <a:cs typeface="Tahoma" panose="020B0604030504040204" pitchFamily="34" charset="0"/>
              </a:rPr>
              <a:t>Nor any drop to drink.”</a:t>
            </a:r>
          </a:p>
          <a:p>
            <a:endParaRPr lang="en-GB" dirty="0"/>
          </a:p>
        </p:txBody>
      </p:sp>
      <p:sp>
        <p:nvSpPr>
          <p:cNvPr id="3" name="TextBox 2">
            <a:extLst>
              <a:ext uri="{FF2B5EF4-FFF2-40B4-BE49-F238E27FC236}">
                <a16:creationId xmlns:a16="http://schemas.microsoft.com/office/drawing/2014/main" id="{11758B07-39C5-2BD3-B39D-9A29C255E10D}"/>
              </a:ext>
            </a:extLst>
          </p:cNvPr>
          <p:cNvSpPr txBox="1"/>
          <p:nvPr/>
        </p:nvSpPr>
        <p:spPr>
          <a:xfrm>
            <a:off x="1085845" y="3629025"/>
            <a:ext cx="5010156" cy="1200329"/>
          </a:xfrm>
          <a:prstGeom prst="rect">
            <a:avLst/>
          </a:prstGeom>
          <a:noFill/>
        </p:spPr>
        <p:txBody>
          <a:bodyPr wrap="square" rtlCol="0">
            <a:sp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The Rime of the Ancient Mariner (1834)</a:t>
            </a:r>
          </a:p>
          <a:p>
            <a:r>
              <a:rPr lang="en-GB" sz="2400" b="1" dirty="0">
                <a:latin typeface="Tahoma" panose="020B0604030504040204" pitchFamily="34" charset="0"/>
                <a:ea typeface="Tahoma" panose="020B0604030504040204" pitchFamily="34" charset="0"/>
                <a:cs typeface="Tahoma" panose="020B0604030504040204" pitchFamily="34" charset="0"/>
              </a:rPr>
              <a:t>By Samuel Taylor Coleridge</a:t>
            </a:r>
          </a:p>
        </p:txBody>
      </p:sp>
    </p:spTree>
    <p:extLst>
      <p:ext uri="{BB962C8B-B14F-4D97-AF65-F5344CB8AC3E}">
        <p14:creationId xmlns:p14="http://schemas.microsoft.com/office/powerpoint/2010/main" val="1371409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510B-9B8C-56C2-5E14-D254CA98AF2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B6EB9F8-B897-1F02-7A5D-1A3C886A576B}"/>
              </a:ext>
            </a:extLst>
          </p:cNvPr>
          <p:cNvSpPr>
            <a:spLocks noGrp="1"/>
          </p:cNvSpPr>
          <p:nvPr>
            <p:ph idx="1"/>
          </p:nvPr>
        </p:nvSpPr>
        <p:spPr/>
        <p:txBody>
          <a:bodyPr/>
          <a:lstStyle/>
          <a:p>
            <a:r>
              <a:rPr lang="en-GB" dirty="0"/>
              <a:t> </a:t>
            </a:r>
            <a:r>
              <a:rPr lang="en-GB" b="1" dirty="0">
                <a:latin typeface="Tahoma" panose="020B0604030504040204" pitchFamily="34" charset="0"/>
                <a:ea typeface="Tahoma" panose="020B0604030504040204" pitchFamily="34" charset="0"/>
                <a:cs typeface="Tahoma" panose="020B0604030504040204" pitchFamily="34" charset="0"/>
              </a:rPr>
              <a:t>Irrigation contributes most to surface water withdrawals on the global scale and is the most important driver of quantity-induced scarcity in most regions including China, India and South America</a:t>
            </a:r>
            <a:r>
              <a:rPr lang="en-GB" dirty="0"/>
              <a:t>.</a:t>
            </a:r>
          </a:p>
          <a:p>
            <a:pPr marL="0" indent="0">
              <a:buNone/>
            </a:pPr>
            <a:endParaRPr lang="en-GB" dirty="0"/>
          </a:p>
        </p:txBody>
      </p:sp>
    </p:spTree>
    <p:extLst>
      <p:ext uri="{BB962C8B-B14F-4D97-AF65-F5344CB8AC3E}">
        <p14:creationId xmlns:p14="http://schemas.microsoft.com/office/powerpoint/2010/main" val="20072734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6F90-9E16-9D42-8B67-D3A6F51B203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C1625AD-F4B4-38AC-F8FB-61AC36931451}"/>
              </a:ext>
            </a:extLst>
          </p:cNvPr>
          <p:cNvSpPr>
            <a:spLocks noGrp="1"/>
          </p:cNvSpPr>
          <p:nvPr>
            <p:ph idx="1"/>
          </p:nvPr>
        </p:nvSpPr>
        <p:spPr>
          <a:xfrm>
            <a:off x="838200" y="377825"/>
            <a:ext cx="10515600" cy="4351338"/>
          </a:xfrm>
        </p:spPr>
        <p:txBody>
          <a:bodyPr/>
          <a:lstStyle/>
          <a:p>
            <a:r>
              <a:rPr lang="en-GB" sz="3200" b="1" dirty="0">
                <a:latin typeface="Tahoma" panose="020B0604030504040204" pitchFamily="34" charset="0"/>
                <a:ea typeface="Tahoma" panose="020B0604030504040204" pitchFamily="34" charset="0"/>
                <a:cs typeface="Tahoma" panose="020B0604030504040204" pitchFamily="34" charset="0"/>
              </a:rPr>
              <a:t>However, this differs in Europe, where irrigation contributes to less than 30% of water withdrawals. The most important water withdrawal is the industrial sector in Europe. </a:t>
            </a:r>
          </a:p>
          <a:p>
            <a:endParaRPr lang="en-GB" dirty="0"/>
          </a:p>
        </p:txBody>
      </p:sp>
    </p:spTree>
    <p:extLst>
      <p:ext uri="{BB962C8B-B14F-4D97-AF65-F5344CB8AC3E}">
        <p14:creationId xmlns:p14="http://schemas.microsoft.com/office/powerpoint/2010/main" val="27560381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41C5-7B8C-85A0-97ED-3E0122454F1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BA0ADEC-DF8A-38E6-B551-C57C8A3EB151}"/>
              </a:ext>
            </a:extLst>
          </p:cNvPr>
          <p:cNvSpPr>
            <a:spLocks noGrp="1"/>
          </p:cNvSpPr>
          <p:nvPr>
            <p:ph idx="1"/>
          </p:nvPr>
        </p:nvSpPr>
        <p:spPr>
          <a:xfrm>
            <a:off x="365760" y="1825625"/>
            <a:ext cx="6431280"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In North America, industry takes almost 50% of the continental water withdrawal due to the large water demand for energy production (e.g., thermoelectric power plant) and manufacturing.</a:t>
            </a:r>
          </a:p>
          <a:p>
            <a:endParaRPr lang="en-GB" dirty="0"/>
          </a:p>
        </p:txBody>
      </p:sp>
    </p:spTree>
    <p:extLst>
      <p:ext uri="{BB962C8B-B14F-4D97-AF65-F5344CB8AC3E}">
        <p14:creationId xmlns:p14="http://schemas.microsoft.com/office/powerpoint/2010/main" val="95771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7B31-C703-710E-624B-6036B1FA57A2}"/>
              </a:ext>
            </a:extLst>
          </p:cNvPr>
          <p:cNvSpPr>
            <a:spLocks noGrp="1"/>
          </p:cNvSpPr>
          <p:nvPr>
            <p:ph type="title"/>
          </p:nvPr>
        </p:nvSpPr>
        <p:spPr>
          <a:xfrm>
            <a:off x="0" y="365125"/>
            <a:ext cx="12192000" cy="1325563"/>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The rainbow serpent as protector of water</a:t>
            </a:r>
          </a:p>
        </p:txBody>
      </p:sp>
      <p:sp>
        <p:nvSpPr>
          <p:cNvPr id="3" name="Content Placeholder 2">
            <a:extLst>
              <a:ext uri="{FF2B5EF4-FFF2-40B4-BE49-F238E27FC236}">
                <a16:creationId xmlns:a16="http://schemas.microsoft.com/office/drawing/2014/main" id="{AFCD0A3F-D445-1843-D72C-275484E323BB}"/>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1309130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C39DE-9079-4DF8-98F4-A8FC612FD0C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2E4BAA7-9787-70AA-88D5-8B52D89EC595}"/>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Nitrogen pollution is a significant issue</a:t>
            </a:r>
          </a:p>
          <a:p>
            <a:r>
              <a:rPr lang="en-GB" b="1" dirty="0">
                <a:latin typeface="Tahoma" panose="020B0604030504040204" pitchFamily="34" charset="0"/>
                <a:ea typeface="Tahoma" panose="020B0604030504040204" pitchFamily="34" charset="0"/>
                <a:cs typeface="Tahoma" panose="020B0604030504040204" pitchFamily="34" charset="0"/>
              </a:rPr>
              <a:t>However, many other indicators (e.g., salinity, dissolved oxygen, biological demand, pH, temperature, and heavy metals) and newly emerging pollutants (e.g., pathogens, antibiotics, plastics, and pesticides) </a:t>
            </a:r>
          </a:p>
          <a:p>
            <a:r>
              <a:rPr lang="en-GB" b="1" dirty="0">
                <a:latin typeface="Tahoma" panose="020B0604030504040204" pitchFamily="34" charset="0"/>
                <a:ea typeface="Tahoma" panose="020B0604030504040204" pitchFamily="34" charset="0"/>
                <a:cs typeface="Tahoma" panose="020B0604030504040204" pitchFamily="34" charset="0"/>
              </a:rPr>
              <a:t>will likely cause severe water degradation in the future.</a:t>
            </a:r>
          </a:p>
        </p:txBody>
      </p:sp>
    </p:spTree>
    <p:extLst>
      <p:ext uri="{BB962C8B-B14F-4D97-AF65-F5344CB8AC3E}">
        <p14:creationId xmlns:p14="http://schemas.microsoft.com/office/powerpoint/2010/main" val="36820721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F210-9581-32D0-6535-AE2A47F18C14}"/>
              </a:ext>
            </a:extLst>
          </p:cNvPr>
          <p:cNvSpPr>
            <a:spLocks noGrp="1"/>
          </p:cNvSpPr>
          <p:nvPr>
            <p:ph type="title"/>
          </p:nvPr>
        </p:nvSpPr>
        <p:spPr>
          <a:xfrm>
            <a:off x="838200" y="-149229"/>
            <a:ext cx="10515600" cy="1325563"/>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Water contamination</a:t>
            </a:r>
          </a:p>
        </p:txBody>
      </p:sp>
      <p:sp>
        <p:nvSpPr>
          <p:cNvPr id="3" name="Content Placeholder 2">
            <a:extLst>
              <a:ext uri="{FF2B5EF4-FFF2-40B4-BE49-F238E27FC236}">
                <a16:creationId xmlns:a16="http://schemas.microsoft.com/office/drawing/2014/main" id="{20452D5A-8F04-4869-65A0-09044522BE48}"/>
              </a:ext>
            </a:extLst>
          </p:cNvPr>
          <p:cNvSpPr>
            <a:spLocks noGrp="1"/>
          </p:cNvSpPr>
          <p:nvPr>
            <p:ph idx="1"/>
          </p:nvPr>
        </p:nvSpPr>
        <p:spPr>
          <a:xfrm>
            <a:off x="514350" y="1825625"/>
            <a:ext cx="4448175"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 In less economically developed countries nearly 50 % of its diseases are due to the use of contaminated water</a:t>
            </a:r>
          </a:p>
        </p:txBody>
      </p:sp>
    </p:spTree>
    <p:extLst>
      <p:ext uri="{BB962C8B-B14F-4D97-AF65-F5344CB8AC3E}">
        <p14:creationId xmlns:p14="http://schemas.microsoft.com/office/powerpoint/2010/main" val="35576230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F394-AAF4-1971-A1DA-85529DF03499}"/>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Planetary warming</a:t>
            </a:r>
          </a:p>
        </p:txBody>
      </p:sp>
      <p:sp>
        <p:nvSpPr>
          <p:cNvPr id="3" name="Content Placeholder 2">
            <a:extLst>
              <a:ext uri="{FF2B5EF4-FFF2-40B4-BE49-F238E27FC236}">
                <a16:creationId xmlns:a16="http://schemas.microsoft.com/office/drawing/2014/main" id="{3F42CAB2-F386-3574-3F01-56BF6CF583B4}"/>
              </a:ext>
            </a:extLst>
          </p:cNvPr>
          <p:cNvSpPr>
            <a:spLocks noGrp="1"/>
          </p:cNvSpPr>
          <p:nvPr>
            <p:ph idx="1"/>
          </p:nvPr>
        </p:nvSpPr>
        <p:spPr>
          <a:xfrm>
            <a:off x="0" y="1825625"/>
            <a:ext cx="5013960" cy="4351338"/>
          </a:xfrm>
        </p:spPr>
        <p:txBody>
          <a:bodyPr>
            <a:normAutofit/>
          </a:bodyPr>
          <a:lstStyle/>
          <a:p>
            <a:r>
              <a:rPr lang="en-GB" b="1" dirty="0">
                <a:latin typeface="Tahoma" panose="020B0604030504040204" pitchFamily="34" charset="0"/>
                <a:ea typeface="Tahoma" panose="020B0604030504040204" pitchFamily="34" charset="0"/>
                <a:cs typeface="Tahoma" panose="020B0604030504040204" pitchFamily="34" charset="0"/>
              </a:rPr>
              <a:t>The progressive warming of water bodies,</a:t>
            </a:r>
          </a:p>
          <a:p>
            <a:r>
              <a:rPr lang="en-GB" b="1" dirty="0">
                <a:latin typeface="Tahoma" panose="020B0604030504040204" pitchFamily="34" charset="0"/>
                <a:ea typeface="Tahoma" panose="020B0604030504040204" pitchFamily="34" charset="0"/>
                <a:cs typeface="Tahoma" panose="020B0604030504040204" pitchFamily="34" charset="0"/>
              </a:rPr>
              <a:t> depletion of dissolved oxygen, </a:t>
            </a:r>
          </a:p>
          <a:p>
            <a:r>
              <a:rPr lang="en-GB" b="1" dirty="0">
                <a:latin typeface="Tahoma" panose="020B0604030504040204" pitchFamily="34" charset="0"/>
                <a:ea typeface="Tahoma" panose="020B0604030504040204" pitchFamily="34" charset="0"/>
                <a:cs typeface="Tahoma" panose="020B0604030504040204" pitchFamily="34" charset="0"/>
              </a:rPr>
              <a:t>and increase of nutrient concentrations in deep layers </a:t>
            </a:r>
          </a:p>
          <a:p>
            <a:r>
              <a:rPr lang="en-GB" b="1" dirty="0">
                <a:latin typeface="Tahoma" panose="020B0604030504040204" pitchFamily="34" charset="0"/>
                <a:ea typeface="Tahoma" panose="020B0604030504040204" pitchFamily="34" charset="0"/>
                <a:cs typeface="Tahoma" panose="020B0604030504040204" pitchFamily="34" charset="0"/>
              </a:rPr>
              <a:t>have already been observed in numerous lakes worldwide. </a:t>
            </a:r>
          </a:p>
          <a:p>
            <a:endParaRPr lang="en-GB" dirty="0"/>
          </a:p>
        </p:txBody>
      </p:sp>
    </p:spTree>
    <p:extLst>
      <p:ext uri="{BB962C8B-B14F-4D97-AF65-F5344CB8AC3E}">
        <p14:creationId xmlns:p14="http://schemas.microsoft.com/office/powerpoint/2010/main" val="1446413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515"/>
            <a:ext cx="10515600" cy="1325563"/>
          </a:xfrm>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Virtual water</a:t>
            </a:r>
          </a:p>
        </p:txBody>
      </p:sp>
      <p:sp>
        <p:nvSpPr>
          <p:cNvPr id="3" name="Content Placeholder 2"/>
          <p:cNvSpPr>
            <a:spLocks noGrp="1"/>
          </p:cNvSpPr>
          <p:nvPr>
            <p:ph idx="1"/>
          </p:nvPr>
        </p:nvSpPr>
        <p:spPr>
          <a:xfrm>
            <a:off x="137160" y="895985"/>
            <a:ext cx="12054840" cy="2334895"/>
          </a:xfrm>
        </p:spPr>
        <p:txBody>
          <a:bodyPr>
            <a:normAutofit/>
          </a:bodyPr>
          <a:lstStyle/>
          <a:p>
            <a:r>
              <a:rPr lang="en-GB" b="1" dirty="0">
                <a:latin typeface="Tahoma" panose="020B0604030504040204" pitchFamily="34" charset="0"/>
                <a:ea typeface="Tahoma" panose="020B0604030504040204" pitchFamily="34" charset="0"/>
                <a:cs typeface="Tahoma" panose="020B0604030504040204" pitchFamily="34" charset="0"/>
              </a:rPr>
              <a:t>defined as water used in the production of imported goods</a:t>
            </a:r>
          </a:p>
          <a:p>
            <a:r>
              <a:rPr lang="en-GB" b="1" dirty="0">
                <a:latin typeface="Tahoma" panose="020B0604030504040204" pitchFamily="34" charset="0"/>
                <a:ea typeface="Tahoma" panose="020B0604030504040204" pitchFamily="34" charset="0"/>
                <a:cs typeface="Tahoma" panose="020B0604030504040204" pitchFamily="34" charset="0"/>
              </a:rPr>
              <a:t>Water is exported and imported as part of international trade</a:t>
            </a:r>
          </a:p>
          <a:p>
            <a:r>
              <a:rPr lang="en-GB" b="1" dirty="0">
                <a:latin typeface="Tahoma" panose="020B0604030504040204" pitchFamily="34" charset="0"/>
                <a:ea typeface="Tahoma" panose="020B0604030504040204" pitchFamily="34" charset="0"/>
                <a:cs typeface="Tahoma" panose="020B0604030504040204" pitchFamily="34" charset="0"/>
              </a:rPr>
              <a:t>Represents water footprint</a:t>
            </a:r>
          </a:p>
          <a:p>
            <a:endParaRPr lang="en-GB" b="1" dirty="0">
              <a:solidFill>
                <a:srgbClr val="002060"/>
              </a:solidFill>
            </a:endParaRPr>
          </a:p>
          <a:p>
            <a:endParaRPr lang="en-GB" dirty="0"/>
          </a:p>
        </p:txBody>
      </p:sp>
    </p:spTree>
    <p:extLst>
      <p:ext uri="{BB962C8B-B14F-4D97-AF65-F5344CB8AC3E}">
        <p14:creationId xmlns:p14="http://schemas.microsoft.com/office/powerpoint/2010/main" val="39877835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The water footprint </a:t>
            </a:r>
          </a:p>
        </p:txBody>
      </p:sp>
      <p:sp>
        <p:nvSpPr>
          <p:cNvPr id="3" name="Content Placeholder 2"/>
          <p:cNvSpPr>
            <a:spLocks noGrp="1"/>
          </p:cNvSpPr>
          <p:nvPr>
            <p:ph idx="1"/>
          </p:nvPr>
        </p:nvSpPr>
        <p:spPr/>
        <p:txBody>
          <a:bodyPr>
            <a:normAutofit/>
          </a:bodyPr>
          <a:lstStyle/>
          <a:p>
            <a:r>
              <a:rPr lang="en-GB" b="1" dirty="0">
                <a:latin typeface="Tahoma" panose="020B0604030504040204" pitchFamily="34" charset="0"/>
                <a:ea typeface="Tahoma" panose="020B0604030504040204" pitchFamily="34" charset="0"/>
                <a:cs typeface="Tahoma" panose="020B0604030504040204" pitchFamily="34" charset="0"/>
              </a:rPr>
              <a:t>of a product is an empirical indicator of how much water is consumed, when and where, measured over the whole supply chain of the product </a:t>
            </a:r>
          </a:p>
          <a:p>
            <a:r>
              <a:rPr lang="en-GB" b="1" dirty="0">
                <a:latin typeface="Tahoma" panose="020B0604030504040204" pitchFamily="34" charset="0"/>
                <a:ea typeface="Tahoma" panose="020B0604030504040204" pitchFamily="34" charset="0"/>
                <a:cs typeface="Tahoma" panose="020B0604030504040204" pitchFamily="34" charset="0"/>
              </a:rPr>
              <a:t>The water footprint of an individual, community or business is defined as the total volume of freshwater that is used to produce the goods and services consumed by the individual or community or produced by the business</a:t>
            </a:r>
          </a:p>
          <a:p>
            <a:r>
              <a:rPr lang="en-GB" b="1" dirty="0">
                <a:latin typeface="Tahoma" panose="020B0604030504040204" pitchFamily="34" charset="0"/>
                <a:ea typeface="Tahoma" panose="020B0604030504040204" pitchFamily="34" charset="0"/>
                <a:cs typeface="Tahoma" panose="020B0604030504040204" pitchFamily="34" charset="0"/>
              </a:rPr>
              <a:t>See: </a:t>
            </a:r>
            <a:r>
              <a:rPr lang="en-GB" b="1" dirty="0">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http://www.waterfootprint.org</a:t>
            </a:r>
            <a:r>
              <a:rPr lang="en-GB"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1406029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Water Footprints</a:t>
            </a:r>
          </a:p>
        </p:txBody>
      </p:sp>
      <p:sp>
        <p:nvSpPr>
          <p:cNvPr id="3" name="Content Placeholder 2"/>
          <p:cNvSpPr>
            <a:spLocks noGrp="1"/>
          </p:cNvSpPr>
          <p:nvPr>
            <p:ph idx="1"/>
          </p:nvPr>
        </p:nvSpPr>
        <p:spPr>
          <a:xfrm>
            <a:off x="152400" y="1825625"/>
            <a:ext cx="8961120" cy="4351338"/>
          </a:xfrm>
        </p:spPr>
        <p:txBody>
          <a:bodyPr>
            <a:normAutofit/>
          </a:bodyPr>
          <a:lstStyle/>
          <a:p>
            <a:r>
              <a:rPr lang="en-GB" b="1" dirty="0">
                <a:latin typeface="Tahoma" panose="020B0604030504040204" pitchFamily="34" charset="0"/>
                <a:ea typeface="Tahoma" panose="020B0604030504040204" pitchFamily="34" charset="0"/>
                <a:cs typeface="Tahoma" panose="020B0604030504040204" pitchFamily="34" charset="0"/>
              </a:rPr>
              <a:t>The average consumer in the United Kingdom has a WF of 1695 m</a:t>
            </a:r>
            <a:r>
              <a:rPr lang="en-GB" b="1" baseline="30000" dirty="0">
                <a:latin typeface="Tahoma" panose="020B0604030504040204" pitchFamily="34" charset="0"/>
                <a:ea typeface="Tahoma" panose="020B0604030504040204" pitchFamily="34" charset="0"/>
                <a:cs typeface="Tahoma" panose="020B0604030504040204" pitchFamily="34" charset="0"/>
              </a:rPr>
              <a:t>3</a:t>
            </a:r>
            <a:r>
              <a:rPr lang="en-GB" b="1" dirty="0">
                <a:latin typeface="Tahoma" panose="020B0604030504040204" pitchFamily="34" charset="0"/>
                <a:ea typeface="Tahoma" panose="020B0604030504040204" pitchFamily="34" charset="0"/>
                <a:cs typeface="Tahoma" panose="020B0604030504040204" pitchFamily="34" charset="0"/>
              </a:rPr>
              <a:t>/y, </a:t>
            </a:r>
          </a:p>
          <a:p>
            <a:r>
              <a:rPr lang="en-GB" b="1" dirty="0">
                <a:latin typeface="Tahoma" panose="020B0604030504040204" pitchFamily="34" charset="0"/>
                <a:ea typeface="Tahoma" panose="020B0604030504040204" pitchFamily="34" charset="0"/>
                <a:cs typeface="Tahoma" panose="020B0604030504040204" pitchFamily="34" charset="0"/>
              </a:rPr>
              <a:t>whereas the average citizen in China has WF of 1,071 m</a:t>
            </a:r>
            <a:r>
              <a:rPr lang="en-GB" b="1" baseline="30000" dirty="0">
                <a:latin typeface="Tahoma" panose="020B0604030504040204" pitchFamily="34" charset="0"/>
                <a:ea typeface="Tahoma" panose="020B0604030504040204" pitchFamily="34" charset="0"/>
                <a:cs typeface="Tahoma" panose="020B0604030504040204" pitchFamily="34" charset="0"/>
              </a:rPr>
              <a:t>3</a:t>
            </a:r>
            <a:r>
              <a:rPr lang="en-GB" b="1" dirty="0">
                <a:latin typeface="Tahoma" panose="020B0604030504040204" pitchFamily="34" charset="0"/>
                <a:ea typeface="Tahoma" panose="020B0604030504040204" pitchFamily="34" charset="0"/>
                <a:cs typeface="Tahoma" panose="020B0604030504040204" pitchFamily="34" charset="0"/>
              </a:rPr>
              <a:t>/y</a:t>
            </a:r>
          </a:p>
          <a:p>
            <a:r>
              <a:rPr lang="en-GB" b="1" dirty="0">
                <a:latin typeface="Tahoma" panose="020B0604030504040204" pitchFamily="34" charset="0"/>
                <a:ea typeface="Tahoma" panose="020B0604030504040204" pitchFamily="34" charset="0"/>
                <a:cs typeface="Tahoma" panose="020B0604030504040204" pitchFamily="34" charset="0"/>
              </a:rPr>
              <a:t>Hoekstra and </a:t>
            </a:r>
            <a:r>
              <a:rPr lang="en-GB" b="1" dirty="0" err="1">
                <a:latin typeface="Tahoma" panose="020B0604030504040204" pitchFamily="34" charset="0"/>
                <a:ea typeface="Tahoma" panose="020B0604030504040204" pitchFamily="34" charset="0"/>
                <a:cs typeface="Tahoma" panose="020B0604030504040204" pitchFamily="34" charset="0"/>
              </a:rPr>
              <a:t>Mekonnen</a:t>
            </a:r>
            <a:r>
              <a:rPr lang="en-GB" b="1" dirty="0">
                <a:latin typeface="Tahoma" panose="020B0604030504040204" pitchFamily="34" charset="0"/>
                <a:ea typeface="Tahoma" panose="020B0604030504040204" pitchFamily="34" charset="0"/>
                <a:cs typeface="Tahoma" panose="020B0604030504040204" pitchFamily="34" charset="0"/>
              </a:rPr>
              <a:t> (2012) have calculated that the global annual average WF in the period 1996–2005 was 9,087 Gm</a:t>
            </a:r>
            <a:r>
              <a:rPr lang="en-GB" b="1" baseline="30000" dirty="0">
                <a:latin typeface="Tahoma" panose="020B0604030504040204" pitchFamily="34" charset="0"/>
                <a:ea typeface="Tahoma" panose="020B0604030504040204" pitchFamily="34" charset="0"/>
                <a:cs typeface="Tahoma" panose="020B0604030504040204" pitchFamily="34" charset="0"/>
              </a:rPr>
              <a:t>3</a:t>
            </a:r>
            <a:r>
              <a:rPr lang="en-GB" b="1" dirty="0">
                <a:latin typeface="Tahoma" panose="020B0604030504040204" pitchFamily="34" charset="0"/>
                <a:ea typeface="Tahoma" panose="020B0604030504040204" pitchFamily="34" charset="0"/>
                <a:cs typeface="Tahoma" panose="020B0604030504040204" pitchFamily="34" charset="0"/>
              </a:rPr>
              <a:t>/y </a:t>
            </a:r>
          </a:p>
          <a:p>
            <a:r>
              <a:rPr lang="en-GB" b="1" dirty="0">
                <a:latin typeface="Tahoma" panose="020B0604030504040204" pitchFamily="34" charset="0"/>
                <a:ea typeface="Tahoma" panose="020B0604030504040204" pitchFamily="34" charset="0"/>
                <a:cs typeface="Tahoma" panose="020B0604030504040204" pitchFamily="34" charset="0"/>
              </a:rPr>
              <a:t>of which agricultural production contributes 92%.</a:t>
            </a:r>
          </a:p>
          <a:p>
            <a:endParaRPr lang="en-GB" dirty="0"/>
          </a:p>
        </p:txBody>
      </p:sp>
      <p:pic>
        <p:nvPicPr>
          <p:cNvPr id="4" name="Picture 3">
            <a:extLst>
              <a:ext uri="{FF2B5EF4-FFF2-40B4-BE49-F238E27FC236}">
                <a16:creationId xmlns:a16="http://schemas.microsoft.com/office/drawing/2014/main" id="{A2CC14C5-E599-13C0-1414-1F742F3BFD14}"/>
              </a:ext>
            </a:extLst>
          </p:cNvPr>
          <p:cNvPicPr>
            <a:picLocks noChangeAspect="1"/>
          </p:cNvPicPr>
          <p:nvPr/>
        </p:nvPicPr>
        <p:blipFill>
          <a:blip r:embed="rId2"/>
          <a:stretch>
            <a:fillRect/>
          </a:stretch>
        </p:blipFill>
        <p:spPr>
          <a:xfrm>
            <a:off x="9113520" y="411162"/>
            <a:ext cx="3354705" cy="5860868"/>
          </a:xfrm>
          <a:prstGeom prst="rect">
            <a:avLst/>
          </a:prstGeom>
        </p:spPr>
      </p:pic>
    </p:spTree>
    <p:extLst>
      <p:ext uri="{BB962C8B-B14F-4D97-AF65-F5344CB8AC3E}">
        <p14:creationId xmlns:p14="http://schemas.microsoft.com/office/powerpoint/2010/main" val="5328005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874576" cy="1143000"/>
          </a:xfrm>
        </p:spPr>
        <p:txBody>
          <a:bodyPr>
            <a:normAutofit fontScale="90000"/>
          </a:bodyPr>
          <a:lstStyle/>
          <a:p>
            <a:r>
              <a:rPr lang="en-GB" b="1" dirty="0">
                <a:latin typeface="Tahoma" panose="020B0604030504040204" pitchFamily="34" charset="0"/>
                <a:ea typeface="Tahoma" panose="020B0604030504040204" pitchFamily="34" charset="0"/>
                <a:cs typeface="Tahoma" panose="020B0604030504040204" pitchFamily="34" charset="0"/>
              </a:rPr>
              <a:t>The groundwater footprint (GF) </a:t>
            </a:r>
          </a:p>
        </p:txBody>
      </p:sp>
      <p:sp>
        <p:nvSpPr>
          <p:cNvPr id="3" name="Content Placeholder 2"/>
          <p:cNvSpPr>
            <a:spLocks noGrp="1"/>
          </p:cNvSpPr>
          <p:nvPr>
            <p:ph idx="1"/>
          </p:nvPr>
        </p:nvSpPr>
        <p:spPr>
          <a:xfrm>
            <a:off x="0" y="1825625"/>
            <a:ext cx="11902440" cy="4351338"/>
          </a:xfrm>
        </p:spPr>
        <p:txBody>
          <a:bodyPr>
            <a:norm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The land area required to supply sufficient rainwater to underground aquifers in order to replace use of this water, divided by the area of the aquifer</a:t>
            </a:r>
          </a:p>
          <a:p>
            <a:r>
              <a:rPr lang="en-GB" sz="3200" b="1" dirty="0">
                <a:latin typeface="Tahoma" panose="020B0604030504040204" pitchFamily="34" charset="0"/>
                <a:ea typeface="Tahoma" panose="020B0604030504040204" pitchFamily="34" charset="0"/>
                <a:cs typeface="Tahoma" panose="020B0604030504040204" pitchFamily="34" charset="0"/>
              </a:rPr>
              <a:t>Globally, 131 billion km</a:t>
            </a:r>
            <a:r>
              <a:rPr lang="en-GB" sz="3200" b="1" baseline="30000" dirty="0">
                <a:latin typeface="Tahoma" panose="020B0604030504040204" pitchFamily="34" charset="0"/>
                <a:ea typeface="Tahoma" panose="020B0604030504040204" pitchFamily="34" charset="0"/>
                <a:cs typeface="Tahoma" panose="020B0604030504040204" pitchFamily="34" charset="0"/>
              </a:rPr>
              <a:t>2</a:t>
            </a:r>
            <a:r>
              <a:rPr lang="en-GB" sz="3200" b="1" dirty="0">
                <a:latin typeface="Tahoma" panose="020B0604030504040204" pitchFamily="34" charset="0"/>
                <a:ea typeface="Tahoma" panose="020B0604030504040204" pitchFamily="34" charset="0"/>
                <a:cs typeface="Tahoma" panose="020B0604030504040204" pitchFamily="34" charset="0"/>
              </a:rPr>
              <a:t> is required to offset groundwater use</a:t>
            </a:r>
          </a:p>
          <a:p>
            <a:r>
              <a:rPr lang="en-GB" sz="3200" b="1" dirty="0">
                <a:latin typeface="Tahoma" panose="020B0604030504040204" pitchFamily="34" charset="0"/>
                <a:ea typeface="Tahoma" panose="020B0604030504040204" pitchFamily="34" charset="0"/>
                <a:cs typeface="Tahoma" panose="020B0604030504040204" pitchFamily="34" charset="0"/>
              </a:rPr>
              <a:t>which is 3.5 times more area than is available  </a:t>
            </a:r>
          </a:p>
          <a:p>
            <a:endParaRPr lang="en-GB" sz="3200" b="1" dirty="0">
              <a:latin typeface="Tahoma" panose="020B0604030504040204" pitchFamily="34" charset="0"/>
              <a:ea typeface="Tahoma" panose="020B0604030504040204" pitchFamily="34" charset="0"/>
              <a:cs typeface="Tahoma" panose="020B0604030504040204" pitchFamily="34" charset="0"/>
            </a:endParaRPr>
          </a:p>
          <a:p>
            <a:r>
              <a:rPr lang="en-GB" sz="3200" b="1" dirty="0">
                <a:latin typeface="Tahoma" panose="020B0604030504040204" pitchFamily="34" charset="0"/>
                <a:ea typeface="Tahoma" panose="020B0604030504040204" pitchFamily="34" charset="0"/>
                <a:cs typeface="Tahoma" panose="020B0604030504040204" pitchFamily="34" charset="0"/>
              </a:rPr>
              <a:t>Thus we are unsustainably using groundwater. </a:t>
            </a:r>
          </a:p>
        </p:txBody>
      </p:sp>
    </p:spTree>
    <p:extLst>
      <p:ext uri="{BB962C8B-B14F-4D97-AF65-F5344CB8AC3E}">
        <p14:creationId xmlns:p14="http://schemas.microsoft.com/office/powerpoint/2010/main" val="4169551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6B24-B698-1DE8-8F74-A9924E70738A}"/>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SDGs and Water</a:t>
            </a:r>
          </a:p>
        </p:txBody>
      </p:sp>
      <p:sp>
        <p:nvSpPr>
          <p:cNvPr id="3" name="Content Placeholder 2">
            <a:extLst>
              <a:ext uri="{FF2B5EF4-FFF2-40B4-BE49-F238E27FC236}">
                <a16:creationId xmlns:a16="http://schemas.microsoft.com/office/drawing/2014/main" id="{F6AB4E3F-64B5-BB7F-0F12-826ED6B40C10}"/>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Water impacts on basically all of the SDGs</a:t>
            </a:r>
          </a:p>
          <a:p>
            <a:r>
              <a:rPr lang="en-GB" b="1" dirty="0">
                <a:latin typeface="Tahoma" panose="020B0604030504040204" pitchFamily="34" charset="0"/>
                <a:ea typeface="Tahoma" panose="020B0604030504040204" pitchFamily="34" charset="0"/>
                <a:cs typeface="Tahoma" panose="020B0604030504040204" pitchFamily="34" charset="0"/>
              </a:rPr>
              <a:t>One particular goal, SDG 6, stands out</a:t>
            </a:r>
          </a:p>
        </p:txBody>
      </p:sp>
    </p:spTree>
    <p:extLst>
      <p:ext uri="{BB962C8B-B14F-4D97-AF65-F5344CB8AC3E}">
        <p14:creationId xmlns:p14="http://schemas.microsoft.com/office/powerpoint/2010/main" val="7972764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585B-C394-DCD3-20C5-5FCE0A2B39A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5D03C51-5019-843C-167D-1C271D7F59D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D2A9D86-B2E2-4DDD-FF2E-54D900B7DC2F}"/>
              </a:ext>
            </a:extLst>
          </p:cNvPr>
          <p:cNvPicPr>
            <a:picLocks noChangeAspect="1"/>
          </p:cNvPicPr>
          <p:nvPr/>
        </p:nvPicPr>
        <p:blipFill>
          <a:blip r:embed="rId2"/>
          <a:stretch>
            <a:fillRect/>
          </a:stretch>
        </p:blipFill>
        <p:spPr>
          <a:xfrm>
            <a:off x="1976437" y="28576"/>
            <a:ext cx="8239125" cy="6858000"/>
          </a:xfrm>
          <a:prstGeom prst="rect">
            <a:avLst/>
          </a:prstGeom>
        </p:spPr>
      </p:pic>
      <p:sp>
        <p:nvSpPr>
          <p:cNvPr id="6" name="Rectangle 5">
            <a:extLst>
              <a:ext uri="{FF2B5EF4-FFF2-40B4-BE49-F238E27FC236}">
                <a16:creationId xmlns:a16="http://schemas.microsoft.com/office/drawing/2014/main" id="{5A35A58B-D355-5E57-C9FF-485BB99AC829}"/>
              </a:ext>
            </a:extLst>
          </p:cNvPr>
          <p:cNvSpPr/>
          <p:nvPr/>
        </p:nvSpPr>
        <p:spPr>
          <a:xfrm>
            <a:off x="1976436" y="3228974"/>
            <a:ext cx="2152651" cy="2000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n>
                <a:solidFill>
                  <a:schemeClr val="bg1"/>
                </a:solidFill>
              </a:ln>
            </a:endParaRPr>
          </a:p>
        </p:txBody>
      </p:sp>
      <p:sp>
        <p:nvSpPr>
          <p:cNvPr id="7" name="Rectangle 6">
            <a:extLst>
              <a:ext uri="{FF2B5EF4-FFF2-40B4-BE49-F238E27FC236}">
                <a16:creationId xmlns:a16="http://schemas.microsoft.com/office/drawing/2014/main" id="{C15E7753-6A1A-10D6-51B1-282A348802D5}"/>
              </a:ext>
            </a:extLst>
          </p:cNvPr>
          <p:cNvSpPr/>
          <p:nvPr/>
        </p:nvSpPr>
        <p:spPr>
          <a:xfrm>
            <a:off x="4100511" y="3429000"/>
            <a:ext cx="6086475" cy="45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4F5F6335-9FF0-020B-19CD-9C49D874396D}"/>
              </a:ext>
            </a:extLst>
          </p:cNvPr>
          <p:cNvSpPr/>
          <p:nvPr/>
        </p:nvSpPr>
        <p:spPr>
          <a:xfrm>
            <a:off x="4100511" y="6700838"/>
            <a:ext cx="2024065" cy="1428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B78F8F1A-542A-2054-97DE-C76CAB3CD6EB}"/>
              </a:ext>
            </a:extLst>
          </p:cNvPr>
          <p:cNvSpPr/>
          <p:nvPr/>
        </p:nvSpPr>
        <p:spPr>
          <a:xfrm>
            <a:off x="8220074" y="3429000"/>
            <a:ext cx="66675" cy="34004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0311183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9F18-A8EB-E6AE-2414-2D04148642D9}"/>
              </a:ext>
            </a:extLst>
          </p:cNvPr>
          <p:cNvSpPr>
            <a:spLocks noGrp="1"/>
          </p:cNvSpPr>
          <p:nvPr>
            <p:ph type="title"/>
          </p:nvPr>
        </p:nvSpPr>
        <p:spPr>
          <a:xfrm>
            <a:off x="0" y="365125"/>
            <a:ext cx="12192000" cy="1325563"/>
          </a:xfrm>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Increased emphasis on water engineering</a:t>
            </a:r>
          </a:p>
        </p:txBody>
      </p:sp>
      <p:sp>
        <p:nvSpPr>
          <p:cNvPr id="3" name="Content Placeholder 2">
            <a:extLst>
              <a:ext uri="{FF2B5EF4-FFF2-40B4-BE49-F238E27FC236}">
                <a16:creationId xmlns:a16="http://schemas.microsoft.com/office/drawing/2014/main" id="{6C01F0E6-0705-8A81-CBA7-C933F0601DB6}"/>
              </a:ext>
            </a:extLst>
          </p:cNvPr>
          <p:cNvSpPr>
            <a:spLocks noGrp="1"/>
          </p:cNvSpPr>
          <p:nvPr>
            <p:ph idx="1"/>
          </p:nvPr>
        </p:nvSpPr>
        <p:spPr>
          <a:xfrm>
            <a:off x="838200" y="1840865"/>
            <a:ext cx="10515600"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Twentieth century: move water long distances use and then discharge back to the environment – a LINEAR model</a:t>
            </a:r>
          </a:p>
          <a:p>
            <a:r>
              <a:rPr lang="en-GB" b="1" dirty="0">
                <a:latin typeface="Tahoma" panose="020B0604030504040204" pitchFamily="34" charset="0"/>
                <a:ea typeface="Tahoma" panose="020B0604030504040204" pitchFamily="34" charset="0"/>
                <a:cs typeface="Tahoma" panose="020B0604030504040204" pitchFamily="34" charset="0"/>
              </a:rPr>
              <a:t>Twenty-first century, recycling water, differentiating between different water types, robustness and flexibility in an increasingly uncertain future</a:t>
            </a:r>
          </a:p>
          <a:p>
            <a:r>
              <a:rPr lang="en-GB" b="1" dirty="0">
                <a:latin typeface="Tahoma" panose="020B0604030504040204" pitchFamily="34" charset="0"/>
                <a:ea typeface="Tahoma" panose="020B0604030504040204" pitchFamily="34" charset="0"/>
                <a:cs typeface="Tahoma" panose="020B0604030504040204" pitchFamily="34" charset="0"/>
              </a:rPr>
              <a:t>Trade-offs and complexity across the SDGs</a:t>
            </a:r>
          </a:p>
          <a:p>
            <a:r>
              <a:rPr lang="en-GB" b="1" dirty="0">
                <a:latin typeface="Tahoma" panose="020B0604030504040204" pitchFamily="34" charset="0"/>
                <a:ea typeface="Tahoma" panose="020B0604030504040204" pitchFamily="34" charset="0"/>
                <a:cs typeface="Tahoma" panose="020B0604030504040204" pitchFamily="34" charset="0"/>
              </a:rPr>
              <a:t>New emphasis on the environment</a:t>
            </a:r>
          </a:p>
        </p:txBody>
      </p:sp>
    </p:spTree>
    <p:extLst>
      <p:ext uri="{BB962C8B-B14F-4D97-AF65-F5344CB8AC3E}">
        <p14:creationId xmlns:p14="http://schemas.microsoft.com/office/powerpoint/2010/main" val="257929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5E60-A358-4050-07EB-8F38CDAABC3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CA1F5D3-FA6D-CA15-3787-CA8FECA15975}"/>
              </a:ext>
            </a:extLst>
          </p:cNvPr>
          <p:cNvSpPr>
            <a:spLocks noGrp="1"/>
          </p:cNvSpPr>
          <p:nvPr>
            <p:ph idx="1"/>
          </p:nvPr>
        </p:nvSpPr>
        <p:spPr>
          <a:xfrm>
            <a:off x="838200" y="811207"/>
            <a:ext cx="10515600" cy="4351338"/>
          </a:xfrm>
        </p:spPr>
        <p:txBody>
          <a:bodyPr>
            <a:norm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“Water is the life for us all. It’s the main part. If we are </a:t>
            </a:r>
            <a:r>
              <a:rPr lang="en-GB" sz="3200" b="1" dirty="0" err="1">
                <a:latin typeface="Tahoma" panose="020B0604030504040204" pitchFamily="34" charset="0"/>
                <a:ea typeface="Tahoma" panose="020B0604030504040204" pitchFamily="34" charset="0"/>
                <a:cs typeface="Tahoma" panose="020B0604030504040204" pitchFamily="34" charset="0"/>
              </a:rPr>
              <a:t>gonna</a:t>
            </a:r>
            <a:r>
              <a:rPr lang="en-GB" sz="3200" b="1" dirty="0">
                <a:latin typeface="Tahoma" panose="020B0604030504040204" pitchFamily="34" charset="0"/>
                <a:ea typeface="Tahoma" panose="020B0604030504040204" pitchFamily="34" charset="0"/>
                <a:cs typeface="Tahoma" panose="020B0604030504040204" pitchFamily="34" charset="0"/>
              </a:rPr>
              <a:t> loose that I don’t know where we </a:t>
            </a:r>
            <a:r>
              <a:rPr lang="en-GB" sz="3200" b="1" dirty="0" err="1">
                <a:latin typeface="Tahoma" panose="020B0604030504040204" pitchFamily="34" charset="0"/>
                <a:ea typeface="Tahoma" panose="020B0604030504040204" pitchFamily="34" charset="0"/>
                <a:cs typeface="Tahoma" panose="020B0604030504040204" pitchFamily="34" charset="0"/>
              </a:rPr>
              <a:t>gonna</a:t>
            </a:r>
            <a:r>
              <a:rPr lang="en-GB" sz="3200" b="1" dirty="0">
                <a:latin typeface="Tahoma" panose="020B0604030504040204" pitchFamily="34" charset="0"/>
                <a:ea typeface="Tahoma" panose="020B0604030504040204" pitchFamily="34" charset="0"/>
                <a:cs typeface="Tahoma" panose="020B0604030504040204" pitchFamily="34" charset="0"/>
              </a:rPr>
              <a:t> stand. If that water go away, everything will die. That’s the power of water. He connect with the land. </a:t>
            </a:r>
            <a:r>
              <a:rPr lang="en-GB" sz="3200" b="1" dirty="0" err="1">
                <a:latin typeface="Tahoma" panose="020B0604030504040204" pitchFamily="34" charset="0"/>
                <a:ea typeface="Tahoma" panose="020B0604030504040204" pitchFamily="34" charset="0"/>
                <a:cs typeface="Tahoma" panose="020B0604030504040204" pitchFamily="34" charset="0"/>
              </a:rPr>
              <a:t>Pukarrikarra</a:t>
            </a:r>
            <a:r>
              <a:rPr lang="en-GB" sz="3200" b="1" dirty="0">
                <a:latin typeface="Tahoma" panose="020B0604030504040204" pitchFamily="34" charset="0"/>
                <a:ea typeface="Tahoma" panose="020B0604030504040204" pitchFamily="34" charset="0"/>
                <a:cs typeface="Tahoma" panose="020B0604030504040204" pitchFamily="34" charset="0"/>
              </a:rPr>
              <a:t> (the dreaming) put ‘</a:t>
            </a:r>
            <a:r>
              <a:rPr lang="en-GB" sz="3200" b="1" dirty="0" err="1">
                <a:latin typeface="Tahoma" panose="020B0604030504040204" pitchFamily="34" charset="0"/>
                <a:ea typeface="Tahoma" panose="020B0604030504040204" pitchFamily="34" charset="0"/>
                <a:cs typeface="Tahoma" panose="020B0604030504040204" pitchFamily="34" charset="0"/>
              </a:rPr>
              <a:t>em</a:t>
            </a:r>
            <a:r>
              <a:rPr lang="en-GB" sz="3200" b="1" dirty="0">
                <a:latin typeface="Tahoma" panose="020B0604030504040204" pitchFamily="34" charset="0"/>
                <a:ea typeface="Tahoma" panose="020B0604030504040204" pitchFamily="34" charset="0"/>
                <a:cs typeface="Tahoma" panose="020B0604030504040204" pitchFamily="34" charset="0"/>
              </a:rPr>
              <a:t> all together. One life.”</a:t>
            </a:r>
          </a:p>
          <a:p>
            <a:r>
              <a:rPr lang="en-GB" sz="3200" b="1" dirty="0">
                <a:latin typeface="Tahoma" panose="020B0604030504040204" pitchFamily="34" charset="0"/>
                <a:ea typeface="Tahoma" panose="020B0604030504040204" pitchFamily="34" charset="0"/>
                <a:cs typeface="Tahoma" panose="020B0604030504040204" pitchFamily="34" charset="0"/>
              </a:rPr>
              <a:t>John ‘Dudu’ </a:t>
            </a:r>
            <a:r>
              <a:rPr lang="en-GB" sz="3200" b="1" dirty="0" err="1">
                <a:latin typeface="Tahoma" panose="020B0604030504040204" pitchFamily="34" charset="0"/>
                <a:ea typeface="Tahoma" panose="020B0604030504040204" pitchFamily="34" charset="0"/>
                <a:cs typeface="Tahoma" panose="020B0604030504040204" pitchFamily="34" charset="0"/>
              </a:rPr>
              <a:t>Nangkiriyn</a:t>
            </a:r>
            <a:endParaRPr lang="en-GB" sz="3200" b="1" dirty="0">
              <a:latin typeface="Tahoma" panose="020B0604030504040204" pitchFamily="34" charset="0"/>
              <a:ea typeface="Tahoma" panose="020B0604030504040204" pitchFamily="34" charset="0"/>
              <a:cs typeface="Tahoma" panose="020B0604030504040204" pitchFamily="34" charset="0"/>
            </a:endParaRPr>
          </a:p>
          <a:p>
            <a:r>
              <a:rPr lang="en-GB" sz="3200" b="1" dirty="0" err="1">
                <a:latin typeface="Tahoma" panose="020B0604030504040204" pitchFamily="34" charset="0"/>
                <a:ea typeface="Tahoma" panose="020B0604030504040204" pitchFamily="34" charset="0"/>
                <a:cs typeface="Tahoma" panose="020B0604030504040204" pitchFamily="34" charset="0"/>
              </a:rPr>
              <a:t>Karajarri</a:t>
            </a:r>
            <a:r>
              <a:rPr lang="en-GB" sz="3200" b="1" dirty="0">
                <a:latin typeface="Tahoma" panose="020B0604030504040204" pitchFamily="34" charset="0"/>
                <a:ea typeface="Tahoma" panose="020B0604030504040204" pitchFamily="34" charset="0"/>
                <a:cs typeface="Tahoma" panose="020B0604030504040204" pitchFamily="34" charset="0"/>
              </a:rPr>
              <a:t> people.</a:t>
            </a:r>
          </a:p>
        </p:txBody>
      </p:sp>
    </p:spTree>
    <p:extLst>
      <p:ext uri="{BB962C8B-B14F-4D97-AF65-F5344CB8AC3E}">
        <p14:creationId xmlns:p14="http://schemas.microsoft.com/office/powerpoint/2010/main" val="18201476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57B1-B8FA-7856-2F00-001AB548405B}"/>
              </a:ext>
            </a:extLst>
          </p:cNvPr>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The WEFE Nexus</a:t>
            </a:r>
          </a:p>
        </p:txBody>
      </p:sp>
      <p:sp>
        <p:nvSpPr>
          <p:cNvPr id="3" name="Content Placeholder 2">
            <a:extLst>
              <a:ext uri="{FF2B5EF4-FFF2-40B4-BE49-F238E27FC236}">
                <a16:creationId xmlns:a16="http://schemas.microsoft.com/office/drawing/2014/main" id="{772E2ADD-99CA-0DAB-EB71-155EAC1554A5}"/>
              </a:ext>
            </a:extLst>
          </p:cNvPr>
          <p:cNvSpPr>
            <a:spLocks noGrp="1"/>
          </p:cNvSpPr>
          <p:nvPr>
            <p:ph idx="1"/>
          </p:nvPr>
        </p:nvSpPr>
        <p:spPr>
          <a:xfrm>
            <a:off x="-33346" y="1825625"/>
            <a:ext cx="6138871" cy="4089400"/>
          </a:xfrm>
        </p:spPr>
        <p:txBody>
          <a:bodyPr>
            <a:normAutofit lnSpcReduction="10000"/>
          </a:bodyPr>
          <a:lstStyle/>
          <a:p>
            <a:r>
              <a:rPr lang="en-GB" b="1" dirty="0">
                <a:latin typeface="Tahoma" panose="020B0604030504040204" pitchFamily="34" charset="0"/>
                <a:ea typeface="Tahoma" panose="020B0604030504040204" pitchFamily="34" charset="0"/>
                <a:cs typeface="Tahoma" panose="020B0604030504040204" pitchFamily="34" charset="0"/>
              </a:rPr>
              <a:t>Water-energy-food-ecosystems</a:t>
            </a:r>
          </a:p>
          <a:p>
            <a:r>
              <a:rPr lang="en-GB" b="1" dirty="0">
                <a:latin typeface="Tahoma" panose="020B0604030504040204" pitchFamily="34" charset="0"/>
                <a:ea typeface="Tahoma" panose="020B0604030504040204" pitchFamily="34" charset="0"/>
                <a:cs typeface="Tahoma" panose="020B0604030504040204" pitchFamily="34" charset="0"/>
              </a:rPr>
              <a:t>the repurposed realization that acting from the perspective of individual sectors cannot suffice to tackle the challenges threatening our sustainable and secure futures</a:t>
            </a:r>
          </a:p>
          <a:p>
            <a:r>
              <a:rPr lang="en-GB" b="1" dirty="0">
                <a:latin typeface="Tahoma" panose="020B0604030504040204" pitchFamily="34" charset="0"/>
                <a:ea typeface="Tahoma" panose="020B0604030504040204" pitchFamily="34" charset="0"/>
                <a:cs typeface="Tahoma" panose="020B0604030504040204" pitchFamily="34" charset="0"/>
              </a:rPr>
              <a:t>Agriculture is the most disruptive activity of the human race</a:t>
            </a:r>
          </a:p>
          <a:p>
            <a:endParaRPr lang="en-GB" dirty="0"/>
          </a:p>
        </p:txBody>
      </p:sp>
    </p:spTree>
    <p:extLst>
      <p:ext uri="{BB962C8B-B14F-4D97-AF65-F5344CB8AC3E}">
        <p14:creationId xmlns:p14="http://schemas.microsoft.com/office/powerpoint/2010/main" val="8081561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5D4E-B716-349C-727B-365DF7CE6375}"/>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Dramatic shift in agriculture needed</a:t>
            </a:r>
          </a:p>
        </p:txBody>
      </p:sp>
      <p:sp>
        <p:nvSpPr>
          <p:cNvPr id="3" name="Content Placeholder 2">
            <a:extLst>
              <a:ext uri="{FF2B5EF4-FFF2-40B4-BE49-F238E27FC236}">
                <a16:creationId xmlns:a16="http://schemas.microsoft.com/office/drawing/2014/main" id="{263D3681-4003-7760-265B-2CCF5DFDE4DC}"/>
              </a:ext>
            </a:extLst>
          </p:cNvPr>
          <p:cNvSpPr>
            <a:spLocks noGrp="1"/>
          </p:cNvSpPr>
          <p:nvPr>
            <p:ph idx="1"/>
          </p:nvPr>
        </p:nvSpPr>
        <p:spPr/>
        <p:txBody>
          <a:bodyPr>
            <a:norm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Increase water holding capacity with more organic matter</a:t>
            </a:r>
          </a:p>
          <a:p>
            <a:r>
              <a:rPr lang="en-GB" sz="3200" b="1" dirty="0">
                <a:latin typeface="Tahoma" panose="020B0604030504040204" pitchFamily="34" charset="0"/>
                <a:ea typeface="Tahoma" panose="020B0604030504040204" pitchFamily="34" charset="0"/>
                <a:cs typeface="Tahoma" panose="020B0604030504040204" pitchFamily="34" charset="0"/>
              </a:rPr>
              <a:t>Remove high water consuming species e.g. cotton</a:t>
            </a:r>
          </a:p>
          <a:p>
            <a:r>
              <a:rPr lang="en-GB" sz="3200" b="1" dirty="0">
                <a:latin typeface="Tahoma" panose="020B0604030504040204" pitchFamily="34" charset="0"/>
                <a:ea typeface="Tahoma" panose="020B0604030504040204" pitchFamily="34" charset="0"/>
                <a:cs typeface="Tahoma" panose="020B0604030504040204" pitchFamily="34" charset="0"/>
              </a:rPr>
              <a:t>Prevent soil impaction</a:t>
            </a:r>
          </a:p>
          <a:p>
            <a:r>
              <a:rPr lang="en-GB" sz="3200" b="1" dirty="0">
                <a:latin typeface="Tahoma" panose="020B0604030504040204" pitchFamily="34" charset="0"/>
                <a:ea typeface="Tahoma" panose="020B0604030504040204" pitchFamily="34" charset="0"/>
                <a:cs typeface="Tahoma" panose="020B0604030504040204" pitchFamily="34" charset="0"/>
              </a:rPr>
              <a:t>Reduce pollution of aquifers</a:t>
            </a:r>
          </a:p>
        </p:txBody>
      </p:sp>
    </p:spTree>
    <p:extLst>
      <p:ext uri="{BB962C8B-B14F-4D97-AF65-F5344CB8AC3E}">
        <p14:creationId xmlns:p14="http://schemas.microsoft.com/office/powerpoint/2010/main" val="11085529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4764-F198-236A-D19C-0C16C4EF7BEB}"/>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WEFE</a:t>
            </a:r>
          </a:p>
        </p:txBody>
      </p:sp>
      <p:sp>
        <p:nvSpPr>
          <p:cNvPr id="3" name="Content Placeholder 2">
            <a:extLst>
              <a:ext uri="{FF2B5EF4-FFF2-40B4-BE49-F238E27FC236}">
                <a16:creationId xmlns:a16="http://schemas.microsoft.com/office/drawing/2014/main" id="{E3EF4D4D-683B-1C95-24F5-1194E015956B}"/>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The WEFE Nexus is a novel cross-thinking concept, meaning that answers to current environmental hazards must follow a multisectoral approach rather than a traditional unidirectional vision</a:t>
            </a:r>
          </a:p>
          <a:p>
            <a:r>
              <a:rPr lang="en-GB" b="1" dirty="0">
                <a:latin typeface="Tahoma" panose="020B0604030504040204" pitchFamily="34" charset="0"/>
                <a:ea typeface="Tahoma" panose="020B0604030504040204" pitchFamily="34" charset="0"/>
                <a:cs typeface="Tahoma" panose="020B0604030504040204" pitchFamily="34" charset="0"/>
              </a:rPr>
              <a:t>Escape from the silo</a:t>
            </a:r>
          </a:p>
        </p:txBody>
      </p:sp>
    </p:spTree>
    <p:extLst>
      <p:ext uri="{BB962C8B-B14F-4D97-AF65-F5344CB8AC3E}">
        <p14:creationId xmlns:p14="http://schemas.microsoft.com/office/powerpoint/2010/main" val="21931522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E83B-86DE-849A-8B3A-737E9D9DF15D}"/>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Examples</a:t>
            </a:r>
          </a:p>
        </p:txBody>
      </p:sp>
      <p:sp>
        <p:nvSpPr>
          <p:cNvPr id="3" name="Content Placeholder 2">
            <a:extLst>
              <a:ext uri="{FF2B5EF4-FFF2-40B4-BE49-F238E27FC236}">
                <a16:creationId xmlns:a16="http://schemas.microsoft.com/office/drawing/2014/main" id="{E557459D-36B3-5EF5-BA6A-CA1B3123543B}"/>
              </a:ext>
            </a:extLst>
          </p:cNvPr>
          <p:cNvSpPr>
            <a:spLocks noGrp="1"/>
          </p:cNvSpPr>
          <p:nvPr>
            <p:ph idx="1"/>
          </p:nvPr>
        </p:nvSpPr>
        <p:spPr>
          <a:xfrm>
            <a:off x="335280" y="1886743"/>
            <a:ext cx="4206240"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Obtaining bioenergy from crops (e.g., biofuels) under irrigated agriculture </a:t>
            </a:r>
          </a:p>
          <a:p>
            <a:r>
              <a:rPr lang="en-GB" b="1" dirty="0">
                <a:latin typeface="Tahoma" panose="020B0604030504040204" pitchFamily="34" charset="0"/>
                <a:ea typeface="Tahoma" panose="020B0604030504040204" pitchFamily="34" charset="0"/>
                <a:cs typeface="Tahoma" panose="020B0604030504040204" pitchFamily="34" charset="0"/>
              </a:rPr>
              <a:t>can increase overall water withdrawals </a:t>
            </a:r>
          </a:p>
          <a:p>
            <a:r>
              <a:rPr lang="en-GB" b="1" dirty="0">
                <a:latin typeface="Tahoma" panose="020B0604030504040204" pitchFamily="34" charset="0"/>
                <a:ea typeface="Tahoma" panose="020B0604030504040204" pitchFamily="34" charset="0"/>
                <a:cs typeface="Tahoma" panose="020B0604030504040204" pitchFamily="34" charset="0"/>
              </a:rPr>
              <a:t>affecting food security.</a:t>
            </a:r>
          </a:p>
          <a:p>
            <a:endParaRPr lang="en-GB" dirty="0"/>
          </a:p>
        </p:txBody>
      </p:sp>
    </p:spTree>
    <p:extLst>
      <p:ext uri="{BB962C8B-B14F-4D97-AF65-F5344CB8AC3E}">
        <p14:creationId xmlns:p14="http://schemas.microsoft.com/office/powerpoint/2010/main" val="21143833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7D5B-BD22-69DF-A9BC-23B733453C41}"/>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Pressurized irrigation</a:t>
            </a:r>
          </a:p>
        </p:txBody>
      </p:sp>
      <p:sp>
        <p:nvSpPr>
          <p:cNvPr id="3" name="Content Placeholder 2">
            <a:extLst>
              <a:ext uri="{FF2B5EF4-FFF2-40B4-BE49-F238E27FC236}">
                <a16:creationId xmlns:a16="http://schemas.microsoft.com/office/drawing/2014/main" id="{D4BC01FC-62C6-ECC0-B888-59D86EE9504C}"/>
              </a:ext>
            </a:extLst>
          </p:cNvPr>
          <p:cNvSpPr>
            <a:spLocks noGrp="1"/>
          </p:cNvSpPr>
          <p:nvPr>
            <p:ph idx="1"/>
          </p:nvPr>
        </p:nvSpPr>
        <p:spPr>
          <a:xfrm>
            <a:off x="0" y="1825625"/>
            <a:ext cx="7162800"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Converting surface irrigation into high-efficiency pressurized irrigation may save water </a:t>
            </a:r>
          </a:p>
          <a:p>
            <a:r>
              <a:rPr lang="en-GB" b="1" dirty="0">
                <a:latin typeface="Tahoma" panose="020B0604030504040204" pitchFamily="34" charset="0"/>
                <a:ea typeface="Tahoma" panose="020B0604030504040204" pitchFamily="34" charset="0"/>
                <a:cs typeface="Tahoma" panose="020B0604030504040204" pitchFamily="34" charset="0"/>
              </a:rPr>
              <a:t>but at expenses of a higher need for energy consumption</a:t>
            </a:r>
          </a:p>
          <a:p>
            <a:r>
              <a:rPr lang="en-GB" b="1" dirty="0">
                <a:latin typeface="Tahoma" panose="020B0604030504040204" pitchFamily="34" charset="0"/>
                <a:ea typeface="Tahoma" panose="020B0604030504040204" pitchFamily="34" charset="0"/>
                <a:cs typeface="Tahoma" panose="020B0604030504040204" pitchFamily="34" charset="0"/>
              </a:rPr>
              <a:t>Therefore, every single action over one of such WEFE resources will affect at least to one or even all of the others.</a:t>
            </a:r>
          </a:p>
        </p:txBody>
      </p:sp>
    </p:spTree>
    <p:extLst>
      <p:ext uri="{BB962C8B-B14F-4D97-AF65-F5344CB8AC3E}">
        <p14:creationId xmlns:p14="http://schemas.microsoft.com/office/powerpoint/2010/main" val="1571381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B6FB-20CB-107D-5DEA-635E5A8406D5}"/>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Integrated management</a:t>
            </a:r>
          </a:p>
        </p:txBody>
      </p:sp>
      <p:sp>
        <p:nvSpPr>
          <p:cNvPr id="3" name="Content Placeholder 2">
            <a:extLst>
              <a:ext uri="{FF2B5EF4-FFF2-40B4-BE49-F238E27FC236}">
                <a16:creationId xmlns:a16="http://schemas.microsoft.com/office/drawing/2014/main" id="{177434E4-958F-7FF9-39DD-898A8DEC3E45}"/>
              </a:ext>
            </a:extLst>
          </p:cNvPr>
          <p:cNvSpPr>
            <a:spLocks noGrp="1"/>
          </p:cNvSpPr>
          <p:nvPr>
            <p:ph idx="1"/>
          </p:nvPr>
        </p:nvSpPr>
        <p:spPr/>
        <p:txBody>
          <a:bodyPr>
            <a:norm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 An integrated management of the natural resources, as proposed by the WEFE Nexus thinking, seems to be also the key to simultaneously achieve several of the Sustainable Development Goals (SDGs) </a:t>
            </a:r>
          </a:p>
          <a:p>
            <a:r>
              <a:rPr lang="en-GB" sz="3200" b="1" dirty="0">
                <a:latin typeface="Tahoma" panose="020B0604030504040204" pitchFamily="34" charset="0"/>
                <a:ea typeface="Tahoma" panose="020B0604030504040204" pitchFamily="34" charset="0"/>
                <a:cs typeface="Tahoma" panose="020B0604030504040204" pitchFamily="34" charset="0"/>
              </a:rPr>
              <a:t>The actions are universal ones aimed to end poverty, protect the planet, and ensure food, water and energy security for all people by 2030</a:t>
            </a:r>
          </a:p>
        </p:txBody>
      </p:sp>
    </p:spTree>
    <p:extLst>
      <p:ext uri="{BB962C8B-B14F-4D97-AF65-F5344CB8AC3E}">
        <p14:creationId xmlns:p14="http://schemas.microsoft.com/office/powerpoint/2010/main" val="2728849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044A-123A-59F3-21BD-A0B08C401D2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2F9518-DBC2-EB14-5283-1AE62A0EA397}"/>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Indeed, if we consider all the trade-offs and synergies linked in the WEFE Nexus approach </a:t>
            </a:r>
          </a:p>
          <a:p>
            <a:r>
              <a:rPr lang="en-GB" b="1" dirty="0">
                <a:latin typeface="Tahoma" panose="020B0604030504040204" pitchFamily="34" charset="0"/>
                <a:ea typeface="Tahoma" panose="020B0604030504040204" pitchFamily="34" charset="0"/>
                <a:cs typeface="Tahoma" panose="020B0604030504040204" pitchFamily="34" charset="0"/>
              </a:rPr>
              <a:t>it could be possible to effectively work </a:t>
            </a:r>
            <a:r>
              <a:rPr lang="en-GB" b="1" dirty="0" err="1">
                <a:latin typeface="Tahoma" panose="020B0604030504040204" pitchFamily="34" charset="0"/>
                <a:ea typeface="Tahoma" panose="020B0604030504040204" pitchFamily="34" charset="0"/>
                <a:cs typeface="Tahoma" panose="020B0604030504040204" pitchFamily="34" charset="0"/>
              </a:rPr>
              <a:t>accross</a:t>
            </a:r>
            <a:r>
              <a:rPr lang="en-GB" b="1" dirty="0">
                <a:latin typeface="Tahoma" panose="020B0604030504040204" pitchFamily="34" charset="0"/>
                <a:ea typeface="Tahoma" panose="020B0604030504040204" pitchFamily="34" charset="0"/>
                <a:cs typeface="Tahoma" panose="020B0604030504040204" pitchFamily="34" charset="0"/>
              </a:rPr>
              <a:t> different interdependent SDGs </a:t>
            </a:r>
          </a:p>
          <a:p>
            <a:r>
              <a:rPr lang="en-GB" b="1" dirty="0">
                <a:latin typeface="Tahoma" panose="020B0604030504040204" pitchFamily="34" charset="0"/>
                <a:ea typeface="Tahoma" panose="020B0604030504040204" pitchFamily="34" charset="0"/>
                <a:cs typeface="Tahoma" panose="020B0604030504040204" pitchFamily="34" charset="0"/>
              </a:rPr>
              <a:t>such as SDG 6 (clean water), </a:t>
            </a:r>
          </a:p>
          <a:p>
            <a:r>
              <a:rPr lang="en-GB" b="1" dirty="0">
                <a:latin typeface="Tahoma" panose="020B0604030504040204" pitchFamily="34" charset="0"/>
                <a:ea typeface="Tahoma" panose="020B0604030504040204" pitchFamily="34" charset="0"/>
                <a:cs typeface="Tahoma" panose="020B0604030504040204" pitchFamily="34" charset="0"/>
              </a:rPr>
              <a:t>SDG 7 (clean energy), </a:t>
            </a:r>
          </a:p>
          <a:p>
            <a:r>
              <a:rPr lang="en-GB" b="1" dirty="0">
                <a:latin typeface="Tahoma" panose="020B0604030504040204" pitchFamily="34" charset="0"/>
                <a:ea typeface="Tahoma" panose="020B0604030504040204" pitchFamily="34" charset="0"/>
                <a:cs typeface="Tahoma" panose="020B0604030504040204" pitchFamily="34" charset="0"/>
              </a:rPr>
              <a:t>SDG 2 (zero hunger),</a:t>
            </a:r>
          </a:p>
          <a:p>
            <a:r>
              <a:rPr lang="en-GB" b="1" dirty="0">
                <a:latin typeface="Tahoma" panose="020B0604030504040204" pitchFamily="34" charset="0"/>
                <a:ea typeface="Tahoma" panose="020B0604030504040204" pitchFamily="34" charset="0"/>
                <a:cs typeface="Tahoma" panose="020B0604030504040204" pitchFamily="34" charset="0"/>
              </a:rPr>
              <a:t>SDG 14 (life below water), </a:t>
            </a:r>
          </a:p>
          <a:p>
            <a:r>
              <a:rPr lang="en-GB" b="1" dirty="0">
                <a:latin typeface="Tahoma" panose="020B0604030504040204" pitchFamily="34" charset="0"/>
                <a:ea typeface="Tahoma" panose="020B0604030504040204" pitchFamily="34" charset="0"/>
                <a:cs typeface="Tahoma" panose="020B0604030504040204" pitchFamily="34" charset="0"/>
              </a:rPr>
              <a:t>and SDG 15 (life on land). </a:t>
            </a:r>
          </a:p>
        </p:txBody>
      </p:sp>
    </p:spTree>
    <p:extLst>
      <p:ext uri="{BB962C8B-B14F-4D97-AF65-F5344CB8AC3E}">
        <p14:creationId xmlns:p14="http://schemas.microsoft.com/office/powerpoint/2010/main" val="39197232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08C9-D488-9243-1B47-5E2C9A40E399}"/>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GLOCAL Approach: the pluriverse</a:t>
            </a:r>
          </a:p>
        </p:txBody>
      </p:sp>
      <p:sp>
        <p:nvSpPr>
          <p:cNvPr id="3" name="Content Placeholder 2">
            <a:extLst>
              <a:ext uri="{FF2B5EF4-FFF2-40B4-BE49-F238E27FC236}">
                <a16:creationId xmlns:a16="http://schemas.microsoft.com/office/drawing/2014/main" id="{7BAFBD28-E224-EB0B-2B2E-5421BC196F4D}"/>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Developing an effective WEFE Nexus approach is important in order to recognize and validate an array of options and measures to adapt to specific local sites and conditions,</a:t>
            </a:r>
          </a:p>
          <a:p>
            <a:r>
              <a:rPr lang="en-GB" b="1" dirty="0">
                <a:latin typeface="Tahoma" panose="020B0604030504040204" pitchFamily="34" charset="0"/>
                <a:ea typeface="Tahoma" panose="020B0604030504040204" pitchFamily="34" charset="0"/>
                <a:cs typeface="Tahoma" panose="020B0604030504040204" pitchFamily="34" charset="0"/>
              </a:rPr>
              <a:t>but also some others could be used in a wider sense for applying to more global needs</a:t>
            </a:r>
          </a:p>
        </p:txBody>
      </p:sp>
    </p:spTree>
    <p:extLst>
      <p:ext uri="{BB962C8B-B14F-4D97-AF65-F5344CB8AC3E}">
        <p14:creationId xmlns:p14="http://schemas.microsoft.com/office/powerpoint/2010/main" val="16603448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BA74-F1DB-260A-DA13-F8C52FA803A9}"/>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Joined-up thinking</a:t>
            </a:r>
          </a:p>
        </p:txBody>
      </p:sp>
      <p:sp>
        <p:nvSpPr>
          <p:cNvPr id="3" name="Content Placeholder 2">
            <a:extLst>
              <a:ext uri="{FF2B5EF4-FFF2-40B4-BE49-F238E27FC236}">
                <a16:creationId xmlns:a16="http://schemas.microsoft.com/office/drawing/2014/main" id="{545BDCB3-81B4-7539-E2A4-F7C898DB4B21}"/>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Therefore, it is a priority for policy makers, administrations, stakeholders and the common society to overwhelm the traditional view on natural resources as merely individual and disconnected assets. </a:t>
            </a:r>
          </a:p>
        </p:txBody>
      </p:sp>
    </p:spTree>
    <p:extLst>
      <p:ext uri="{BB962C8B-B14F-4D97-AF65-F5344CB8AC3E}">
        <p14:creationId xmlns:p14="http://schemas.microsoft.com/office/powerpoint/2010/main" val="17356194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F20C-EBC7-E374-A2AB-B4227951E0AC}"/>
              </a:ext>
            </a:extLst>
          </p:cNvPr>
          <p:cNvSpPr>
            <a:spLocks noGrp="1"/>
          </p:cNvSpPr>
          <p:nvPr>
            <p:ph type="title"/>
          </p:nvPr>
        </p:nvSpPr>
        <p:spPr>
          <a:xfrm>
            <a:off x="0" y="365125"/>
            <a:ext cx="12192000" cy="1325563"/>
          </a:xfrm>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Local, traditional and indigenous ecological knowledge</a:t>
            </a:r>
          </a:p>
        </p:txBody>
      </p:sp>
      <p:sp>
        <p:nvSpPr>
          <p:cNvPr id="3" name="Content Placeholder 2">
            <a:extLst>
              <a:ext uri="{FF2B5EF4-FFF2-40B4-BE49-F238E27FC236}">
                <a16:creationId xmlns:a16="http://schemas.microsoft.com/office/drawing/2014/main" id="{91BC5850-B765-251C-DC66-753E8C5CB6FB}"/>
              </a:ext>
            </a:extLst>
          </p:cNvPr>
          <p:cNvSpPr>
            <a:spLocks noGrp="1"/>
          </p:cNvSpPr>
          <p:nvPr>
            <p:ph idx="1"/>
          </p:nvPr>
        </p:nvSpPr>
        <p:spPr>
          <a:xfrm>
            <a:off x="167640" y="1825625"/>
            <a:ext cx="11826240" cy="4351338"/>
          </a:xfrm>
        </p:spPr>
        <p:txBody>
          <a:bodyPr>
            <a:normAutofit lnSpcReduction="10000"/>
          </a:bodyPr>
          <a:lstStyle/>
          <a:p>
            <a:r>
              <a:rPr lang="en-GB" b="1" dirty="0">
                <a:latin typeface="Tahoma" panose="020B0604030504040204" pitchFamily="34" charset="0"/>
                <a:ea typeface="Tahoma" panose="020B0604030504040204" pitchFamily="34" charset="0"/>
                <a:cs typeface="Tahoma" panose="020B0604030504040204" pitchFamily="34" charset="0"/>
              </a:rPr>
              <a:t>Local ecological knowledge: people’s site-specific ecological knowledge that can be practically applied</a:t>
            </a:r>
          </a:p>
          <a:p>
            <a:r>
              <a:rPr lang="en-GB" b="1" dirty="0">
                <a:latin typeface="Tahoma" panose="020B0604030504040204" pitchFamily="34" charset="0"/>
                <a:ea typeface="Tahoma" panose="020B0604030504040204" pitchFamily="34" charset="0"/>
                <a:cs typeface="Tahoma" panose="020B0604030504040204" pitchFamily="34" charset="0"/>
              </a:rPr>
              <a:t>Traditional ecological knowledge:  knowledge, innovations and practice of local communities around the world developed from experience gained over the centuries and adapted to the local culture and environment</a:t>
            </a:r>
          </a:p>
          <a:p>
            <a:r>
              <a:rPr lang="en-GB" b="1" dirty="0">
                <a:latin typeface="Tahoma" panose="020B0604030504040204" pitchFamily="34" charset="0"/>
                <a:ea typeface="Tahoma" panose="020B0604030504040204" pitchFamily="34" charset="0"/>
                <a:cs typeface="Tahoma" panose="020B0604030504040204" pitchFamily="34" charset="0"/>
              </a:rPr>
              <a:t> Indigenous ecological knowledge: a cumulative body of knowledge, practice and belief, evolving by adaptive processes and handed down through generations by cultural transmission regarding the relationship of living beings, including humans, about one another and their environment.</a:t>
            </a:r>
          </a:p>
        </p:txBody>
      </p:sp>
    </p:spTree>
    <p:extLst>
      <p:ext uri="{BB962C8B-B14F-4D97-AF65-F5344CB8AC3E}">
        <p14:creationId xmlns:p14="http://schemas.microsoft.com/office/powerpoint/2010/main" val="191910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AE3D2-ADC4-4B4C-4FB7-7B3B395E1A85}"/>
              </a:ext>
            </a:extLst>
          </p:cNvPr>
          <p:cNvSpPr>
            <a:spLocks noGrp="1"/>
          </p:cNvSpPr>
          <p:nvPr>
            <p:ph type="title"/>
          </p:nvPr>
        </p:nvSpPr>
        <p:spPr>
          <a:xfrm>
            <a:off x="0" y="365125"/>
            <a:ext cx="12192000" cy="1325563"/>
          </a:xfrm>
        </p:spPr>
        <p:txBody>
          <a:bodyPr>
            <a:normAutofit fontScale="90000"/>
          </a:bodyPr>
          <a:lstStyle/>
          <a:p>
            <a:r>
              <a:rPr lang="en-GB" b="1" dirty="0">
                <a:latin typeface="Tahoma" panose="020B0604030504040204" pitchFamily="34" charset="0"/>
                <a:ea typeface="Tahoma" panose="020B0604030504040204" pitchFamily="34" charset="0"/>
                <a:cs typeface="Tahoma" panose="020B0604030504040204" pitchFamily="34" charset="0"/>
              </a:rPr>
              <a:t>Indigenous and non-Indigenous perspectives of water and its management differ greatly</a:t>
            </a:r>
            <a:br>
              <a:rPr lang="en-GB" dirty="0"/>
            </a:br>
            <a:endParaRPr lang="en-GB" dirty="0"/>
          </a:p>
        </p:txBody>
      </p:sp>
      <p:sp>
        <p:nvSpPr>
          <p:cNvPr id="3" name="Content Placeholder 2">
            <a:extLst>
              <a:ext uri="{FF2B5EF4-FFF2-40B4-BE49-F238E27FC236}">
                <a16:creationId xmlns:a16="http://schemas.microsoft.com/office/drawing/2014/main" id="{62BCDA9B-43CD-FF7F-E3D2-C4DD61AC3EC3}"/>
              </a:ext>
            </a:extLst>
          </p:cNvPr>
          <p:cNvSpPr>
            <a:spLocks noGrp="1"/>
          </p:cNvSpPr>
          <p:nvPr>
            <p:ph idx="1"/>
          </p:nvPr>
        </p:nvSpPr>
        <p:spPr/>
        <p:txBody>
          <a:bodyPr/>
          <a:lstStyle/>
          <a:p>
            <a:r>
              <a:rPr lang="en-GB" sz="3200" b="1" dirty="0">
                <a:latin typeface="Tahoma" panose="020B0604030504040204" pitchFamily="34" charset="0"/>
                <a:ea typeface="Tahoma" panose="020B0604030504040204" pitchFamily="34" charset="0"/>
                <a:cs typeface="Tahoma" panose="020B0604030504040204" pitchFamily="34" charset="0"/>
              </a:rPr>
              <a:t>Indigenous thinking views land and water as one</a:t>
            </a:r>
          </a:p>
          <a:p>
            <a:r>
              <a:rPr lang="en-GB" sz="3200" b="1" dirty="0">
                <a:latin typeface="Tahoma" panose="020B0604030504040204" pitchFamily="34" charset="0"/>
                <a:ea typeface="Tahoma" panose="020B0604030504040204" pitchFamily="34" charset="0"/>
                <a:cs typeface="Tahoma" panose="020B0604030504040204" pitchFamily="34" charset="0"/>
              </a:rPr>
              <a:t>An idea now emerging in modern sustainability policy</a:t>
            </a:r>
          </a:p>
          <a:p>
            <a:r>
              <a:rPr lang="en-GB" sz="3200" b="1" dirty="0">
                <a:latin typeface="Tahoma" panose="020B0604030504040204" pitchFamily="34" charset="0"/>
                <a:ea typeface="Tahoma" panose="020B0604030504040204" pitchFamily="34" charset="0"/>
                <a:cs typeface="Tahoma" panose="020B0604030504040204" pitchFamily="34" charset="0"/>
              </a:rPr>
              <a:t>This creates difficulties as non-Indigenous laws and management plans separate land from water and generally regard water as a resource available for economic gain.</a:t>
            </a:r>
          </a:p>
          <a:p>
            <a:endParaRPr lang="en-GB" dirty="0"/>
          </a:p>
        </p:txBody>
      </p:sp>
    </p:spTree>
    <p:extLst>
      <p:ext uri="{BB962C8B-B14F-4D97-AF65-F5344CB8AC3E}">
        <p14:creationId xmlns:p14="http://schemas.microsoft.com/office/powerpoint/2010/main" val="6596373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8A48-0249-9D42-0DBF-6A2EBC38D0C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ED3A04-21D4-D5F5-E74D-3FA445CE8EA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1528468-379C-CB03-C936-D1BC53AF6436}"/>
              </a:ext>
            </a:extLst>
          </p:cNvPr>
          <p:cNvPicPr>
            <a:picLocks noChangeAspect="1"/>
          </p:cNvPicPr>
          <p:nvPr/>
        </p:nvPicPr>
        <p:blipFill>
          <a:blip r:embed="rId2"/>
          <a:srcRect l="18346" r="13109" b="3196"/>
          <a:stretch/>
        </p:blipFill>
        <p:spPr>
          <a:xfrm>
            <a:off x="2438400" y="365125"/>
            <a:ext cx="6995159" cy="6118459"/>
          </a:xfrm>
          <a:prstGeom prst="rect">
            <a:avLst/>
          </a:prstGeom>
        </p:spPr>
      </p:pic>
    </p:spTree>
    <p:extLst>
      <p:ext uri="{BB962C8B-B14F-4D97-AF65-F5344CB8AC3E}">
        <p14:creationId xmlns:p14="http://schemas.microsoft.com/office/powerpoint/2010/main" val="32799870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18DD-6999-60B3-D107-9C09F76A64D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6B3367-10B2-233E-980A-60CFE7857BC3}"/>
              </a:ext>
            </a:extLst>
          </p:cNvPr>
          <p:cNvSpPr>
            <a:spLocks noGrp="1"/>
          </p:cNvSpPr>
          <p:nvPr>
            <p:ph idx="1"/>
          </p:nvPr>
        </p:nvSpPr>
        <p:spPr>
          <a:xfrm>
            <a:off x="100014" y="1825625"/>
            <a:ext cx="6843712"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Steffen et al. (2020) write that: “For tens of thousands of years, indigenous cultures around the world have recognized cycles and systems in the environment, and that humans are an integral part of these”. </a:t>
            </a:r>
          </a:p>
        </p:txBody>
      </p:sp>
    </p:spTree>
    <p:extLst>
      <p:ext uri="{BB962C8B-B14F-4D97-AF65-F5344CB8AC3E}">
        <p14:creationId xmlns:p14="http://schemas.microsoft.com/office/powerpoint/2010/main" val="8489810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C0A3-5A83-FBFB-E1AB-40F4420FFB78}"/>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Gaelic tradition of </a:t>
            </a:r>
            <a:r>
              <a:rPr lang="en-GB" b="1" dirty="0" err="1">
                <a:latin typeface="Tahoma" panose="020B0604030504040204" pitchFamily="34" charset="0"/>
                <a:ea typeface="Tahoma" panose="020B0604030504040204" pitchFamily="34" charset="0"/>
                <a:cs typeface="Tahoma" panose="020B0604030504040204" pitchFamily="34" charset="0"/>
              </a:rPr>
              <a:t>Dùthchas</a:t>
            </a: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26B3E42-BFAB-5582-53D7-242162D3DC8D}"/>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The Celtic sustainability philosophy</a:t>
            </a:r>
          </a:p>
          <a:p>
            <a:r>
              <a:rPr lang="en-GB" b="1" dirty="0" err="1">
                <a:latin typeface="Tahoma" panose="020B0604030504040204" pitchFamily="34" charset="0"/>
                <a:ea typeface="Tahoma" panose="020B0604030504040204" pitchFamily="34" charset="0"/>
                <a:cs typeface="Tahoma" panose="020B0604030504040204" pitchFamily="34" charset="0"/>
              </a:rPr>
              <a:t>Dùthchas</a:t>
            </a:r>
            <a:r>
              <a:rPr lang="en-GB" b="1" dirty="0">
                <a:latin typeface="Tahoma" panose="020B0604030504040204" pitchFamily="34" charset="0"/>
                <a:ea typeface="Tahoma" panose="020B0604030504040204" pitchFamily="34" charset="0"/>
                <a:cs typeface="Tahoma" panose="020B0604030504040204" pitchFamily="34" charset="0"/>
              </a:rPr>
              <a:t> in Scottish Gaelic (</a:t>
            </a:r>
            <a:r>
              <a:rPr lang="en-GB" b="1" dirty="0" err="1">
                <a:latin typeface="Tahoma" panose="020B0604030504040204" pitchFamily="34" charset="0"/>
                <a:ea typeface="Tahoma" panose="020B0604030504040204" pitchFamily="34" charset="0"/>
                <a:cs typeface="Tahoma" panose="020B0604030504040204" pitchFamily="34" charset="0"/>
              </a:rPr>
              <a:t>Dùchas</a:t>
            </a:r>
            <a:r>
              <a:rPr lang="en-GB" b="1" dirty="0">
                <a:latin typeface="Tahoma" panose="020B0604030504040204" pitchFamily="34" charset="0"/>
                <a:ea typeface="Tahoma" panose="020B0604030504040204" pitchFamily="34" charset="0"/>
                <a:cs typeface="Tahoma" panose="020B0604030504040204" pitchFamily="34" charset="0"/>
              </a:rPr>
              <a:t> in Irish Gaelic)</a:t>
            </a:r>
          </a:p>
          <a:p>
            <a:r>
              <a:rPr lang="en-GB" b="1" dirty="0">
                <a:latin typeface="Tahoma" panose="020B0604030504040204" pitchFamily="34" charset="0"/>
                <a:ea typeface="Tahoma" panose="020B0604030504040204" pitchFamily="34" charset="0"/>
                <a:cs typeface="Tahoma" panose="020B0604030504040204" pitchFamily="34" charset="0"/>
              </a:rPr>
              <a:t>From the Gaelic word “</a:t>
            </a:r>
            <a:r>
              <a:rPr lang="en-GB" b="1" dirty="0" err="1">
                <a:latin typeface="Tahoma" panose="020B0604030504040204" pitchFamily="34" charset="0"/>
                <a:ea typeface="Tahoma" panose="020B0604030504040204" pitchFamily="34" charset="0"/>
                <a:cs typeface="Tahoma" panose="020B0604030504040204" pitchFamily="34" charset="0"/>
              </a:rPr>
              <a:t>dù</a:t>
            </a:r>
            <a:r>
              <a:rPr lang="en-GB" b="1" dirty="0">
                <a:latin typeface="Tahoma" panose="020B0604030504040204" pitchFamily="34" charset="0"/>
                <a:ea typeface="Tahoma" panose="020B0604030504040204" pitchFamily="34" charset="0"/>
                <a:cs typeface="Tahoma" panose="020B0604030504040204" pitchFamily="34" charset="0"/>
              </a:rPr>
              <a:t>/</a:t>
            </a:r>
            <a:r>
              <a:rPr lang="en-GB" b="1" dirty="0" err="1">
                <a:latin typeface="Tahoma" panose="020B0604030504040204" pitchFamily="34" charset="0"/>
                <a:ea typeface="Tahoma" panose="020B0604030504040204" pitchFamily="34" charset="0"/>
                <a:cs typeface="Tahoma" panose="020B0604030504040204" pitchFamily="34" charset="0"/>
              </a:rPr>
              <a:t>dùth</a:t>
            </a:r>
            <a:r>
              <a:rPr lang="en-GB" b="1" dirty="0">
                <a:latin typeface="Tahoma" panose="020B0604030504040204" pitchFamily="34" charset="0"/>
                <a:ea typeface="Tahoma" panose="020B0604030504040204" pitchFamily="34" charset="0"/>
                <a:cs typeface="Tahoma" panose="020B0604030504040204" pitchFamily="34" charset="0"/>
              </a:rPr>
              <a:t>”, meaning “earth” or “land” </a:t>
            </a:r>
          </a:p>
          <a:p>
            <a:r>
              <a:rPr lang="en-GB" b="1" dirty="0">
                <a:latin typeface="Tahoma" panose="020B0604030504040204" pitchFamily="34" charset="0"/>
                <a:ea typeface="Tahoma" panose="020B0604030504040204" pitchFamily="34" charset="0"/>
                <a:cs typeface="Tahoma" panose="020B0604030504040204" pitchFamily="34" charset="0"/>
              </a:rPr>
              <a:t>An intrinsic part of the Gaelic worldview.</a:t>
            </a:r>
          </a:p>
          <a:p>
            <a:endParaRPr lang="en-GB" dirty="0"/>
          </a:p>
        </p:txBody>
      </p:sp>
    </p:spTree>
    <p:extLst>
      <p:ext uri="{BB962C8B-B14F-4D97-AF65-F5344CB8AC3E}">
        <p14:creationId xmlns:p14="http://schemas.microsoft.com/office/powerpoint/2010/main" val="18989040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A0C-0BF3-F56D-92B1-689ACA7C0086}"/>
              </a:ext>
            </a:extLst>
          </p:cNvPr>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Seán Ó </a:t>
            </a:r>
            <a:r>
              <a:rPr lang="en-GB" b="1" dirty="0" err="1">
                <a:latin typeface="Tahoma" panose="020B0604030504040204" pitchFamily="34" charset="0"/>
                <a:ea typeface="Tahoma" panose="020B0604030504040204" pitchFamily="34" charset="0"/>
                <a:cs typeface="Tahoma" panose="020B0604030504040204" pitchFamily="34" charset="0"/>
              </a:rPr>
              <a:t>Tuama</a:t>
            </a:r>
            <a:r>
              <a:rPr lang="en-GB" b="1" dirty="0">
                <a:latin typeface="Tahoma" panose="020B0604030504040204" pitchFamily="34" charset="0"/>
                <a:ea typeface="Tahoma" panose="020B0604030504040204" pitchFamily="34" charset="0"/>
                <a:cs typeface="Tahoma" panose="020B0604030504040204" pitchFamily="34" charset="0"/>
              </a:rPr>
              <a:t> (1985):</a:t>
            </a:r>
          </a:p>
        </p:txBody>
      </p:sp>
      <p:sp>
        <p:nvSpPr>
          <p:cNvPr id="3" name="Content Placeholder 2">
            <a:extLst>
              <a:ext uri="{FF2B5EF4-FFF2-40B4-BE49-F238E27FC236}">
                <a16:creationId xmlns:a16="http://schemas.microsoft.com/office/drawing/2014/main" id="{0298050F-5338-2C65-8BBA-1257288898CB}"/>
              </a:ext>
            </a:extLst>
          </p:cNvPr>
          <p:cNvSpPr>
            <a:spLocks noGrp="1"/>
          </p:cNvSpPr>
          <p:nvPr>
            <p:ph idx="1"/>
          </p:nvPr>
        </p:nvSpPr>
        <p:spPr>
          <a:xfrm>
            <a:off x="838200" y="1825625"/>
            <a:ext cx="6651812" cy="4351338"/>
          </a:xfrm>
        </p:spPr>
        <p:txBody>
          <a:bodyPr/>
          <a:lstStyle/>
          <a:p>
            <a:pPr marL="0" indent="0">
              <a:buNone/>
            </a:pPr>
            <a:r>
              <a:rPr lang="en-GB" b="1" dirty="0">
                <a:latin typeface="Tahoma" panose="020B0604030504040204" pitchFamily="34" charset="0"/>
                <a:ea typeface="Tahoma" panose="020B0604030504040204" pitchFamily="34" charset="0"/>
                <a:cs typeface="Tahoma" panose="020B0604030504040204" pitchFamily="34" charset="0"/>
              </a:rPr>
              <a:t>“There is a sense in which place finally becomes co-extensive in the mind, not only with personal and ancestral memories, but with the whole living community culture</a:t>
            </a:r>
          </a:p>
          <a:p>
            <a:pPr marL="0" indent="0">
              <a:buNone/>
            </a:pPr>
            <a:r>
              <a:rPr lang="en-GB" b="1" dirty="0">
                <a:latin typeface="Tahoma" panose="020B0604030504040204" pitchFamily="34" charset="0"/>
                <a:ea typeface="Tahoma" panose="020B0604030504040204" pitchFamily="34" charset="0"/>
                <a:cs typeface="Tahoma" panose="020B0604030504040204" pitchFamily="34" charset="0"/>
              </a:rPr>
              <a:t> Community becomes place, place community.”</a:t>
            </a:r>
          </a:p>
          <a:p>
            <a:pPr marL="0" indent="0">
              <a:buNone/>
            </a:pPr>
            <a:endParaRPr lang="en-GB" dirty="0"/>
          </a:p>
        </p:txBody>
      </p:sp>
    </p:spTree>
    <p:extLst>
      <p:ext uri="{BB962C8B-B14F-4D97-AF65-F5344CB8AC3E}">
        <p14:creationId xmlns:p14="http://schemas.microsoft.com/office/powerpoint/2010/main" val="36172934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C896-D52B-948A-9478-F525B69654B2}"/>
              </a:ext>
            </a:extLst>
          </p:cNvPr>
          <p:cNvSpPr>
            <a:spLocks noGrp="1"/>
          </p:cNvSpPr>
          <p:nvPr>
            <p:ph type="title"/>
          </p:nvPr>
        </p:nvSpPr>
        <p:spPr>
          <a:xfrm>
            <a:off x="179294" y="14762"/>
            <a:ext cx="8332694" cy="1325563"/>
          </a:xfrm>
        </p:spPr>
        <p:txBody>
          <a:bodyPr>
            <a:no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Crofter and world-renowned knitwear designer Alice </a:t>
            </a:r>
            <a:r>
              <a:rPr lang="en-GB" sz="3200" b="1" dirty="0" err="1">
                <a:latin typeface="Tahoma" panose="020B0604030504040204" pitchFamily="34" charset="0"/>
                <a:ea typeface="Tahoma" panose="020B0604030504040204" pitchFamily="34" charset="0"/>
                <a:cs typeface="Tahoma" panose="020B0604030504040204" pitchFamily="34" charset="0"/>
              </a:rPr>
              <a:t>Starmore</a:t>
            </a:r>
            <a:r>
              <a:rPr lang="en-GB" sz="3200" b="1" dirty="0">
                <a:latin typeface="Tahoma" panose="020B0604030504040204" pitchFamily="34" charset="0"/>
                <a:ea typeface="Tahoma" panose="020B0604030504040204" pitchFamily="34" charset="0"/>
                <a:cs typeface="Tahoma" panose="020B0604030504040204" pitchFamily="34" charset="0"/>
              </a:rPr>
              <a:t> describes </a:t>
            </a:r>
            <a:r>
              <a:rPr lang="en-GB" sz="3200" b="1" dirty="0" err="1">
                <a:latin typeface="Tahoma" panose="020B0604030504040204" pitchFamily="34" charset="0"/>
                <a:ea typeface="Tahoma" panose="020B0604030504040204" pitchFamily="34" charset="0"/>
                <a:cs typeface="Tahoma" panose="020B0604030504040204" pitchFamily="34" charset="0"/>
              </a:rPr>
              <a:t>dùthchas</a:t>
            </a:r>
            <a:r>
              <a:rPr lang="en-GB" sz="3200" b="1" dirty="0">
                <a:latin typeface="Tahoma" panose="020B0604030504040204" pitchFamily="34" charset="0"/>
                <a:ea typeface="Tahoma" panose="020B0604030504040204" pitchFamily="34" charset="0"/>
                <a:cs typeface="Tahoma" panose="020B0604030504040204" pitchFamily="34" charset="0"/>
              </a:rPr>
              <a:t> as</a:t>
            </a:r>
            <a:r>
              <a:rPr lang="en-GB" sz="3200" dirty="0">
                <a:latin typeface="Tahoma" panose="020B0604030504040204" pitchFamily="34" charset="0"/>
                <a:ea typeface="Tahoma" panose="020B0604030504040204" pitchFamily="34" charset="0"/>
                <a:cs typeface="Tahoma" panose="020B0604030504040204" pitchFamily="34" charset="0"/>
              </a:rPr>
              <a:t>:</a:t>
            </a:r>
          </a:p>
        </p:txBody>
      </p:sp>
      <p:sp>
        <p:nvSpPr>
          <p:cNvPr id="3" name="Content Placeholder 2">
            <a:extLst>
              <a:ext uri="{FF2B5EF4-FFF2-40B4-BE49-F238E27FC236}">
                <a16:creationId xmlns:a16="http://schemas.microsoft.com/office/drawing/2014/main" id="{7DFFECD4-82AF-1C98-B231-60887EFD102D}"/>
              </a:ext>
            </a:extLst>
          </p:cNvPr>
          <p:cNvSpPr>
            <a:spLocks noGrp="1"/>
          </p:cNvSpPr>
          <p:nvPr>
            <p:ph idx="1"/>
          </p:nvPr>
        </p:nvSpPr>
        <p:spPr/>
        <p:txBody>
          <a:bodyPr/>
          <a:lstStyle/>
          <a:p>
            <a:endParaRPr lang="en-GB" dirty="0"/>
          </a:p>
        </p:txBody>
      </p:sp>
      <p:sp>
        <p:nvSpPr>
          <p:cNvPr id="4" name="TextBox 3">
            <a:extLst>
              <a:ext uri="{FF2B5EF4-FFF2-40B4-BE49-F238E27FC236}">
                <a16:creationId xmlns:a16="http://schemas.microsoft.com/office/drawing/2014/main" id="{130D80DD-E99F-E4C1-B4BB-95507866CABE}"/>
              </a:ext>
            </a:extLst>
          </p:cNvPr>
          <p:cNvSpPr txBox="1"/>
          <p:nvPr/>
        </p:nvSpPr>
        <p:spPr>
          <a:xfrm>
            <a:off x="1" y="1358158"/>
            <a:ext cx="802789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 feeling of belonging, of where everything is linked, completely linked</a:t>
            </a:r>
            <a:r>
              <a:rPr lang="en-GB" sz="2400" b="1" dirty="0">
                <a:latin typeface="Tahoma" panose="020B0604030504040204" pitchFamily="34" charset="0"/>
                <a:ea typeface="Tahoma" panose="020B0604030504040204" pitchFamily="34" charset="0"/>
                <a:cs typeface="Tahoma" panose="020B0604030504040204" pitchFamily="34" charset="0"/>
              </a:rPr>
              <a:t>. </a:t>
            </a:r>
            <a:r>
              <a:rPr kumimoji="0" lang="en-GB" sz="2400" b="1"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Where you belong to the land, and the land belongs to you – there is no distinction.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It’s like a hand in a glove.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Everything fits in, and your culture is part of that as well, and everything you know that’s around you;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every part of life that’s around you is all interlinked and interdependent, and it’s all about ancestry, knowing where you’ve come from and that you are a continuation of all that.”</a:t>
            </a:r>
            <a:endParaRPr kumimoji="0" lang="en-GB" sz="2400" b="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98079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17A0-D1FC-3043-54E0-164DE03DEAA7}"/>
              </a:ext>
            </a:extLst>
          </p:cNvPr>
          <p:cNvSpPr>
            <a:spLocks noGrp="1"/>
          </p:cNvSpPr>
          <p:nvPr>
            <p:ph type="title"/>
          </p:nvPr>
        </p:nvSpPr>
        <p:spPr>
          <a:xfrm>
            <a:off x="838200" y="-134945"/>
            <a:ext cx="10515600" cy="1325563"/>
          </a:xfrm>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Key point: One size does not fit all</a:t>
            </a:r>
          </a:p>
        </p:txBody>
      </p:sp>
      <p:sp>
        <p:nvSpPr>
          <p:cNvPr id="3" name="Content Placeholder 2">
            <a:extLst>
              <a:ext uri="{FF2B5EF4-FFF2-40B4-BE49-F238E27FC236}">
                <a16:creationId xmlns:a16="http://schemas.microsoft.com/office/drawing/2014/main" id="{5EF2C9AD-62BE-98D5-6E0D-8FA29D392430}"/>
              </a:ext>
            </a:extLst>
          </p:cNvPr>
          <p:cNvSpPr>
            <a:spLocks noGrp="1"/>
          </p:cNvSpPr>
          <p:nvPr>
            <p:ph idx="1"/>
          </p:nvPr>
        </p:nvSpPr>
        <p:spPr>
          <a:xfrm>
            <a:off x="838199" y="1396997"/>
            <a:ext cx="10691813" cy="4351338"/>
          </a:xfrm>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Recognizing the environmental pluriverse</a:t>
            </a:r>
          </a:p>
          <a:p>
            <a:r>
              <a:rPr lang="en-GB" b="1" dirty="0">
                <a:latin typeface="Tahoma" panose="020B0604030504040204" pitchFamily="34" charset="0"/>
                <a:ea typeface="Tahoma" panose="020B0604030504040204" pitchFamily="34" charset="0"/>
                <a:cs typeface="Tahoma" panose="020B0604030504040204" pitchFamily="34" charset="0"/>
              </a:rPr>
              <a:t>Recognizing existent local resilience</a:t>
            </a:r>
          </a:p>
          <a:p>
            <a:r>
              <a:rPr lang="en-GB" b="1" dirty="0">
                <a:latin typeface="Tahoma" panose="020B0604030504040204" pitchFamily="34" charset="0"/>
                <a:ea typeface="Tahoma" panose="020B0604030504040204" pitchFamily="34" charset="0"/>
                <a:cs typeface="Tahoma" panose="020B0604030504040204" pitchFamily="34" charset="0"/>
              </a:rPr>
              <a:t>Respecting local and traditional voices as being most knowledgeable.</a:t>
            </a:r>
          </a:p>
          <a:p>
            <a:endParaRPr lang="en-GB" b="1" dirty="0"/>
          </a:p>
        </p:txBody>
      </p:sp>
      <p:pic>
        <p:nvPicPr>
          <p:cNvPr id="5122" name="Picture 2" descr="Thinking With | Arturo Escobar | Pluriversal Politics | Research Center for  Material Culture">
            <a:extLst>
              <a:ext uri="{FF2B5EF4-FFF2-40B4-BE49-F238E27FC236}">
                <a16:creationId xmlns:a16="http://schemas.microsoft.com/office/drawing/2014/main" id="{7C9EC7B3-6DD2-F0FF-FE24-CB1BD9FE5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15" y="3421076"/>
            <a:ext cx="8836817" cy="343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8604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4F60-4A63-84C1-E557-190E99530A13}"/>
              </a:ext>
            </a:extLst>
          </p:cNvPr>
          <p:cNvSpPr>
            <a:spLocks noGrp="1"/>
          </p:cNvSpPr>
          <p:nvPr>
            <p:ph type="title"/>
          </p:nvPr>
        </p:nvSpPr>
        <p:spPr/>
        <p:txBody>
          <a:bodyPr/>
          <a:lstStyle/>
          <a:p>
            <a:pPr algn="ctr"/>
            <a:r>
              <a:rPr lang="en-GB" b="1" dirty="0">
                <a:latin typeface="Tahoma" panose="020B0604030504040204" pitchFamily="34" charset="0"/>
                <a:ea typeface="Tahoma" panose="020B0604030504040204" pitchFamily="34" charset="0"/>
                <a:cs typeface="Tahoma" panose="020B0604030504040204" pitchFamily="34" charset="0"/>
              </a:rPr>
              <a:t>An embedded economy</a:t>
            </a:r>
          </a:p>
        </p:txBody>
      </p:sp>
      <p:sp>
        <p:nvSpPr>
          <p:cNvPr id="3" name="Content Placeholder 2">
            <a:extLst>
              <a:ext uri="{FF2B5EF4-FFF2-40B4-BE49-F238E27FC236}">
                <a16:creationId xmlns:a16="http://schemas.microsoft.com/office/drawing/2014/main" id="{2CD0A3CA-5E65-B562-CA15-5FD287578BDA}"/>
              </a:ext>
            </a:extLst>
          </p:cNvPr>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Skene, K.R. (2022). How can economics contribute to environmental and social sustainability? The significance of systems theory and the embedded economy. Frontiers in Sustainability, p.107</a:t>
            </a:r>
          </a:p>
        </p:txBody>
      </p:sp>
    </p:spTree>
    <p:extLst>
      <p:ext uri="{BB962C8B-B14F-4D97-AF65-F5344CB8AC3E}">
        <p14:creationId xmlns:p14="http://schemas.microsoft.com/office/powerpoint/2010/main" val="4294242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3028</Words>
  <Application>Microsoft Office PowerPoint</Application>
  <PresentationFormat>Widescreen</PresentationFormat>
  <Paragraphs>373</Paragraphs>
  <Slides>96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96</vt:i4>
      </vt:variant>
    </vt:vector>
  </HeadingPairs>
  <TitlesOfParts>
    <vt:vector size="102" baseType="lpstr">
      <vt:lpstr>Arial</vt:lpstr>
      <vt:lpstr>Calibri</vt:lpstr>
      <vt:lpstr>Calibri Light</vt:lpstr>
      <vt:lpstr>Tahoma</vt:lpstr>
      <vt:lpstr>Office Theme</vt:lpstr>
      <vt:lpstr>1_Office Theme</vt:lpstr>
      <vt:lpstr>Sustainability lectures</vt:lpstr>
      <vt:lpstr>Water: a simple molecule, a complex relationship with humans</vt:lpstr>
      <vt:lpstr>The Sami view lakes as sentient beings </vt:lpstr>
      <vt:lpstr>The Washoe tribe of Lake Tahoe</vt:lpstr>
      <vt:lpstr>Dreamtime stories</vt:lpstr>
      <vt:lpstr>PowerPoint Presentation</vt:lpstr>
      <vt:lpstr>The rainbow serpent as protector of water</vt:lpstr>
      <vt:lpstr>PowerPoint Presentation</vt:lpstr>
      <vt:lpstr>Indigenous and non-Indigenous perspectives of water and its management differ greatly </vt:lpstr>
      <vt:lpstr>Celts and water</vt:lpstr>
      <vt:lpstr>Celts and water</vt:lpstr>
      <vt:lpstr>Danu</vt:lpstr>
      <vt:lpstr>The great purveyor of life and death</vt:lpstr>
      <vt:lpstr>Why is water such an important molecule? So simple yet so complex?</vt:lpstr>
      <vt:lpstr>Biology is based on chemistry Chemistry is based on physics</vt:lpstr>
      <vt:lpstr>Polarity:  </vt:lpstr>
      <vt:lpstr>Polar solvent</vt:lpstr>
      <vt:lpstr>Polar solvent</vt:lpstr>
      <vt:lpstr>High melting and boiling points</vt:lpstr>
      <vt:lpstr>Latent heat of vaporization</vt:lpstr>
      <vt:lpstr>Water as a reaction medium and a reactant</vt:lpstr>
      <vt:lpstr>Water as habitat</vt:lpstr>
      <vt:lpstr>Water at 4 degrees centigrade is denser than ice</vt:lpstr>
      <vt:lpstr>Thermal Stratification</vt:lpstr>
      <vt:lpstr>The Blue Planet</vt:lpstr>
      <vt:lpstr>Water vapour as the major greenhouse gas</vt:lpstr>
      <vt:lpstr>PowerPoint Presentation</vt:lpstr>
      <vt:lpstr>PowerPoint Presentation</vt:lpstr>
      <vt:lpstr>PowerPoint Presentation</vt:lpstr>
      <vt:lpstr>PowerPoint Presentation</vt:lpstr>
      <vt:lpstr>PowerPoint Presentation</vt:lpstr>
      <vt:lpstr>As a result…</vt:lpstr>
      <vt:lpstr>PowerPoint Presentation</vt:lpstr>
      <vt:lpstr>PowerPoint Presentation</vt:lpstr>
      <vt:lpstr>The birth of circulation</vt:lpstr>
      <vt:lpstr>The equator gives birth to the deserts</vt:lpstr>
      <vt:lpstr>PowerPoint Presentation</vt:lpstr>
      <vt:lpstr>PowerPoint Presentation</vt:lpstr>
      <vt:lpstr>Six rotating belts of air cells surround the planet…</vt:lpstr>
      <vt:lpstr>Six belts of cells</vt:lpstr>
      <vt:lpstr>The relationship between the cells and the biomes</vt:lpstr>
      <vt:lpstr>PowerPoint Presentation</vt:lpstr>
      <vt:lpstr>The soil-forest-water-civilization nexus</vt:lpstr>
      <vt:lpstr>PowerPoint Presentation</vt:lpstr>
      <vt:lpstr>The biotic pump</vt:lpstr>
      <vt:lpstr>Deforestation and water relations</vt:lpstr>
      <vt:lpstr>1. Soil erosion</vt:lpstr>
      <vt:lpstr>2. Eutrophication</vt:lpstr>
      <vt:lpstr>3. Soil Salinization</vt:lpstr>
      <vt:lpstr>Two routes to salinized soil</vt:lpstr>
      <vt:lpstr>2. Soil salinization through deforestation</vt:lpstr>
      <vt:lpstr>Discussion and Break</vt:lpstr>
      <vt:lpstr>WATER Part Two</vt:lpstr>
      <vt:lpstr>Origin of water on Earth</vt:lpstr>
      <vt:lpstr>1. Endogenous theory</vt:lpstr>
      <vt:lpstr>2. Exogenous theory</vt:lpstr>
      <vt:lpstr>Reality: combined model</vt:lpstr>
      <vt:lpstr>Water: the perfect storm </vt:lpstr>
      <vt:lpstr>Water: a depleting resource</vt:lpstr>
      <vt:lpstr>Water in energy supply</vt:lpstr>
      <vt:lpstr>PowerPoint Presentation</vt:lpstr>
      <vt:lpstr>PowerPoint Presentation</vt:lpstr>
      <vt:lpstr>Water security</vt:lpstr>
      <vt:lpstr>Drought and the Mayan Collapse</vt:lpstr>
      <vt:lpstr>PowerPoint Presentation</vt:lpstr>
      <vt:lpstr>PowerPoint Presentation</vt:lpstr>
      <vt:lpstr>PowerPoint Presentation</vt:lpstr>
      <vt:lpstr>PowerPoint Presentation</vt:lpstr>
      <vt:lpstr>PowerPoint Presentation</vt:lpstr>
      <vt:lpstr>PowerPoint Presentation</vt:lpstr>
      <vt:lpstr>Water contamination</vt:lpstr>
      <vt:lpstr>Planetary warming</vt:lpstr>
      <vt:lpstr>Virtual water</vt:lpstr>
      <vt:lpstr>The water footprint </vt:lpstr>
      <vt:lpstr>Water Footprints</vt:lpstr>
      <vt:lpstr>The groundwater footprint (GF) </vt:lpstr>
      <vt:lpstr>SDGs and Water</vt:lpstr>
      <vt:lpstr>PowerPoint Presentation</vt:lpstr>
      <vt:lpstr>Increased emphasis on water engineering</vt:lpstr>
      <vt:lpstr>The WEFE Nexus</vt:lpstr>
      <vt:lpstr>Dramatic shift in agriculture needed</vt:lpstr>
      <vt:lpstr>WEFE</vt:lpstr>
      <vt:lpstr>Examples</vt:lpstr>
      <vt:lpstr>Pressurized irrigation</vt:lpstr>
      <vt:lpstr>Integrated management</vt:lpstr>
      <vt:lpstr>PowerPoint Presentation</vt:lpstr>
      <vt:lpstr>GLOCAL Approach: the pluriverse</vt:lpstr>
      <vt:lpstr>Joined-up thinking</vt:lpstr>
      <vt:lpstr>Local, traditional and indigenous ecological knowledge</vt:lpstr>
      <vt:lpstr>PowerPoint Presentation</vt:lpstr>
      <vt:lpstr>PowerPoint Presentation</vt:lpstr>
      <vt:lpstr>Gaelic tradition of Dùthchas</vt:lpstr>
      <vt:lpstr>Seán Ó Tuama (1985):</vt:lpstr>
      <vt:lpstr>Crofter and world-renowned knitwear designer Alice Starmore describes dùthchas as:</vt:lpstr>
      <vt:lpstr>Key point: One size does not fit all</vt:lpstr>
      <vt:lpstr>An embedded economy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Keith Skene</dc:creator>
  <cp:lastModifiedBy>Keith Skene</cp:lastModifiedBy>
  <cp:revision>13</cp:revision>
  <dcterms:created xsi:type="dcterms:W3CDTF">2024-10-29T12:30:18Z</dcterms:created>
  <dcterms:modified xsi:type="dcterms:W3CDTF">2024-11-10T10:41:54Z</dcterms:modified>
</cp:coreProperties>
</file>