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719" r:id="rId3"/>
    <p:sldId id="257" r:id="rId4"/>
    <p:sldId id="265" r:id="rId5"/>
    <p:sldId id="266" r:id="rId6"/>
    <p:sldId id="258" r:id="rId7"/>
    <p:sldId id="267" r:id="rId8"/>
    <p:sldId id="532" r:id="rId9"/>
    <p:sldId id="531" r:id="rId10"/>
    <p:sldId id="260" r:id="rId11"/>
    <p:sldId id="279" r:id="rId12"/>
    <p:sldId id="292" r:id="rId13"/>
    <p:sldId id="293" r:id="rId14"/>
    <p:sldId id="480" r:id="rId15"/>
    <p:sldId id="300" r:id="rId16"/>
    <p:sldId id="707" r:id="rId17"/>
    <p:sldId id="708" r:id="rId18"/>
    <p:sldId id="527" r:id="rId19"/>
    <p:sldId id="526" r:id="rId20"/>
    <p:sldId id="528" r:id="rId21"/>
    <p:sldId id="273" r:id="rId22"/>
    <p:sldId id="320" r:id="rId23"/>
    <p:sldId id="715" r:id="rId24"/>
    <p:sldId id="534" r:id="rId25"/>
    <p:sldId id="536" r:id="rId26"/>
    <p:sldId id="335" r:id="rId27"/>
    <p:sldId id="355" r:id="rId28"/>
    <p:sldId id="341" r:id="rId29"/>
    <p:sldId id="530" r:id="rId30"/>
    <p:sldId id="262" r:id="rId31"/>
    <p:sldId id="321" r:id="rId32"/>
    <p:sldId id="537" r:id="rId33"/>
    <p:sldId id="478" r:id="rId34"/>
    <p:sldId id="261" r:id="rId35"/>
    <p:sldId id="676" r:id="rId36"/>
    <p:sldId id="343" r:id="rId37"/>
    <p:sldId id="601" r:id="rId38"/>
    <p:sldId id="677" r:id="rId39"/>
    <p:sldId id="607" r:id="rId40"/>
    <p:sldId id="608" r:id="rId41"/>
    <p:sldId id="621" r:id="rId42"/>
    <p:sldId id="599" r:id="rId43"/>
    <p:sldId id="692" r:id="rId44"/>
    <p:sldId id="371" r:id="rId45"/>
    <p:sldId id="711" r:id="rId46"/>
    <p:sldId id="712" r:id="rId47"/>
    <p:sldId id="695" r:id="rId48"/>
    <p:sldId id="709" r:id="rId49"/>
    <p:sldId id="679" r:id="rId50"/>
    <p:sldId id="678" r:id="rId51"/>
    <p:sldId id="263" r:id="rId52"/>
    <p:sldId id="713" r:id="rId53"/>
    <p:sldId id="714" r:id="rId54"/>
    <p:sldId id="259" r:id="rId55"/>
    <p:sldId id="716" r:id="rId56"/>
    <p:sldId id="717" r:id="rId57"/>
    <p:sldId id="71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AB714-3739-48F3-B37C-72E7A47F31D3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051CA-7A31-44F5-B72F-05632ECF0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48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7ACFC-03FD-447E-9750-71895120EE2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49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>
            <a:extLst>
              <a:ext uri="{FF2B5EF4-FFF2-40B4-BE49-F238E27FC236}">
                <a16:creationId xmlns:a16="http://schemas.microsoft.com/office/drawing/2014/main" id="{FF5E27B3-3E1B-B28C-ACA8-480EA83AE6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>
            <a:extLst>
              <a:ext uri="{FF2B5EF4-FFF2-40B4-BE49-F238E27FC236}">
                <a16:creationId xmlns:a16="http://schemas.microsoft.com/office/drawing/2014/main" id="{023F5BA7-E192-7E02-FEF3-44EB3625D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148" name="Slide Number Placeholder 3">
            <a:extLst>
              <a:ext uri="{FF2B5EF4-FFF2-40B4-BE49-F238E27FC236}">
                <a16:creationId xmlns:a16="http://schemas.microsoft.com/office/drawing/2014/main" id="{5DBFCD63-EF6D-CCE9-EB2C-629FD2E36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E08B70-EC45-44F9-92B3-771859EE5DB7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772BBF11-5339-2B9D-83A5-6AA3723A12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31BD25B1-F7A8-FB4D-32AF-3D528A577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2B7F038E-5E33-4F73-7659-C53BBD85E7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1BAF1A-37E6-42C1-89F8-E439B61CB9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25AC2B5F-3DA9-D967-C205-843295325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1914DC78-BBDE-8FCB-A54A-43734A3FB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3B2C8762-F998-CF97-4C31-8AF0A9370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23324-1BB0-4098-84C6-6369F788D49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>
            <a:extLst>
              <a:ext uri="{FF2B5EF4-FFF2-40B4-BE49-F238E27FC236}">
                <a16:creationId xmlns:a16="http://schemas.microsoft.com/office/drawing/2014/main" id="{DA442276-D0CE-3A15-0735-E0B0175B35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>
            <a:extLst>
              <a:ext uri="{FF2B5EF4-FFF2-40B4-BE49-F238E27FC236}">
                <a16:creationId xmlns:a16="http://schemas.microsoft.com/office/drawing/2014/main" id="{D787198B-8AF9-14A0-7847-F0AE7DE40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196" name="Slide Number Placeholder 3">
            <a:extLst>
              <a:ext uri="{FF2B5EF4-FFF2-40B4-BE49-F238E27FC236}">
                <a16:creationId xmlns:a16="http://schemas.microsoft.com/office/drawing/2014/main" id="{8CAF49B8-2CE5-6E30-8BB0-C914133DF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05067E-61B1-43A5-B7FD-88611510982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7ACFC-03FD-447E-9750-71895120EE2B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57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051CA-7A31-44F5-B72F-05632ECF0AB8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0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EC5E-D386-E73A-CC3C-C4C7BC0C3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7A0E2-4211-1AAB-A366-E3D4EEC58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609B4-F037-926E-E81C-44051B4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9173-536D-4F47-9646-6EFF76607DA3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1C9B4-9918-C7C9-6AF5-EDAE4FA4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0D1F7-7169-6218-7EFD-72B57964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7F62-14E7-4D80-8CB5-94EDAA8AD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4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88F7-FEDB-F6D0-8A9E-5109AC7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16AF9-5AA5-DE97-632E-AF71446CD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DF4D-6199-C278-A427-7C3C91F2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9173-536D-4F47-9646-6EFF76607DA3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36003-63C1-6514-90C0-A03609B2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F46E-12CD-EC5C-D6E3-4BB22858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7F62-14E7-4D80-8CB5-94EDAA8AD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6E8A40-662C-4C9B-70CA-3CC37C4EB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A9900-1D91-034C-3A69-40DBFC08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E3658-34FA-4D99-F70D-2B71B19C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9173-536D-4F47-9646-6EFF76607DA3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57D32-6033-3422-EB24-37CFB74F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55A96-EA88-690F-ED24-BF6FBD35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7F62-14E7-4D80-8CB5-94EDAA8AD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0034-3C19-BAC1-D3B0-E41150F6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64C8C-BAB0-A339-7C6A-3D6493D51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7FB18-A244-2C5F-BD7C-B3D795FC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9173-536D-4F47-9646-6EFF76607DA3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92658-0670-AE37-FEBA-6A4F5E22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0C01B-3868-707C-FB6A-ACC58082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7F62-14E7-4D80-8CB5-94EDAA8AD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92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5826-2E43-303C-07B2-415DC1AD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86D3E-D476-4B4A-B4E5-29748FF0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853C4-8166-9E44-0EA3-32BC67894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9173-536D-4F47-9646-6EFF76607DA3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DDA77-C77A-21E3-D19C-5819DDB8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B3364-B051-1E5A-B56C-93C8C217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7F62-14E7-4D80-8CB5-94EDAA8AD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F5A3-E944-1625-83DC-E198FB26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F11BD-5C3C-DCD5-51CC-DC0D2F186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47BAA-DFC9-5812-59FC-77A3F3589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DC8CA-F749-1125-9D95-B8C535D8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9173-536D-4F47-9646-6EFF76607DA3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E0919-7C2F-698E-9CFE-67F1C8B4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AA75A-B2C1-1719-4780-6A46F222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7F62-14E7-4D80-8CB5-94EDAA8AD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0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7E9E-0556-6D91-3750-3C16516A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6DC02-9032-E0F1-471D-6F0ED5DA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85158-0DDF-18FF-7A10-3DFF72B3A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9C505-7B15-0D20-1979-740FB8090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547E69-D4C9-772D-1AF4-F5A0CBEA6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A7360-D6C3-F02D-D88D-AC3F1CAE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9173-536D-4F47-9646-6EFF76607DA3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C76D7-CC04-DED8-D5C0-2B7BEEF6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02471C-61E9-48AD-0D7B-24B2FE0B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7F62-14E7-4D80-8CB5-94EDAA8AD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4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7C07-663F-19E6-F7D9-46039F818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ACF2E-8D65-084D-54FC-E178E44B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9173-536D-4F47-9646-6EFF76607DA3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5C220-8B2D-CF22-CC3C-D188FE7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A476F-BC78-0DC0-BEAF-B199E973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7F62-14E7-4D80-8CB5-94EDAA8AD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1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53754-9D6A-B324-B6CF-C2FE9C557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9173-536D-4F47-9646-6EFF76607DA3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2FB69-2634-CE8D-FDA6-44EBCA14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891C7-615A-EFC9-4D7F-603DF698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7F62-14E7-4D80-8CB5-94EDAA8AD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4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D8AA8-A2E8-0FBA-1B9D-4FC0C5D1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41418-1C51-0DD6-8D2E-B6BB273A7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7AB9D-C62B-B9EB-13A9-E5238EE63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29770-BC24-5757-1834-79F76155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9173-536D-4F47-9646-6EFF76607DA3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73DA1-8A79-BC6E-B35D-FC2644F9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FFF3B-384F-DE07-D303-CDB96187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7F62-14E7-4D80-8CB5-94EDAA8AD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0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CE9B-8103-7178-15FF-020E75C0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D5952F-0795-2F2C-4A6C-C8CD2B31E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2DEAF-D2AE-8A88-30B7-B165F6CA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3E503-DFD3-F45D-A799-E05461E9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9173-536D-4F47-9646-6EFF76607DA3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B8123-3433-15F4-7A73-3C1DE3C2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67135-F154-3337-02C3-4827AC1C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7F62-14E7-4D80-8CB5-94EDAA8AD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2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897AE-6F79-90EE-CF6E-54933CC8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1865-B387-7B21-5800-FE96E7033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25761-D651-049E-D838-FAB1087EC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D9173-536D-4F47-9646-6EFF76607DA3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DCE40-A81B-E72B-3676-F3976B396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D3400-E2A4-9727-D4C6-AAC1F202F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77F62-14E7-4D80-8CB5-94EDAA8AD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2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://upload.wikimedia.org/wikipedia/commons/6/69/Lycopodium_plant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56EE-3080-618A-04A2-46EE0124F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203"/>
            <a:ext cx="9144000" cy="983331"/>
          </a:xfrm>
        </p:spPr>
        <p:txBody>
          <a:bodyPr>
            <a:norm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D0919-E4C9-26A6-025D-B791C66FA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21335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D2720-3663-40D5-3492-09735435C07C}"/>
              </a:ext>
            </a:extLst>
          </p:cNvPr>
          <p:cNvSpPr txBox="1"/>
          <p:nvPr/>
        </p:nvSpPr>
        <p:spPr>
          <a:xfrm>
            <a:off x="2911643" y="5541344"/>
            <a:ext cx="6184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 Keith Skene</a:t>
            </a:r>
          </a:p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Dundee and </a:t>
            </a:r>
          </a:p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Biosphere Research Institute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91969-D67B-821D-06C9-03519E6B931A}"/>
              </a:ext>
            </a:extLst>
          </p:cNvPr>
          <p:cNvSpPr txBox="1"/>
          <p:nvPr/>
        </p:nvSpPr>
        <p:spPr>
          <a:xfrm>
            <a:off x="8958255" y="4398344"/>
            <a:ext cx="18473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616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AF45-5DE1-E438-A9D3-B8E1F128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92107"/>
            <a:ext cx="12030075" cy="1325563"/>
          </a:xfrm>
        </p:spPr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Mantra of Sustainable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77720-9DFD-C6DE-9C17-4B13A8E4F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3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C383-AEE4-4480-B178-83EFB46C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kern="1200" dirty="0">
                <a:latin typeface="+mn-lt"/>
                <a:ea typeface="+mj-ea"/>
                <a:cs typeface="+mj-cs"/>
              </a:rPr>
              <a:t>Sustainable development: an Orwellian doublethink?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B0E63-3422-4284-9206-023B77E1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2000" kern="1200" dirty="0">
              <a:solidFill>
                <a:srgbClr val="E7E6E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04112-2B90-4A50-B5B7-BCE14C15D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82" y="106680"/>
            <a:ext cx="8083298" cy="4890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97C41A-0F5E-4B1A-8888-4F0C775CCDD6}"/>
              </a:ext>
            </a:extLst>
          </p:cNvPr>
          <p:cNvSpPr txBox="1"/>
          <p:nvPr/>
        </p:nvSpPr>
        <p:spPr>
          <a:xfrm>
            <a:off x="2905125" y="3667125"/>
            <a:ext cx="6395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DEVELOPMENT IS SUSTAINABLE ….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6C130-F8D5-4793-81DC-C91214CDBC1D}"/>
              </a:ext>
            </a:extLst>
          </p:cNvPr>
          <p:cNvSpPr txBox="1"/>
          <p:nvPr/>
        </p:nvSpPr>
        <p:spPr>
          <a:xfrm>
            <a:off x="5701937" y="4613981"/>
            <a:ext cx="453733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George Orwell, </a:t>
            </a:r>
            <a:r>
              <a:rPr lang="en-US" b="1" i="1" dirty="0">
                <a:solidFill>
                  <a:schemeClr val="bg1"/>
                </a:solidFill>
              </a:rPr>
              <a:t>Nineteen Eighty-Four </a:t>
            </a:r>
            <a:r>
              <a:rPr lang="en-US" b="1" dirty="0">
                <a:solidFill>
                  <a:schemeClr val="bg1"/>
                </a:solidFill>
              </a:rPr>
              <a:t>(1949)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35"/>
    </mc:Choice>
    <mc:Fallback xmlns="">
      <p:transition spd="slow" advTm="2413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5857-9CA8-447D-ADAF-14C254BF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The true meaning of sustainability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A1B9-9B75-4608-877F-96CF3DDBE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Biosphere, as a system, is emergent, surprising and creative</a:t>
            </a:r>
          </a:p>
          <a:p>
            <a:r>
              <a:rPr lang="en-US" b="1" dirty="0"/>
              <a:t>Unleashing nature rather than suffering from the </a:t>
            </a:r>
            <a:r>
              <a:rPr lang="en-US" b="1" i="1" dirty="0"/>
              <a:t>Garden of Eden Complex</a:t>
            </a:r>
            <a:r>
              <a:rPr lang="en-US" b="1" dirty="0"/>
              <a:t>.</a:t>
            </a:r>
            <a:endParaRPr lang="en-GB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2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69"/>
    </mc:Choice>
    <mc:Fallback xmlns="">
      <p:transition spd="slow" advTm="95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0C5E-8F8C-41FC-BA89-8D0F54C2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762"/>
            <a:ext cx="6867331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Garden of Eden Complex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2F7ACF-3346-4B58-B7DD-C1560F2DF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1" y="1513907"/>
            <a:ext cx="5988141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We’ve got to get ourselves back to the Garden…</a:t>
            </a:r>
          </a:p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  emergence of the new is essential for sustainability</a:t>
            </a:r>
          </a:p>
          <a:p>
            <a:pPr marL="0" indent="0">
              <a:buNone/>
            </a:pPr>
            <a:r>
              <a:rPr lang="en-US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garden is not a place of static equilibrium and a fixed destination</a:t>
            </a:r>
          </a:p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Rather, it is a journey</a:t>
            </a:r>
          </a:p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laboratory of creativity, of death and renewal</a:t>
            </a:r>
          </a:p>
          <a:p>
            <a:pPr marL="0" indent="0">
              <a:buNone/>
            </a:pPr>
            <a:r>
              <a:rPr lang="en-US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process not a form.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9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20"/>
    </mc:Choice>
    <mc:Fallback xmlns="">
      <p:transition spd="slow" advTm="77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9412-75AB-14A6-1373-6681A8B1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Joni Mitchell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F8F90-2BE3-3D09-37A3-B0D8F5B62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“And we've got to get ourselves back to the garden”</a:t>
            </a:r>
          </a:p>
        </p:txBody>
      </p:sp>
    </p:spTree>
    <p:extLst>
      <p:ext uri="{BB962C8B-B14F-4D97-AF65-F5344CB8AC3E}">
        <p14:creationId xmlns:p14="http://schemas.microsoft.com/office/powerpoint/2010/main" val="106357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D7B9-D754-4D04-AE6A-A3177566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744"/>
            <a:ext cx="10515600" cy="1325563"/>
          </a:xfrm>
        </p:spPr>
        <p:txBody>
          <a:bodyPr/>
          <a:lstStyle/>
          <a:p>
            <a:r>
              <a:rPr lang="fr-FR" b="1" dirty="0">
                <a:latin typeface="+mn-lt"/>
              </a:rPr>
              <a:t>Il faut cultiver son jardin…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EDF5-FDEE-4D01-83E8-155660510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2137"/>
            <a:ext cx="537972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“Peace means an unending fight against disease and slums, ignorance and economic injustice, against deforestation and waste of natural resources; peace means, both concretely and figuratively, that everyone must cultivate his garden”</a:t>
            </a:r>
            <a:endParaRPr lang="en-GB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2CB31-2D44-F43F-1B5B-C6D2073FBBA7}"/>
              </a:ext>
            </a:extLst>
          </p:cNvPr>
          <p:cNvSpPr txBox="1"/>
          <p:nvPr/>
        </p:nvSpPr>
        <p:spPr>
          <a:xfrm>
            <a:off x="2026920" y="5105400"/>
            <a:ext cx="45640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Patrick Geddes</a:t>
            </a:r>
          </a:p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Cities in evolution, 1915</a:t>
            </a:r>
          </a:p>
        </p:txBody>
      </p:sp>
    </p:spTree>
    <p:extLst>
      <p:ext uri="{BB962C8B-B14F-4D97-AF65-F5344CB8AC3E}">
        <p14:creationId xmlns:p14="http://schemas.microsoft.com/office/powerpoint/2010/main" val="13968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17"/>
    </mc:Choice>
    <mc:Fallback xmlns="">
      <p:transition spd="slow" advTm="13911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43B36-E21E-3D74-4963-4F710928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faut cultiver son jardin…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22FA9-3E62-7F13-33C8-08F3B62F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43274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Voltaire’s (aka François-Marie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Arouet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radically enlightened critique of professional academic philosophy as abstract, world-alienated, self-alienating, sanctimonious theorizing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Akin to modern neoliberalism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real or field philosophy – a working philosophy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A566B-3974-DD2F-E669-FF988D5F137F}"/>
              </a:ext>
            </a:extLst>
          </p:cNvPr>
          <p:cNvSpPr txBox="1"/>
          <p:nvPr/>
        </p:nvSpPr>
        <p:spPr>
          <a:xfrm>
            <a:off x="9170575" y="5972170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1694 – 1778</a:t>
            </a:r>
          </a:p>
        </p:txBody>
      </p:sp>
    </p:spTree>
    <p:extLst>
      <p:ext uri="{BB962C8B-B14F-4D97-AF65-F5344CB8AC3E}">
        <p14:creationId xmlns:p14="http://schemas.microsoft.com/office/powerpoint/2010/main" val="11679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206E-47A3-A670-8BB4-3E5A1198E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3841"/>
            <a:ext cx="11353799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Henry David Thoreau: Walden (1854)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5D01-6795-8342-DECD-547C9A1F8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22" y="1937919"/>
            <a:ext cx="61401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“To be a philosopher is not merely to have subtle thoughts, nor even to found a school, but so to love wisdom as to live according to its dictates, life of simplicity, independence, magnanimity, and trust. </a:t>
            </a:r>
          </a:p>
          <a:p>
            <a:pPr marL="0" indent="0">
              <a:buNone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to solve some of the problems of life, not only theoretically, but practically.”</a:t>
            </a:r>
          </a:p>
        </p:txBody>
      </p:sp>
    </p:spTree>
    <p:extLst>
      <p:ext uri="{BB962C8B-B14F-4D97-AF65-F5344CB8AC3E}">
        <p14:creationId xmlns:p14="http://schemas.microsoft.com/office/powerpoint/2010/main" val="302983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BC2C-2B0C-462B-7B3A-BF448183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 not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E8F22-AE0E-3D60-C77D-12BCD2DB0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Sustainable function?</a:t>
            </a:r>
          </a:p>
          <a:p>
            <a:r>
              <a:rPr lang="en-GB" b="1" dirty="0"/>
              <a:t>Earth System functionality</a:t>
            </a:r>
          </a:p>
          <a:p>
            <a:r>
              <a:rPr lang="en-GB" b="1" dirty="0"/>
              <a:t>The process of diversification, not diversity itself</a:t>
            </a:r>
          </a:p>
          <a:p>
            <a:r>
              <a:rPr lang="en-GB" b="1" dirty="0"/>
              <a:t>Unleashing the healing power and creativity within the system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24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4A0B87B2-9FB1-07B5-429C-FCC9CCBF3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D’Arcy Thompson (1860-1948)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6998CF39-9137-1622-A2FE-13BD4E844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566864"/>
            <a:ext cx="8962072" cy="4525963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en-GB" alt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rise from the conception of form to an understanding of the forces which gave rise to it."</a:t>
            </a:r>
            <a:r>
              <a:rPr lang="en-GB" altLang="en-US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33126" name="TextBox 5">
            <a:extLst>
              <a:ext uri="{FF2B5EF4-FFF2-40B4-BE49-F238E27FC236}">
                <a16:creationId xmlns:a16="http://schemas.microsoft.com/office/drawing/2014/main" id="{7A847C11-4CBE-95D4-6FF8-0C49058B1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362068"/>
            <a:ext cx="33313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Growth and Form. 1917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1189-0D16-CDA2-99C3-6688173B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latin typeface="+mn-lt"/>
              </a:rPr>
              <a:t>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717C1-D2E1-B63D-5E02-AA20C895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https://biosri.org/sustainability2024.html</a:t>
            </a:r>
          </a:p>
        </p:txBody>
      </p:sp>
    </p:spTree>
    <p:extLst>
      <p:ext uri="{BB962C8B-B14F-4D97-AF65-F5344CB8AC3E}">
        <p14:creationId xmlns:p14="http://schemas.microsoft.com/office/powerpoint/2010/main" val="1842753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6173-E51B-9F57-EF47-4A42BF2E5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971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Laboratory not museum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CD4BF-7B8A-2047-CE64-D34653671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06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23AB-EEE9-4A4C-A8C1-3F8ACD73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1" y="-2398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Issues around sustainability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9E4AC-F334-4964-825E-3E0A710D6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95" y="1811336"/>
            <a:ext cx="7555555" cy="4351338"/>
          </a:xfrm>
        </p:spPr>
        <p:txBody>
          <a:bodyPr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 constraint or selection but a liberation and diffusion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 destination but a journey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for Sustainability should empower the next generation to flourish and grow not continue our erroneous path forward…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 does it?</a:t>
            </a:r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47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15"/>
    </mc:Choice>
    <mc:Fallback xmlns="">
      <p:transition spd="slow" advTm="80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E221-B4E7-42E1-BF39-56F5369A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Environmental education became tied to the sustainable development concept</a:t>
            </a:r>
            <a:endParaRPr lang="en-GB" b="1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256F84-A034-492A-9AF7-CB8D926C5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2080727"/>
            <a:ext cx="8527591" cy="225906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4AD043-3F63-4E82-ACBE-256A741F89C7}"/>
              </a:ext>
            </a:extLst>
          </p:cNvPr>
          <p:cNvSpPr txBox="1"/>
          <p:nvPr/>
        </p:nvSpPr>
        <p:spPr>
          <a:xfrm>
            <a:off x="2714626" y="4484820"/>
            <a:ext cx="6394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“development that meets the needs of the present without compromising the ability of future generations to meet their  own needs”</a:t>
            </a:r>
            <a:endParaRPr lang="en-GB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10F50D-C2E5-43EC-882E-BB8FFF3144BB}"/>
              </a:ext>
            </a:extLst>
          </p:cNvPr>
          <p:cNvSpPr txBox="1"/>
          <p:nvPr/>
        </p:nvSpPr>
        <p:spPr>
          <a:xfrm>
            <a:off x="9330611" y="6446220"/>
            <a:ext cx="704039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1987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347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01"/>
    </mc:Choice>
    <mc:Fallback xmlns="">
      <p:transition spd="slow" advTm="2230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F065-42B7-92CE-AB3E-E853A7E9C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on critique of SDGs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DFFBB-08A3-F90A-4CE7-BDF9DEE1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Skene, K.R. (2021). No goal is an island: the implications of systems theory for the Sustainable Development Goals. Environment, Development and Sustainability 23: 9993–10012.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546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CD46-AF42-02CE-12F8-35BAD1ADE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57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the maintenance of forms nor lifestyles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7E042-22FD-1699-0386-82CD2BF57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8225" cy="4351338"/>
          </a:xfrm>
        </p:spPr>
        <p:txBody>
          <a:bodyPr/>
          <a:lstStyle/>
          <a:p>
            <a:r>
              <a:rPr lang="en-GB" b="1" dirty="0"/>
              <a:t>Embracing functionalism and the essence of function</a:t>
            </a:r>
          </a:p>
          <a:p>
            <a:r>
              <a:rPr lang="en-GB" b="1" dirty="0"/>
              <a:t>The creative force within</a:t>
            </a:r>
          </a:p>
          <a:p>
            <a:r>
              <a:rPr lang="en-GB" b="1" dirty="0"/>
              <a:t>1. Ecological succession</a:t>
            </a:r>
          </a:p>
        </p:txBody>
      </p:sp>
    </p:spTree>
    <p:extLst>
      <p:ext uri="{BB962C8B-B14F-4D97-AF65-F5344CB8AC3E}">
        <p14:creationId xmlns:p14="http://schemas.microsoft.com/office/powerpoint/2010/main" val="2192722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F91E-40FF-A68C-9007-9B9EBB35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Post-extinction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2BE8-75B0-64AD-3396-E4CB41779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C1926C-FACF-511B-6CDA-49789B64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557"/>
          <a:stretch/>
        </p:blipFill>
        <p:spPr>
          <a:xfrm>
            <a:off x="1871672" y="1325568"/>
            <a:ext cx="9283359" cy="27320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C5112C-66E6-9D4B-E407-75632703A4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55" r="17236" b="25815"/>
          <a:stretch/>
        </p:blipFill>
        <p:spPr>
          <a:xfrm>
            <a:off x="2543185" y="4199725"/>
            <a:ext cx="6827865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3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0F3E8596-0809-28E7-387C-473FF3FD09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GB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 Extinctions</a:t>
            </a:r>
          </a:p>
        </p:txBody>
      </p:sp>
      <p:sp>
        <p:nvSpPr>
          <p:cNvPr id="116739" name="Text Box 5">
            <a:extLst>
              <a:ext uri="{FF2B5EF4-FFF2-40B4-BE49-F238E27FC236}">
                <a16:creationId xmlns:a16="http://schemas.microsoft.com/office/drawing/2014/main" id="{E699AF32-8605-8BF6-CD8B-749102D63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56" y="1382713"/>
            <a:ext cx="212109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</a:t>
            </a:r>
          </a:p>
        </p:txBody>
      </p:sp>
      <p:sp>
        <p:nvSpPr>
          <p:cNvPr id="116740" name="AutoShape 7">
            <a:extLst>
              <a:ext uri="{FF2B5EF4-FFF2-40B4-BE49-F238E27FC236}">
                <a16:creationId xmlns:a16="http://schemas.microsoft.com/office/drawing/2014/main" id="{B60D587A-95CD-5AE3-DDE0-75A89708A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6" y="1125539"/>
            <a:ext cx="288925" cy="5183187"/>
          </a:xfrm>
          <a:prstGeom prst="lightningBol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41" name="AutoShape 8">
            <a:extLst>
              <a:ext uri="{FF2B5EF4-FFF2-40B4-BE49-F238E27FC236}">
                <a16:creationId xmlns:a16="http://schemas.microsoft.com/office/drawing/2014/main" id="{31878670-9B0A-165B-114B-365FB3F09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1125539"/>
            <a:ext cx="360363" cy="5183187"/>
          </a:xfrm>
          <a:prstGeom prst="lightningBol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42" name="AutoShape 9">
            <a:extLst>
              <a:ext uri="{FF2B5EF4-FFF2-40B4-BE49-F238E27FC236}">
                <a16:creationId xmlns:a16="http://schemas.microsoft.com/office/drawing/2014/main" id="{450A0BC4-DD4F-844C-ADE0-3B54D55EF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8" y="1125539"/>
            <a:ext cx="360362" cy="5399087"/>
          </a:xfrm>
          <a:prstGeom prst="lightningBol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6743" name="Picture 11" descr="sabre-toothed-tiger">
            <a:extLst>
              <a:ext uri="{FF2B5EF4-FFF2-40B4-BE49-F238E27FC236}">
                <a16:creationId xmlns:a16="http://schemas.microsoft.com/office/drawing/2014/main" id="{B2A216BB-E11B-457B-7354-20280A3A7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4724401"/>
            <a:ext cx="16192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13" descr="dinosaur-tawa-full">
            <a:extLst>
              <a:ext uri="{FF2B5EF4-FFF2-40B4-BE49-F238E27FC236}">
                <a16:creationId xmlns:a16="http://schemas.microsoft.com/office/drawing/2014/main" id="{8ED5E86E-147C-57C7-4A15-5D4C8D95E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4945064"/>
            <a:ext cx="18002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5" name="Picture 15" descr="2858357620051262496CdFvLR_ph">
            <a:extLst>
              <a:ext uri="{FF2B5EF4-FFF2-40B4-BE49-F238E27FC236}">
                <a16:creationId xmlns:a16="http://schemas.microsoft.com/office/drawing/2014/main" id="{11874FFF-C4E3-3E8E-38B9-D5077F2E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4929188"/>
            <a:ext cx="1649413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6" name="Text Box 16">
            <a:extLst>
              <a:ext uri="{FF2B5EF4-FFF2-40B4-BE49-F238E27FC236}">
                <a16:creationId xmlns:a16="http://schemas.microsoft.com/office/drawing/2014/main" id="{231C30A4-3BA1-8B58-F2F8-A79C54D68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6230938"/>
            <a:ext cx="7812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Eryops		    </a:t>
            </a:r>
            <a:r>
              <a:rPr lang="en-GB" altLang="en-US" sz="1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Postosuchus</a:t>
            </a:r>
            <a:r>
              <a:rPr lang="en-GB" altLang="en-US" sz="1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Tawa                   Smilodon</a:t>
            </a:r>
          </a:p>
        </p:txBody>
      </p:sp>
      <p:pic>
        <p:nvPicPr>
          <p:cNvPr id="116747" name="Picture 18" descr="Eryops">
            <a:extLst>
              <a:ext uri="{FF2B5EF4-FFF2-40B4-BE49-F238E27FC236}">
                <a16:creationId xmlns:a16="http://schemas.microsoft.com/office/drawing/2014/main" id="{71F6F60C-E093-7C56-CE27-8A4F37B7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5030788"/>
            <a:ext cx="170338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8" name="Picture 20" descr="File:Lycopodium plant.jpg">
            <a:hlinkClick r:id="rId7"/>
            <a:extLst>
              <a:ext uri="{FF2B5EF4-FFF2-40B4-BE49-F238E27FC236}">
                <a16:creationId xmlns:a16="http://schemas.microsoft.com/office/drawing/2014/main" id="{FCC88E71-95CB-714A-34EB-13F8C70C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349501"/>
            <a:ext cx="12033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9" name="Text Box 21">
            <a:extLst>
              <a:ext uri="{FF2B5EF4-FFF2-40B4-BE49-F238E27FC236}">
                <a16:creationId xmlns:a16="http://schemas.microsoft.com/office/drawing/2014/main" id="{00D491AC-7EF4-817A-6BFB-1486B06C1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4240213"/>
            <a:ext cx="841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Lycopoda</a:t>
            </a:r>
            <a:r>
              <a:rPr lang="en-GB" alt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alt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Glossopterids</a:t>
            </a:r>
            <a:r>
              <a:rPr lang="en-GB" alt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       Magnolia	          </a:t>
            </a:r>
            <a:r>
              <a:rPr lang="en-GB" alt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Poaceae</a:t>
            </a:r>
            <a:r>
              <a:rPr lang="en-GB" altLang="en-US" sz="1800" dirty="0">
                <a:solidFill>
                  <a:srgbClr val="000000"/>
                </a:solidFill>
              </a:rPr>
              <a:t>		</a:t>
            </a:r>
          </a:p>
        </p:txBody>
      </p:sp>
      <p:pic>
        <p:nvPicPr>
          <p:cNvPr id="116750" name="Picture 23" descr="dicksonia">
            <a:extLst>
              <a:ext uri="{FF2B5EF4-FFF2-40B4-BE49-F238E27FC236}">
                <a16:creationId xmlns:a16="http://schemas.microsoft.com/office/drawing/2014/main" id="{54049B3B-8F41-F808-FC13-E5D4D18AB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08275"/>
            <a:ext cx="16891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1" name="Picture 25" descr="magnolia_sieboldii2">
            <a:extLst>
              <a:ext uri="{FF2B5EF4-FFF2-40B4-BE49-F238E27FC236}">
                <a16:creationId xmlns:a16="http://schemas.microsoft.com/office/drawing/2014/main" id="{C04F1DF4-BD53-FEA4-AF74-EEC64874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2852739"/>
            <a:ext cx="16494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2" name="Picture 27" descr="Savanna">
            <a:extLst>
              <a:ext uri="{FF2B5EF4-FFF2-40B4-BE49-F238E27FC236}">
                <a16:creationId xmlns:a16="http://schemas.microsoft.com/office/drawing/2014/main" id="{44D27483-D11D-0DCF-A438-77A54A00A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2781300"/>
            <a:ext cx="16922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753" name="Group 53">
            <a:extLst>
              <a:ext uri="{FF2B5EF4-FFF2-40B4-BE49-F238E27FC236}">
                <a16:creationId xmlns:a16="http://schemas.microsoft.com/office/drawing/2014/main" id="{670175C0-202E-7BB6-3E2E-51A5DC78FA6A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981076"/>
            <a:ext cx="1155700" cy="1223963"/>
            <a:chOff x="1248" y="240"/>
            <a:chExt cx="4176" cy="3600"/>
          </a:xfrm>
        </p:grpSpPr>
        <p:sp>
          <p:nvSpPr>
            <p:cNvPr id="116769" name="Pyr1">
              <a:extLst>
                <a:ext uri="{FF2B5EF4-FFF2-40B4-BE49-F238E27FC236}">
                  <a16:creationId xmlns:a16="http://schemas.microsoft.com/office/drawing/2014/main" id="{5070FB6E-A75A-4FCB-0341-3037B705A5C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770" name="Pyr2">
              <a:extLst>
                <a:ext uri="{FF2B5EF4-FFF2-40B4-BE49-F238E27FC236}">
                  <a16:creationId xmlns:a16="http://schemas.microsoft.com/office/drawing/2014/main" id="{49CF568E-D699-092F-592E-9ECE4E040D2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771" name="Pyr3">
              <a:extLst>
                <a:ext uri="{FF2B5EF4-FFF2-40B4-BE49-F238E27FC236}">
                  <a16:creationId xmlns:a16="http://schemas.microsoft.com/office/drawing/2014/main" id="{A082041C-2B6F-B8DA-5313-10342E5DBA2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772" name="Pyr4">
              <a:extLst>
                <a:ext uri="{FF2B5EF4-FFF2-40B4-BE49-F238E27FC236}">
                  <a16:creationId xmlns:a16="http://schemas.microsoft.com/office/drawing/2014/main" id="{78184AC7-350F-6ED5-8A06-A7975F8EB08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754" name="Group 58">
            <a:extLst>
              <a:ext uri="{FF2B5EF4-FFF2-40B4-BE49-F238E27FC236}">
                <a16:creationId xmlns:a16="http://schemas.microsoft.com/office/drawing/2014/main" id="{908165E7-ECA7-B446-ADEF-6CC4F7977F11}"/>
              </a:ext>
            </a:extLst>
          </p:cNvPr>
          <p:cNvGrpSpPr>
            <a:grpSpLocks/>
          </p:cNvGrpSpPr>
          <p:nvPr/>
        </p:nvGrpSpPr>
        <p:grpSpPr bwMode="auto">
          <a:xfrm>
            <a:off x="5084763" y="981076"/>
            <a:ext cx="1155700" cy="1223963"/>
            <a:chOff x="1248" y="240"/>
            <a:chExt cx="4176" cy="3600"/>
          </a:xfrm>
        </p:grpSpPr>
        <p:sp>
          <p:nvSpPr>
            <p:cNvPr id="116765" name="Pyr1">
              <a:extLst>
                <a:ext uri="{FF2B5EF4-FFF2-40B4-BE49-F238E27FC236}">
                  <a16:creationId xmlns:a16="http://schemas.microsoft.com/office/drawing/2014/main" id="{DFF107B3-F182-1C61-1EDA-630A0D4F6AF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766" name="Pyr2">
              <a:extLst>
                <a:ext uri="{FF2B5EF4-FFF2-40B4-BE49-F238E27FC236}">
                  <a16:creationId xmlns:a16="http://schemas.microsoft.com/office/drawing/2014/main" id="{7A97D9A6-262B-C1B6-1C9C-0DE23F5F7DA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767" name="Pyr3">
              <a:extLst>
                <a:ext uri="{FF2B5EF4-FFF2-40B4-BE49-F238E27FC236}">
                  <a16:creationId xmlns:a16="http://schemas.microsoft.com/office/drawing/2014/main" id="{5F5733FA-50F3-A43A-4233-35E01B58E0C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768" name="Pyr4">
              <a:extLst>
                <a:ext uri="{FF2B5EF4-FFF2-40B4-BE49-F238E27FC236}">
                  <a16:creationId xmlns:a16="http://schemas.microsoft.com/office/drawing/2014/main" id="{36B1B362-B669-8FF5-E43E-0032E25E007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755" name="Group 63">
            <a:extLst>
              <a:ext uri="{FF2B5EF4-FFF2-40B4-BE49-F238E27FC236}">
                <a16:creationId xmlns:a16="http://schemas.microsoft.com/office/drawing/2014/main" id="{F4146D03-D128-385D-E0B5-405000E91323}"/>
              </a:ext>
            </a:extLst>
          </p:cNvPr>
          <p:cNvGrpSpPr>
            <a:grpSpLocks/>
          </p:cNvGrpSpPr>
          <p:nvPr/>
        </p:nvGrpSpPr>
        <p:grpSpPr bwMode="auto">
          <a:xfrm>
            <a:off x="7172325" y="981076"/>
            <a:ext cx="1155700" cy="1223963"/>
            <a:chOff x="1248" y="240"/>
            <a:chExt cx="4176" cy="3600"/>
          </a:xfrm>
        </p:grpSpPr>
        <p:sp>
          <p:nvSpPr>
            <p:cNvPr id="116761" name="Pyr1">
              <a:extLst>
                <a:ext uri="{FF2B5EF4-FFF2-40B4-BE49-F238E27FC236}">
                  <a16:creationId xmlns:a16="http://schemas.microsoft.com/office/drawing/2014/main" id="{A7BBBCC2-8DFD-667E-B8DE-87A321118AE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762" name="Pyr2">
              <a:extLst>
                <a:ext uri="{FF2B5EF4-FFF2-40B4-BE49-F238E27FC236}">
                  <a16:creationId xmlns:a16="http://schemas.microsoft.com/office/drawing/2014/main" id="{E008ADB5-A2B0-D424-1844-8B551FDF9EC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763" name="Pyr3">
              <a:extLst>
                <a:ext uri="{FF2B5EF4-FFF2-40B4-BE49-F238E27FC236}">
                  <a16:creationId xmlns:a16="http://schemas.microsoft.com/office/drawing/2014/main" id="{E58F42C3-71A4-E7B7-2DBD-7E9D4CF87CC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764" name="Pyr4">
              <a:extLst>
                <a:ext uri="{FF2B5EF4-FFF2-40B4-BE49-F238E27FC236}">
                  <a16:creationId xmlns:a16="http://schemas.microsoft.com/office/drawing/2014/main" id="{7AF4D419-06A8-B6FC-C88C-0E3DE231868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756" name="Group 68">
            <a:extLst>
              <a:ext uri="{FF2B5EF4-FFF2-40B4-BE49-F238E27FC236}">
                <a16:creationId xmlns:a16="http://schemas.microsoft.com/office/drawing/2014/main" id="{AD6F7EB4-5C36-C602-92A8-C150456A1734}"/>
              </a:ext>
            </a:extLst>
          </p:cNvPr>
          <p:cNvGrpSpPr>
            <a:grpSpLocks/>
          </p:cNvGrpSpPr>
          <p:nvPr/>
        </p:nvGrpSpPr>
        <p:grpSpPr bwMode="auto">
          <a:xfrm>
            <a:off x="9261475" y="981076"/>
            <a:ext cx="1155700" cy="1223963"/>
            <a:chOff x="1248" y="240"/>
            <a:chExt cx="4176" cy="3600"/>
          </a:xfrm>
        </p:grpSpPr>
        <p:sp>
          <p:nvSpPr>
            <p:cNvPr id="116757" name="Pyr1">
              <a:extLst>
                <a:ext uri="{FF2B5EF4-FFF2-40B4-BE49-F238E27FC236}">
                  <a16:creationId xmlns:a16="http://schemas.microsoft.com/office/drawing/2014/main" id="{63432ADD-8CEC-6638-BCBA-9158C005D35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758" name="Pyr2">
              <a:extLst>
                <a:ext uri="{FF2B5EF4-FFF2-40B4-BE49-F238E27FC236}">
                  <a16:creationId xmlns:a16="http://schemas.microsoft.com/office/drawing/2014/main" id="{4AF74E1C-2391-1172-08EB-C5B239B86BF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759" name="Pyr3">
              <a:extLst>
                <a:ext uri="{FF2B5EF4-FFF2-40B4-BE49-F238E27FC236}">
                  <a16:creationId xmlns:a16="http://schemas.microsoft.com/office/drawing/2014/main" id="{B5534206-6160-C2D6-4532-AB3AC08BA6A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760" name="Pyr4">
              <a:extLst>
                <a:ext uri="{FF2B5EF4-FFF2-40B4-BE49-F238E27FC236}">
                  <a16:creationId xmlns:a16="http://schemas.microsoft.com/office/drawing/2014/main" id="{0417F1D0-364A-CB66-3916-3FB716F2AAE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>
            <a:extLst>
              <a:ext uri="{FF2B5EF4-FFF2-40B4-BE49-F238E27FC236}">
                <a16:creationId xmlns:a16="http://schemas.microsoft.com/office/drawing/2014/main" id="{CB4B5073-0328-93D1-1452-F1F947FC2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100013"/>
            <a:ext cx="8229600" cy="1143001"/>
          </a:xfrm>
        </p:spPr>
        <p:txBody>
          <a:bodyPr/>
          <a:lstStyle/>
          <a:p>
            <a:r>
              <a:rPr lang="en-GB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Shakespeare Analogy</a:t>
            </a:r>
          </a:p>
        </p:txBody>
      </p:sp>
      <p:sp>
        <p:nvSpPr>
          <p:cNvPr id="118787" name="Content Placeholder 2">
            <a:extLst>
              <a:ext uri="{FF2B5EF4-FFF2-40B4-BE49-F238E27FC236}">
                <a16:creationId xmlns:a16="http://schemas.microsoft.com/office/drawing/2014/main" id="{1CDAC7D3-1C04-AE48-7B93-8FE02ACF2D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981076"/>
            <a:ext cx="8229600" cy="4525963"/>
          </a:xfrm>
        </p:spPr>
        <p:txBody>
          <a:bodyPr/>
          <a:lstStyle/>
          <a:p>
            <a:r>
              <a:rPr lang="en-GB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actors may change through time, but the play stays the same</a:t>
            </a:r>
          </a:p>
          <a:p>
            <a:r>
              <a:rPr lang="en-GB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 play that drives the players</a:t>
            </a:r>
          </a:p>
          <a:p>
            <a:r>
              <a:rPr lang="en-GB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play is FUNCTION, not FORM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>
            <a:extLst>
              <a:ext uri="{FF2B5EF4-FFF2-40B4-BE49-F238E27FC236}">
                <a16:creationId xmlns:a16="http://schemas.microsoft.com/office/drawing/2014/main" id="{6F073BEF-E1FF-3B74-0C3D-BE6A407FC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00016"/>
            <a:ext cx="8229600" cy="1143001"/>
          </a:xfrm>
        </p:spPr>
        <p:txBody>
          <a:bodyPr/>
          <a:lstStyle/>
          <a:p>
            <a:pPr algn="ctr"/>
            <a:r>
              <a:rPr lang="en-GB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Diversity is function</a:t>
            </a:r>
          </a:p>
        </p:txBody>
      </p:sp>
      <p:sp>
        <p:nvSpPr>
          <p:cNvPr id="135171" name="Content Placeholder 2">
            <a:extLst>
              <a:ext uri="{FF2B5EF4-FFF2-40B4-BE49-F238E27FC236}">
                <a16:creationId xmlns:a16="http://schemas.microsoft.com/office/drawing/2014/main" id="{5171B13C-1E24-126C-6B0D-8353E530CE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025" y="1504956"/>
            <a:ext cx="9144000" cy="4525963"/>
          </a:xfrm>
        </p:spPr>
        <p:txBody>
          <a:bodyPr/>
          <a:lstStyle/>
          <a:p>
            <a:r>
              <a:rPr lang="en-GB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 functional role that lies at the heart of the matter</a:t>
            </a:r>
          </a:p>
          <a:p>
            <a:r>
              <a:rPr lang="en-GB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reducing diversity we reduce function</a:t>
            </a:r>
          </a:p>
          <a:p>
            <a:r>
              <a:rPr lang="en-GB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impacting upon function, we impact on ourselves</a:t>
            </a:r>
          </a:p>
          <a:p>
            <a:r>
              <a:rPr lang="en-GB" alt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ask for whom the bell tolls</a:t>
            </a:r>
          </a:p>
          <a:p>
            <a:r>
              <a:rPr lang="en-GB" alt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tolls for thee</a:t>
            </a:r>
          </a:p>
          <a:p>
            <a:endParaRPr lang="en-GB" altLang="en-US" dirty="0"/>
          </a:p>
        </p:txBody>
      </p:sp>
      <p:sp>
        <p:nvSpPr>
          <p:cNvPr id="135173" name="Rectangle 4">
            <a:extLst>
              <a:ext uri="{FF2B5EF4-FFF2-40B4-BE49-F238E27FC236}">
                <a16:creationId xmlns:a16="http://schemas.microsoft.com/office/drawing/2014/main" id="{2E9FB86F-5C98-2447-D123-2EA8990F0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4976813"/>
            <a:ext cx="45720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Donne</a:t>
            </a:r>
            <a:br>
              <a:rPr lang="en-GB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Meditation 17</a:t>
            </a:r>
            <a:br>
              <a:rPr lang="en-GB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Devotions upon Emergent Occasions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E57FB8-3191-6C2C-BD4C-140675BC5CD0}"/>
              </a:ext>
            </a:extLst>
          </p:cNvPr>
          <p:cNvSpPr txBox="1"/>
          <p:nvPr/>
        </p:nvSpPr>
        <p:spPr>
          <a:xfrm rot="998811">
            <a:off x="2194560" y="853440"/>
            <a:ext cx="401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705358-B5E5-869D-4038-B225916C7148}"/>
              </a:ext>
            </a:extLst>
          </p:cNvPr>
          <p:cNvSpPr txBox="1"/>
          <p:nvPr/>
        </p:nvSpPr>
        <p:spPr>
          <a:xfrm rot="20000030">
            <a:off x="274320" y="1889760"/>
            <a:ext cx="254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NON-LINEAR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F98B0-3D79-8AF9-8708-0FC91D2D1252}"/>
              </a:ext>
            </a:extLst>
          </p:cNvPr>
          <p:cNvSpPr txBox="1"/>
          <p:nvPr/>
        </p:nvSpPr>
        <p:spPr>
          <a:xfrm rot="690668">
            <a:off x="685800" y="461772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SUBOPTIMAL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DCCDF-5AB9-1D91-410E-46A9A5AC3460}"/>
              </a:ext>
            </a:extLst>
          </p:cNvPr>
          <p:cNvSpPr txBox="1"/>
          <p:nvPr/>
        </p:nvSpPr>
        <p:spPr>
          <a:xfrm rot="20336907">
            <a:off x="7513320" y="1295400"/>
            <a:ext cx="401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10133-AC23-5890-E2FC-2A6E9422B260}"/>
              </a:ext>
            </a:extLst>
          </p:cNvPr>
          <p:cNvSpPr txBox="1"/>
          <p:nvPr/>
        </p:nvSpPr>
        <p:spPr>
          <a:xfrm rot="19936490">
            <a:off x="3444240" y="4754880"/>
            <a:ext cx="401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SELF-ASSEMBLING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599AD-9881-EB5A-5177-0B255D8BBDE0}"/>
              </a:ext>
            </a:extLst>
          </p:cNvPr>
          <p:cNvSpPr txBox="1"/>
          <p:nvPr/>
        </p:nvSpPr>
        <p:spPr>
          <a:xfrm rot="19781879">
            <a:off x="3246120" y="2590800"/>
            <a:ext cx="423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SELF-ORGANIZING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B7527E-E3B0-B6A2-298C-A024FD51D71A}"/>
              </a:ext>
            </a:extLst>
          </p:cNvPr>
          <p:cNvSpPr txBox="1"/>
          <p:nvPr/>
        </p:nvSpPr>
        <p:spPr>
          <a:xfrm rot="2510965">
            <a:off x="7437120" y="42976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EMERGENT </a:t>
            </a:r>
          </a:p>
        </p:txBody>
      </p:sp>
    </p:spTree>
    <p:extLst>
      <p:ext uri="{BB962C8B-B14F-4D97-AF65-F5344CB8AC3E}">
        <p14:creationId xmlns:p14="http://schemas.microsoft.com/office/powerpoint/2010/main" val="137888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8801F-BE42-2A2F-298D-E7D01030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Michel Foucault’s conceptualization </a:t>
            </a:r>
            <a:b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history of ideas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9D830-A2AA-9929-9ADA-D44EBA558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1776" cy="4351338"/>
          </a:xfrm>
        </p:spPr>
        <p:txBody>
          <a:bodyPr/>
          <a:lstStyle/>
          <a:p>
            <a:r>
              <a:rPr lang="en-GB" b="1" dirty="0"/>
              <a:t>Foucault (1984) proposed that histories of ideas should be genealogical </a:t>
            </a:r>
          </a:p>
          <a:p>
            <a:r>
              <a:rPr lang="en-GB" b="1" dirty="0"/>
              <a:t>Foucault’s history relies on the telling of descent which traces the myriad events through which—thanks to which, against which—they were formed</a:t>
            </a:r>
          </a:p>
          <a:p>
            <a:r>
              <a:rPr lang="en-GB" b="1" dirty="0"/>
              <a:t>A creative tension</a:t>
            </a:r>
          </a:p>
          <a:p>
            <a:r>
              <a:rPr lang="en-GB" b="1" dirty="0"/>
              <a:t>Sustainability is a case in point.</a:t>
            </a:r>
          </a:p>
        </p:txBody>
      </p:sp>
    </p:spTree>
    <p:extLst>
      <p:ext uri="{BB962C8B-B14F-4D97-AF65-F5344CB8AC3E}">
        <p14:creationId xmlns:p14="http://schemas.microsoft.com/office/powerpoint/2010/main" val="1298834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2437-3309-1C98-A982-A014FC0C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Functionality, system theory and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57626-133A-9BEB-DC0F-660129CE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Papers/Chapters for further reading (see web page)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D0A5A-4FEB-B5C8-ACD0-77C9FE4638F0}"/>
              </a:ext>
            </a:extLst>
          </p:cNvPr>
          <p:cNvSpPr txBox="1"/>
          <p:nvPr/>
        </p:nvSpPr>
        <p:spPr>
          <a:xfrm>
            <a:off x="838201" y="2600322"/>
            <a:ext cx="110637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Skene, K.R. (2024). Systems theory, thermodynamics and life: Integrated thinking across ecology, organization and biological evolution. Biosystems, p.105123. </a:t>
            </a:r>
          </a:p>
          <a:p>
            <a:r>
              <a:rPr lang="en-GB" sz="2400" b="1" dirty="0"/>
              <a:t>Skene, K.R. and </a:t>
            </a:r>
            <a:r>
              <a:rPr lang="en-GB" sz="2400" b="1" dirty="0" err="1"/>
              <a:t>Oarga-Mulec</a:t>
            </a:r>
            <a:r>
              <a:rPr lang="en-GB" sz="2400" b="1" dirty="0"/>
              <a:t>, A. (2024). The circular economy: the butterfly diagram, systems theory and the economic pluriverse. Journal of Circular Economy, 2 (3).</a:t>
            </a:r>
          </a:p>
          <a:p>
            <a:r>
              <a:rPr lang="en-GB" sz="2400" b="1" dirty="0"/>
              <a:t>Skene, K.R. (2023). Biosphere Evolution, Ecology and Sustainability: Why Thermodynamics and System Theory Matter. In: B. Veress and J. </a:t>
            </a:r>
            <a:r>
              <a:rPr lang="en-GB" sz="2400" b="1" dirty="0" err="1"/>
              <a:t>Szigethy</a:t>
            </a:r>
            <a:r>
              <a:rPr lang="en-GB" sz="2400" b="1" dirty="0"/>
              <a:t>, eds. Horizons in Earth Science Research Volume 24 pp. 1-46. Nova Science Publishers.</a:t>
            </a:r>
          </a:p>
          <a:p>
            <a:r>
              <a:rPr lang="en-GB" sz="2400" b="1" dirty="0"/>
              <a:t>Skene, K.R. (2022). How can economics contribute to environmental and social sustainability? The significance of systems theory and the embedded economy. Frontiers in Sustainability, p.107.</a:t>
            </a:r>
          </a:p>
        </p:txBody>
      </p:sp>
    </p:spTree>
    <p:extLst>
      <p:ext uri="{BB962C8B-B14F-4D97-AF65-F5344CB8AC3E}">
        <p14:creationId xmlns:p14="http://schemas.microsoft.com/office/powerpoint/2010/main" val="1275955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A345-F1F7-5077-3BA5-B1AEE20F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617C-CC05-D64D-F85E-4DE7C660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4" y="1690688"/>
            <a:ext cx="4100512" cy="4486275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Sustainability Pluriverse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 global approach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size cannot fit all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landscapes, ecosystems and biomes</a:t>
            </a:r>
          </a:p>
        </p:txBody>
      </p:sp>
    </p:spTree>
    <p:extLst>
      <p:ext uri="{BB962C8B-B14F-4D97-AF65-F5344CB8AC3E}">
        <p14:creationId xmlns:p14="http://schemas.microsoft.com/office/powerpoint/2010/main" val="4161499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6789-CDA0-E00C-3862-100D926B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E30A4-0145-3FDB-E434-A40907393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Earth System is not a Lego kit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Cyclical changes defy rectilinear logic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Ripples of interacting timescales pervade a system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Non-linear time – a fundamental aspect of indigenous knowledge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temporal pluriverse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838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>
            <a:extLst>
              <a:ext uri="{FF2B5EF4-FFF2-40B4-BE49-F238E27FC236}">
                <a16:creationId xmlns:a16="http://schemas.microsoft.com/office/drawing/2014/main" id="{90A4EB88-B36A-7936-4696-17FE0EFBF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Canute School of Conservation</a:t>
            </a:r>
          </a:p>
        </p:txBody>
      </p:sp>
      <p:sp>
        <p:nvSpPr>
          <p:cNvPr id="177155" name="Content Placeholder 2">
            <a:extLst>
              <a:ext uri="{FF2B5EF4-FFF2-40B4-BE49-F238E27FC236}">
                <a16:creationId xmlns:a16="http://schemas.microsoft.com/office/drawing/2014/main" id="{D41E3B5E-FAA4-C3D2-0751-FC5C87CCA4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43C5-F887-3A48-520A-D50BBCE1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1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importance of Place: Genius Loci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25EFD-6081-6CFB-7F27-257937CA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912" y="4143375"/>
            <a:ext cx="9767887" cy="203358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565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67C5-A602-62DA-C29D-75F32A64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Genius loci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679B7-B6BC-F2B0-7063-5B7F03276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9729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protective spirit of a place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often depicted in religious iconography as a figure holding attributes such as a cornucopia, a snake or a unicorn. </a:t>
            </a:r>
          </a:p>
        </p:txBody>
      </p:sp>
    </p:spTree>
    <p:extLst>
      <p:ext uri="{BB962C8B-B14F-4D97-AF65-F5344CB8AC3E}">
        <p14:creationId xmlns:p14="http://schemas.microsoft.com/office/powerpoint/2010/main" val="3943529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BB17-869E-5C69-83F2-CC4D16FC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072" y="108453"/>
            <a:ext cx="7006389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Genius loci: the protective spirit of a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D190-8B19-6CF9-705A-59C05DD7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26624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deification of Nature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Places of inspiration and sacredness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mythical meaning of the notion genius loci from a deep spiritual bond with nature was broken in the Middle Ages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Gardens became enclosed, 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commons diminished.</a:t>
            </a:r>
          </a:p>
        </p:txBody>
      </p:sp>
    </p:spTree>
    <p:extLst>
      <p:ext uri="{BB962C8B-B14F-4D97-AF65-F5344CB8AC3E}">
        <p14:creationId xmlns:p14="http://schemas.microsoft.com/office/powerpoint/2010/main" val="4000885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8696-0A91-3DC1-5D2C-9C8C3233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Genius loci: </a:t>
            </a:r>
            <a:b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protective spirit of a place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BA82C-37DF-ACE0-77F6-D2EEC474D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24512-4FC3-5780-BE22-066238DF6ADF}"/>
              </a:ext>
            </a:extLst>
          </p:cNvPr>
          <p:cNvSpPr txBox="1"/>
          <p:nvPr/>
        </p:nvSpPr>
        <p:spPr>
          <a:xfrm>
            <a:off x="4235823" y="6387354"/>
            <a:ext cx="42222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/>
              <a:t>Genius loci. Edward Ende, 1936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9006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3B77-43CB-94E1-1639-76CF106F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88" y="365125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method</a:t>
            </a:r>
            <a:b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Loci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086EF-5EF1-A322-EFEF-4DC7CADE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1825625"/>
            <a:ext cx="4905326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Memories linked to landscape, where landscape acts as a mnemonic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landscape is intertwined with stories and memories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Seen in the Sami of Northern Scandinavia</a:t>
            </a:r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305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D45B-DF54-0445-2722-C989B475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Indigenous cosmologies – system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19A77-F8C1-F08E-5890-3F343EED4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indigenous cosmologies perceive everything in the Universe as interconnected and interdependent 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 and the human realm are experienced with a sense of unity and mutual belonging </a:t>
            </a:r>
          </a:p>
        </p:txBody>
      </p:sp>
    </p:spTree>
    <p:extLst>
      <p:ext uri="{BB962C8B-B14F-4D97-AF65-F5344CB8AC3E}">
        <p14:creationId xmlns:p14="http://schemas.microsoft.com/office/powerpoint/2010/main" val="249153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9BA9-4359-B130-316F-92E3F8D4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Etymology of sustain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C3A32-6E38-2907-A5C6-AE1569222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Latin: sub "up from below" +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tenere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"to hold“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 French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sustenir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"hold up, bear; suffer, endure“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law: sense of "admit as correct and valid, uphold the rightfulness of"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81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2B4F-F81E-06FE-ADED-9C3C2833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importance of landscape </a:t>
            </a:r>
            <a:b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traditional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1C60-E377-429D-4CF3-164A1C4C6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landscape represents a multidimensional, multitemporal meeting place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 as a bridge, a communicator, a celebrant and a record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oral tradition is set in this complex dynamic environment</a:t>
            </a:r>
          </a:p>
        </p:txBody>
      </p:sp>
    </p:spTree>
    <p:extLst>
      <p:ext uri="{BB962C8B-B14F-4D97-AF65-F5344CB8AC3E}">
        <p14:creationId xmlns:p14="http://schemas.microsoft.com/office/powerpoint/2010/main" val="2333853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57722-D15A-60C9-A953-B01487B2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physical and the metaphysical as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11E83-D856-BD99-3623-CD459DD91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3" y="2258759"/>
            <a:ext cx="6500709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beautiful, monistic approach, where all is intertwined with all else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powerful theme repeated across indigenous oral traditions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Complexity, multidimensionality and integrity are emphasised</a:t>
            </a:r>
          </a:p>
        </p:txBody>
      </p:sp>
    </p:spTree>
    <p:extLst>
      <p:ext uri="{BB962C8B-B14F-4D97-AF65-F5344CB8AC3E}">
        <p14:creationId xmlns:p14="http://schemas.microsoft.com/office/powerpoint/2010/main" val="3216169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F392-DBD4-6DE7-60FE-6DD4B47C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9215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English philosopher Lord Shaftesbury </a:t>
            </a:r>
            <a:b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(1671 –1713)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BFC32-751B-97EA-6DFA-9B65C68D0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94591"/>
            <a:ext cx="7247965" cy="4351338"/>
          </a:xfrm>
        </p:spPr>
        <p:txBody>
          <a:bodyPr>
            <a:normAutofit fontScale="92500"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English philosopher Lord Shaftesbury (1671 –1713) emphasised that landscapes are personalities that derive meaning from their being itself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rockeries, systems of streams and flower meadows represent the outpouring of the genius in forms and in dynamic forces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adoration of these ‘unrestrained’ or ‘natural’ forms, have been seen as the factory of the genius loci.</a:t>
            </a:r>
          </a:p>
        </p:txBody>
      </p:sp>
    </p:spTree>
    <p:extLst>
      <p:ext uri="{BB962C8B-B14F-4D97-AF65-F5344CB8AC3E}">
        <p14:creationId xmlns:p14="http://schemas.microsoft.com/office/powerpoint/2010/main" val="3714142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0F85-AFD4-007A-05E8-88EAF46E3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Ecology of mind: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Dùthchas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7AB8-A65F-93B3-AA06-982D5D399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Celtic sustainability philosophy</a:t>
            </a:r>
          </a:p>
          <a:p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Dùthchas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Scottish Gaelic (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Dùchas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Irish Gaelic)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Gaelic word “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dùth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meaning “earth” or “land” 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intrinsic part of the Gaelic worldview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(Deirdre Ní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Mhathúna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(2021). Traditional ecological knowledge and the relevance of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Dùthchas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Gàidhealtachd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environmental futures. Scottish Affairs 30(2): 251-261.</a:t>
            </a:r>
          </a:p>
        </p:txBody>
      </p:sp>
    </p:spTree>
    <p:extLst>
      <p:ext uri="{BB962C8B-B14F-4D97-AF65-F5344CB8AC3E}">
        <p14:creationId xmlns:p14="http://schemas.microsoft.com/office/powerpoint/2010/main" val="2737658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A0C-0BF3-F56D-92B1-689ACA7C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Seán Ó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Tuama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(1985):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8050F-5338-2C65-8BBA-12572888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1812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“There is a sense in which place finally becomes co-extensive in the mind, not only with personal and ancestral memories, but with the whole living community culture</a:t>
            </a:r>
          </a:p>
          <a:p>
            <a:pPr marL="0" indent="0">
              <a:buNone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Community becomes place, place community.”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293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AD715-B8AC-3AD8-E9FC-4662F020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socio-environmental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797AF-9278-0F79-E98C-5BB6CD8DC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 silo approach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But, as the Earth system, integrated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not destination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 not form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Systemic not structural</a:t>
            </a:r>
          </a:p>
        </p:txBody>
      </p:sp>
    </p:spTree>
    <p:extLst>
      <p:ext uri="{BB962C8B-B14F-4D97-AF65-F5344CB8AC3E}">
        <p14:creationId xmlns:p14="http://schemas.microsoft.com/office/powerpoint/2010/main" val="4009568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C896-D52B-948A-9478-F525B696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14762"/>
            <a:ext cx="8332694" cy="1325563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Crofter and world-renowned knitwear designer Alice </a:t>
            </a:r>
            <a:r>
              <a:rPr lang="en-GB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Starmore</a:t>
            </a: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describes </a:t>
            </a:r>
            <a:r>
              <a:rPr lang="en-GB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dùthchas</a:t>
            </a: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</a:t>
            </a: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FECD4-82AF-1C98-B231-60887EFD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D80DD-E99F-E4C1-B4BB-95507866CABE}"/>
              </a:ext>
            </a:extLst>
          </p:cNvPr>
          <p:cNvSpPr txBox="1"/>
          <p:nvPr/>
        </p:nvSpPr>
        <p:spPr>
          <a:xfrm>
            <a:off x="1" y="1358158"/>
            <a:ext cx="80278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 feeling of belonging, of where everything is linked, completely linked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you belong to the land, and the land belongs to you – there is no distinction.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like a hand in a glove.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 fits in, and your culture is part of that as well, and everything you know that’s around you;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part of life that’s around you is all interlinked and interdependent, and it’s all about ancestry, knowing where you’ve come from and that you are a continuation of all that.”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07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1360CF-5EA1-0769-E0F0-F673332C73F7}"/>
              </a:ext>
            </a:extLst>
          </p:cNvPr>
          <p:cNvSpPr txBox="1"/>
          <p:nvPr/>
        </p:nvSpPr>
        <p:spPr>
          <a:xfrm>
            <a:off x="3288632" y="304803"/>
            <a:ext cx="5187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 from: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44D7E7-0F0A-01F4-F686-24E668403B31}"/>
              </a:ext>
            </a:extLst>
          </p:cNvPr>
          <p:cNvSpPr txBox="1"/>
          <p:nvPr/>
        </p:nvSpPr>
        <p:spPr>
          <a:xfrm rot="20315240">
            <a:off x="593558" y="2037348"/>
            <a:ext cx="4580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Isolation to connectivity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4B0CD-A6F7-7AA5-B159-FD7EF71DBF5E}"/>
              </a:ext>
            </a:extLst>
          </p:cNvPr>
          <p:cNvSpPr txBox="1"/>
          <p:nvPr/>
        </p:nvSpPr>
        <p:spPr>
          <a:xfrm rot="525140">
            <a:off x="4860758" y="2486890"/>
            <a:ext cx="7244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Less-than-human to more-than-human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1F503-6BEF-47B2-C85A-4185D7940AC5}"/>
              </a:ext>
            </a:extLst>
          </p:cNvPr>
          <p:cNvSpPr txBox="1"/>
          <p:nvPr/>
        </p:nvSpPr>
        <p:spPr>
          <a:xfrm rot="20590792">
            <a:off x="593558" y="3705726"/>
            <a:ext cx="6588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 to community to ecology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33650-4CEC-69C7-0BD1-65D6B1B32563}"/>
              </a:ext>
            </a:extLst>
          </p:cNvPr>
          <p:cNvSpPr txBox="1"/>
          <p:nvPr/>
        </p:nvSpPr>
        <p:spPr>
          <a:xfrm rot="719667">
            <a:off x="6128091" y="4315324"/>
            <a:ext cx="4796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Contextless to contextual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E7B71-3D09-9032-8B24-60334982D5A8}"/>
              </a:ext>
            </a:extLst>
          </p:cNvPr>
          <p:cNvSpPr txBox="1"/>
          <p:nvPr/>
        </p:nvSpPr>
        <p:spPr>
          <a:xfrm rot="20938102">
            <a:off x="64171" y="5374105"/>
            <a:ext cx="6971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Lesser wellbeing to greater wellbeing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FD9C73-1BC0-FC47-ABBC-65309AA2DAC4}"/>
              </a:ext>
            </a:extLst>
          </p:cNvPr>
          <p:cNvSpPr txBox="1"/>
          <p:nvPr/>
        </p:nvSpPr>
        <p:spPr>
          <a:xfrm rot="597487">
            <a:off x="5694944" y="5855366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Reductionism to holism</a:t>
            </a:r>
          </a:p>
        </p:txBody>
      </p:sp>
    </p:spTree>
    <p:extLst>
      <p:ext uri="{BB962C8B-B14F-4D97-AF65-F5344CB8AC3E}">
        <p14:creationId xmlns:p14="http://schemas.microsoft.com/office/powerpoint/2010/main" val="4210342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971942-B48A-EA1D-8A58-20D19537072D}"/>
              </a:ext>
            </a:extLst>
          </p:cNvPr>
          <p:cNvSpPr txBox="1"/>
          <p:nvPr/>
        </p:nvSpPr>
        <p:spPr>
          <a:xfrm>
            <a:off x="811274" y="224590"/>
            <a:ext cx="973375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imagining of a different world </a:t>
            </a:r>
          </a:p>
          <a:p>
            <a:pPr algn="ctr"/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we think and act </a:t>
            </a:r>
          </a:p>
          <a:p>
            <a:pPr algn="ctr"/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unison with the Earth system</a:t>
            </a:r>
          </a:p>
        </p:txBody>
      </p:sp>
    </p:spTree>
    <p:extLst>
      <p:ext uri="{BB962C8B-B14F-4D97-AF65-F5344CB8AC3E}">
        <p14:creationId xmlns:p14="http://schemas.microsoft.com/office/powerpoint/2010/main" val="38526580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18DD-6999-60B3-D107-9C09F76A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3367-10B2-233E-980A-60CFE7857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4" y="1825625"/>
            <a:ext cx="6843712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Steffen et al. (2020) write that: “For tens of thousands of years, indigenous cultures around the world have recognized cycles and systems in the environment, and that humans are an integral part of these”. </a:t>
            </a:r>
          </a:p>
        </p:txBody>
      </p:sp>
    </p:spTree>
    <p:extLst>
      <p:ext uri="{BB962C8B-B14F-4D97-AF65-F5344CB8AC3E}">
        <p14:creationId xmlns:p14="http://schemas.microsoft.com/office/powerpoint/2010/main" val="84898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1B40-A720-5B13-F986-D4DF02E9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9BE3B-972A-172B-47B4-DAEE4CF18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1610s: "bearable"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1845: "defensible, capable of being upheld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1965: "capable of being continued or maintained at a certain level"</a:t>
            </a:r>
          </a:p>
        </p:txBody>
      </p:sp>
    </p:spTree>
    <p:extLst>
      <p:ext uri="{BB962C8B-B14F-4D97-AF65-F5344CB8AC3E}">
        <p14:creationId xmlns:p14="http://schemas.microsoft.com/office/powerpoint/2010/main" val="40602574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CC70-E6E9-EDE8-24C6-0BC01227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Ethical environmental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704B0-B464-E427-CB0B-0CC440B38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Humans have been practicing ethical environmental sustainability within the context of their landscapes for millennia. 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research points to current sustainable indigenous practices as a blueprint for sustainable behaviour (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Kupa'a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2021; Ferguson et al., 2022; Reeder-Myers et al., 2022).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2147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9EE3-E2B2-19F6-0ADC-CFD676B8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of community regulation: how to live in the commons without tragedy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C9E71-4AA7-0D3A-FD06-040723E92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4228"/>
            <a:ext cx="5753100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indigenous people today still have strong community regulation of resource use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Ogiek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people of Kenya cannot cut down a tree without permission from the elders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2296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A85D-FC13-EE35-49B9-366870BE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9E0A-34A9-2854-BCB0-2E82098B3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4710113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Sami of Northern Europe each had access to a number of lakes, allowing a rotation, where each lake would have 1 or 2 years of fallow.</a:t>
            </a:r>
          </a:p>
        </p:txBody>
      </p:sp>
    </p:spTree>
    <p:extLst>
      <p:ext uri="{BB962C8B-B14F-4D97-AF65-F5344CB8AC3E}">
        <p14:creationId xmlns:p14="http://schemas.microsoft.com/office/powerpoint/2010/main" val="7439908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A2D9-7620-9EC8-0598-E0C859D0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Shona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3B576-D76B-D5F1-6677-9F73F8C06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770" y="1825625"/>
            <a:ext cx="5905508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Shona of South Africa have taboos regarding the harvesting of wild fruit only at a particular point of ripening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limitations as to when hunting can occur and what age of prey may be hunted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8762E-038E-9DB6-52A4-51E5C9D93594}"/>
              </a:ext>
            </a:extLst>
          </p:cNvPr>
          <p:cNvSpPr txBox="1"/>
          <p:nvPr/>
        </p:nvSpPr>
        <p:spPr>
          <a:xfrm>
            <a:off x="7800987" y="5572122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marula fruit</a:t>
            </a:r>
          </a:p>
        </p:txBody>
      </p:sp>
    </p:spTree>
    <p:extLst>
      <p:ext uri="{BB962C8B-B14F-4D97-AF65-F5344CB8AC3E}">
        <p14:creationId xmlns:p14="http://schemas.microsoft.com/office/powerpoint/2010/main" val="23363931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E144-C74A-877E-C793-A37407B1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Beyond Borders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57413-F9C5-E049-42B0-8D41D2F6D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6" y="1825625"/>
            <a:ext cx="6773932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Zhang, J, Skene, K.R., Wang, S., Ji, Q., Zheng H., Zhou, C., Pradhan, P., Meadows, M.E. and Fu, B. (2024). Beyond borders: assessing global sustainability through interconnected systems.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Sustainable Development.</a:t>
            </a:r>
          </a:p>
          <a:p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449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CA005-8234-04D5-3D50-7C0F1551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Beyond Borders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FBBC0-56F2-30D2-A6AB-A752901F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many complex interconnections among countries have a crucial impact on regional and global sustainability, yet a robust and systematic way to quantify this impact is lacking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present a new sustainability index capable of systematically considering pertinent indicators of interdependencies and spillovers between countries.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7702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45F6-A013-BC5B-DBBB-1F06B393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Beyond borders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79FEA-1589-3623-CBBA-C2528A5D1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measure dimensions of interdependence and spillovers, along with buffer and multiplier effects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enabling us to distinguish and gauge the impact of spatial interconnections on regional and global sustainability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Overall, the two approaches applied in tandem reinforce the joint principles of ‘one Earth’ and ‘leaving no one behind’.</a:t>
            </a:r>
          </a:p>
        </p:txBody>
      </p:sp>
    </p:spTree>
    <p:extLst>
      <p:ext uri="{BB962C8B-B14F-4D97-AF65-F5344CB8AC3E}">
        <p14:creationId xmlns:p14="http://schemas.microsoft.com/office/powerpoint/2010/main" val="34319248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3AF5-A324-6392-8E6A-688A35E5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65125"/>
            <a:ext cx="1038225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and coffee/tea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DF4B9-0BF9-845E-62CD-EFD2A07EB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19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169FB-9A18-A9FD-F967-0315D0C0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Plastic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428C0-3FE0-0618-3378-04AEF4A1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883"/>
            <a:ext cx="10515600" cy="4351338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Civilization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Conservation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Ecological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Rewilding</a:t>
            </a:r>
          </a:p>
          <a:p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Sustainability</a:t>
            </a:r>
          </a:p>
          <a:p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72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42172-0214-8C65-4637-12FD0FFB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7" y="171446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Maintaining some status quo?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4FB72-7ABB-330E-6D50-45956F558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825625"/>
            <a:ext cx="7315200" cy="4351338"/>
          </a:xfrm>
        </p:spPr>
        <p:txBody>
          <a:bodyPr>
            <a:norm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Human-centric in its focus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of the environment in such a way that we can continue to exist in our present state  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ecosystems can continue to service our needs and greed, 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those of our children and grandchildren. </a:t>
            </a:r>
          </a:p>
        </p:txBody>
      </p:sp>
    </p:spTree>
    <p:extLst>
      <p:ext uri="{BB962C8B-B14F-4D97-AF65-F5344CB8AC3E}">
        <p14:creationId xmlns:p14="http://schemas.microsoft.com/office/powerpoint/2010/main" val="358800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1151-F4BB-78ED-5094-E5CE16DC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many green technologies replace existent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58856-969A-C6F1-862D-DA6B3FC15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behaviours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ways of doing the same thing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Fundamental issues here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not REPLACE</a:t>
            </a:r>
          </a:p>
        </p:txBody>
      </p:sp>
    </p:spTree>
    <p:extLst>
      <p:ext uri="{BB962C8B-B14F-4D97-AF65-F5344CB8AC3E}">
        <p14:creationId xmlns:p14="http://schemas.microsoft.com/office/powerpoint/2010/main" val="332011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B2B7-6B85-B104-A5E5-0EA6BB7D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30: “The future we want”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AFB13-D869-87F7-AC44-E73EBFCD7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all about us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Ecosystem services – serving us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Masters of all we survey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dare the planet work against us?</a:t>
            </a: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Neocolonial sustainability theory.</a:t>
            </a:r>
          </a:p>
        </p:txBody>
      </p:sp>
    </p:spTree>
    <p:extLst>
      <p:ext uri="{BB962C8B-B14F-4D97-AF65-F5344CB8AC3E}">
        <p14:creationId xmlns:p14="http://schemas.microsoft.com/office/powerpoint/2010/main" val="2055084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9|47|5.2|3.7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8.1|9.5|6.1|3.2|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2104</Words>
  <Application>Microsoft Office PowerPoint</Application>
  <PresentationFormat>Widescreen</PresentationFormat>
  <Paragraphs>232</Paragraphs>
  <Slides>57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Tahoma</vt:lpstr>
      <vt:lpstr>Times New Roman</vt:lpstr>
      <vt:lpstr>Office Theme</vt:lpstr>
      <vt:lpstr>Sustainability</vt:lpstr>
      <vt:lpstr>Webpage</vt:lpstr>
      <vt:lpstr> Michel Foucault’s conceptualization  of the history of ideas</vt:lpstr>
      <vt:lpstr>Etymology of sustain</vt:lpstr>
      <vt:lpstr>Sustainable</vt:lpstr>
      <vt:lpstr>Plastic words</vt:lpstr>
      <vt:lpstr>Maintaining some status quo?</vt:lpstr>
      <vt:lpstr>So many green technologies replace existent technologies</vt:lpstr>
      <vt:lpstr>Agenda 30: “The future we want” </vt:lpstr>
      <vt:lpstr>The Mantra of Sustainable Development</vt:lpstr>
      <vt:lpstr>Sustainable development: an Orwellian doublethink?</vt:lpstr>
      <vt:lpstr>The true meaning of sustainability</vt:lpstr>
      <vt:lpstr>The Garden of Eden Complex</vt:lpstr>
      <vt:lpstr>Joni Mitchell</vt:lpstr>
      <vt:lpstr>Il faut cultiver son jardin…</vt:lpstr>
      <vt:lpstr>Il faut cultiver son jardin…</vt:lpstr>
      <vt:lpstr>Henry David Thoreau: Walden (1854)</vt:lpstr>
      <vt:lpstr>Function not form</vt:lpstr>
      <vt:lpstr>D’Arcy Thompson (1860-1948)</vt:lpstr>
      <vt:lpstr>Laboratory not museum</vt:lpstr>
      <vt:lpstr>Issues around sustainability</vt:lpstr>
      <vt:lpstr>Environmental education became tied to the sustainable development concept</vt:lpstr>
      <vt:lpstr>Paper on critique of SDGs</vt:lpstr>
      <vt:lpstr>Not the maintenance of forms nor lifestyles</vt:lpstr>
      <vt:lpstr>2. Post-extinction recovery</vt:lpstr>
      <vt:lpstr>Mass Extinctions</vt:lpstr>
      <vt:lpstr>Shakespeare Analogy</vt:lpstr>
      <vt:lpstr>Diversity is function</vt:lpstr>
      <vt:lpstr>PowerPoint Presentation</vt:lpstr>
      <vt:lpstr>Functionality, system theory and sustainability</vt:lpstr>
      <vt:lpstr>Spatial Issues</vt:lpstr>
      <vt:lpstr>Temporal issues</vt:lpstr>
      <vt:lpstr>The Canute School of Conservation</vt:lpstr>
      <vt:lpstr>The importance of Place: Genius Loci</vt:lpstr>
      <vt:lpstr>Genius loci</vt:lpstr>
      <vt:lpstr>Genius loci: the protective spirit of a place</vt:lpstr>
      <vt:lpstr>Genius loci:  the protective spirit of a place </vt:lpstr>
      <vt:lpstr>The method  of Loci</vt:lpstr>
      <vt:lpstr>Indigenous cosmologies – system thinking</vt:lpstr>
      <vt:lpstr>The importance of landscape  in traditional life</vt:lpstr>
      <vt:lpstr>The physical and the metaphysical as one</vt:lpstr>
      <vt:lpstr>The English philosopher Lord Shaftesbury  (1671 –1713) </vt:lpstr>
      <vt:lpstr>Ecology of mind: Dùthchas</vt:lpstr>
      <vt:lpstr>Seán Ó Tuama (1985):</vt:lpstr>
      <vt:lpstr>A socio-environmental approach</vt:lpstr>
      <vt:lpstr>Crofter and world-renowned knitwear designer Alice Starmore describes dùthchas as:</vt:lpstr>
      <vt:lpstr>PowerPoint Presentation</vt:lpstr>
      <vt:lpstr>PowerPoint Presentation</vt:lpstr>
      <vt:lpstr>PowerPoint Presentation</vt:lpstr>
      <vt:lpstr>Ethical environmental behaviour</vt:lpstr>
      <vt:lpstr>Examples of community regulation: how to live in the commons without tragedy</vt:lpstr>
      <vt:lpstr>PowerPoint Presentation</vt:lpstr>
      <vt:lpstr>The Shona</vt:lpstr>
      <vt:lpstr>Beyond Borders</vt:lpstr>
      <vt:lpstr>Beyond Borders paper</vt:lpstr>
      <vt:lpstr>Beyond borders</vt:lpstr>
      <vt:lpstr>Discussion and coffee/tea break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Keith Skene</dc:creator>
  <cp:lastModifiedBy>Keith Skene</cp:lastModifiedBy>
  <cp:revision>8</cp:revision>
  <dcterms:created xsi:type="dcterms:W3CDTF">2024-10-22T09:05:46Z</dcterms:created>
  <dcterms:modified xsi:type="dcterms:W3CDTF">2024-11-06T08:44:18Z</dcterms:modified>
</cp:coreProperties>
</file>