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424" r:id="rId4"/>
    <p:sldId id="422" r:id="rId5"/>
    <p:sldId id="259" r:id="rId6"/>
    <p:sldId id="258" r:id="rId7"/>
    <p:sldId id="261" r:id="rId8"/>
    <p:sldId id="403" r:id="rId9"/>
    <p:sldId id="265" r:id="rId10"/>
    <p:sldId id="260" r:id="rId11"/>
    <p:sldId id="266" r:id="rId12"/>
    <p:sldId id="287" r:id="rId13"/>
    <p:sldId id="274" r:id="rId14"/>
    <p:sldId id="267" r:id="rId15"/>
    <p:sldId id="273" r:id="rId16"/>
    <p:sldId id="268" r:id="rId17"/>
    <p:sldId id="269" r:id="rId18"/>
    <p:sldId id="270" r:id="rId19"/>
    <p:sldId id="271" r:id="rId20"/>
    <p:sldId id="289" r:id="rId21"/>
    <p:sldId id="276" r:id="rId22"/>
    <p:sldId id="404" r:id="rId23"/>
    <p:sldId id="413" r:id="rId24"/>
    <p:sldId id="279" r:id="rId25"/>
    <p:sldId id="294" r:id="rId26"/>
    <p:sldId id="399" r:id="rId27"/>
    <p:sldId id="280" r:id="rId28"/>
    <p:sldId id="281" r:id="rId29"/>
    <p:sldId id="291" r:id="rId30"/>
    <p:sldId id="3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7C58-8734-45C2-B9EF-B2F17D8A3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53579-810E-4AD9-B382-5A8608EC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DBAE-4DCB-4915-8047-811B4662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F8058-0F99-46BF-8984-23C0D9BF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5A360-D99C-45E7-94EA-5328AFA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2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4A1E-BD4B-4225-A23A-A5415A70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86A53-757A-4190-86CF-E315C2BA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4DA3D-DDFA-4335-9E05-B729F3E9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2B3A4-6CEE-46E4-8A6F-AA772E0D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CB38C-E70F-40F7-9DF5-8B842940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984F4-0FF1-4BD0-AB90-EDEF3D493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F60D2-4A4B-4273-AAEC-E9D089D75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4097A-F53C-4260-8F0F-F30EEAF3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F380-F58D-42FD-94CA-886DA68D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A5B4-D6C1-4FE7-B832-38CEA39F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3D73-865C-4F1E-A0BC-26698F64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AF9E-2D62-4D7E-9162-72F1FFB4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DDC5-1BEA-400C-BC69-4F25E721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215B-F5A2-48A0-B71D-9911D4AF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504DD-B2F5-488F-BB0B-EC89BAF3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6A65-7FD8-42E8-A76F-71DB269E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2D8ED-326B-4504-8FCD-C10EAEB0F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7FA7-B4FA-45CD-A954-DDE65EB7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EFB2-6EAC-4FB9-B45A-8385673F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FA26E-C77B-475B-B6A4-4DCAA2A9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FFA3-8C0B-4677-8740-E0CEB8DE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27BA-82F4-4AEE-9873-18FEF7079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39CBE-D81A-47BF-BB6F-72AD6D591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66313-ECC4-47CF-B013-A97C34E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6FBAF-D236-45FC-9B9E-63009569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E5636-96AA-4D11-8804-A5B15B4D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D69F-2070-4925-8E55-C62AE75F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3040-62E8-4924-A171-B4B08DCFD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52F25-DFB4-42AA-A993-0D8EEE4F9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67B0F-7A78-4641-A646-F22CC2777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D768C-69C7-4EFD-9B85-492E6474F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6EA8A-1FDF-440E-951D-088D1AB4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60F9B-D430-483F-A5DC-4855C365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066DE-2316-42D9-B92B-EF298F59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F3E8-7D7F-46D6-B841-04CAC940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7C9D6-465C-42DA-86A5-180F5959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2EAE2-E6AA-48A6-BBD0-D4D57F21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B6046-9AB2-4160-B523-07695EBC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74289-CB95-4BF9-8253-9A1581ED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95C92-3735-4FBB-8D26-FDFC6EEC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4173C-6C7C-46FF-918E-9139DCCE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3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BA3B-241C-45B7-996F-A8335EA0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DCA5-3FDA-4712-AEE7-215DE116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C7E8E-F72E-4087-A6DF-C963F9179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4B03F-3D3D-4F60-9249-14AF8C51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0F066-7404-49EC-A6B9-FABBC30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35565-DE1D-4B19-8A1D-377B3A74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68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7F65-D826-40B3-A7D1-5BBE3D9B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BC747-44F3-4910-9F80-C6806FCAD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8BE15-8FAF-43F8-9B83-25A783C4D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D2301-4F11-4777-B56A-6338BD7C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E7EC2-1595-4464-ADD8-FD9B98EA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F31B4-7432-460F-BCE2-FC4E7B1C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C3834-2DA2-4D76-9CE9-EF0E2A40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28C30-7BD7-41EF-BC02-D8F0CE2C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6541-E6F4-44C0-B278-ECD33A2B4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51A3-73D2-4CB5-B9CE-10E2642973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DF37-CC1F-4A9E-AD48-D90FA8741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87B9-3FEF-4A40-BE77-A30297A8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7889-55E0-4D00-8C92-F2E18E35F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E4FC-DB3C-433B-A179-E3CCBABB4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49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History of Sustainability Through Cartoons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fair COP, or is it?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 what have fifty years of climate conferences actually achieved?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1A271-2DBB-4E5D-A82D-383DB18D0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6840"/>
            <a:ext cx="9144000" cy="1655762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Keith Skene</a:t>
            </a:r>
          </a:p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Biosphere Research Institute</a:t>
            </a:r>
          </a:p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www.biosri.org</a:t>
            </a:r>
          </a:p>
        </p:txBody>
      </p:sp>
    </p:spTree>
    <p:extLst>
      <p:ext uri="{BB962C8B-B14F-4D97-AF65-F5344CB8AC3E}">
        <p14:creationId xmlns:p14="http://schemas.microsoft.com/office/powerpoint/2010/main" val="306998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3643-593D-4DAA-B07F-84B59445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Berlin, Germany, 25</a:t>
            </a:r>
            <a:r>
              <a:rPr lang="en-GB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1995: The first COP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82EC2-B88C-433A-9DB9-99C8E91B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38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1C37-B01D-49AE-A766-746E26EF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 3 Kyoto 1997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A61D-A5AF-48ED-B016-EE5C0D39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Addressed lack of targets in Agenda 21</a:t>
            </a:r>
          </a:p>
          <a:p>
            <a:r>
              <a:rPr lang="en-GB" b="1" dirty="0"/>
              <a:t>Each party to reduce its greenhouse gas levels below that of an  agreed date, mostly 1990</a:t>
            </a:r>
          </a:p>
          <a:p>
            <a:r>
              <a:rPr lang="en-GB" b="1" dirty="0"/>
              <a:t>Carbon trading, false accounting, issues with what was a forest</a:t>
            </a:r>
          </a:p>
          <a:p>
            <a:r>
              <a:rPr lang="en-GB" b="1" dirty="0"/>
              <a:t>China, India and 100 other nations exempt as developing nations</a:t>
            </a:r>
          </a:p>
          <a:p>
            <a:r>
              <a:rPr lang="en-GB" b="1" dirty="0"/>
              <a:t>Developed nations were expected to contribute to resilience fund</a:t>
            </a:r>
          </a:p>
        </p:txBody>
      </p:sp>
    </p:spTree>
    <p:extLst>
      <p:ext uri="{BB962C8B-B14F-4D97-AF65-F5344CB8AC3E}">
        <p14:creationId xmlns:p14="http://schemas.microsoft.com/office/powerpoint/2010/main" val="10503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27BE-E7FB-4445-B921-EC999FA8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6FCD-327C-4CE3-9699-799973699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7DACB-237B-4C4B-A7A4-001F8CF80E2E}"/>
              </a:ext>
            </a:extLst>
          </p:cNvPr>
          <p:cNvSpPr txBox="1"/>
          <p:nvPr/>
        </p:nvSpPr>
        <p:spPr>
          <a:xfrm>
            <a:off x="342900" y="41529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Seppo Leinonen</a:t>
            </a:r>
          </a:p>
        </p:txBody>
      </p:sp>
    </p:spTree>
    <p:extLst>
      <p:ext uri="{BB962C8B-B14F-4D97-AF65-F5344CB8AC3E}">
        <p14:creationId xmlns:p14="http://schemas.microsoft.com/office/powerpoint/2010/main" val="111703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B16A-4BAA-4A01-BE6F-A486C219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Kyoto: A fair COP?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3E6D-AF6F-4498-9C00-17529518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9296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 and Ukraine each calculated sink credits based on forestry in the whole of the former USSR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Czech energy giant CEZ awarded 30% of the nation’s carbon credits, sold them when price was high, bought them back when low and invested profits to expand coal mining!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‘Australia clause’ allowed inclusion of cleared forests in emissions for 1990.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9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EFD0-9FFB-45D7-B9BB-56DEFAB4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 6 The Hague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82DF5-961F-4D95-AFF7-188D8C57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925"/>
            <a:ext cx="53467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Summit collapses when USA demands special concessions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Bush states he is against the Kyoto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DECDE-C944-4DD5-9D5C-413361F06460}"/>
              </a:ext>
            </a:extLst>
          </p:cNvPr>
          <p:cNvSpPr txBox="1"/>
          <p:nvPr/>
        </p:nvSpPr>
        <p:spPr>
          <a:xfrm>
            <a:off x="5791200" y="4813300"/>
            <a:ext cx="153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Matt </a:t>
            </a:r>
            <a:r>
              <a:rPr lang="en-GB" b="1" dirty="0" err="1"/>
              <a:t>Wuerker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1966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DDB8-1253-42C3-9991-2C3A26B3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USA, Canada and Kyoto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B053-A7E4-4882-A9E1-EB164191E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 left the Kyoto Protocol in 2001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Canada withdrew from Kyoto Protocol in 2011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minister Stephen Harper denounced the Kyoto Protocol as a "socialist scheme to suck money out of wealth-producing nations"</a:t>
            </a:r>
          </a:p>
        </p:txBody>
      </p:sp>
    </p:spTree>
    <p:extLst>
      <p:ext uri="{BB962C8B-B14F-4D97-AF65-F5344CB8AC3E}">
        <p14:creationId xmlns:p14="http://schemas.microsoft.com/office/powerpoint/2010/main" val="211261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DE29-61CC-4AFD-A07E-F52FDD31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 10 Buenos Aires 2004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A2347-658F-41E3-AAC3-AC79F4CB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 finally ratifies, allowing Kyoto Protocol to pass into force.</a:t>
            </a:r>
          </a:p>
        </p:txBody>
      </p:sp>
    </p:spTree>
    <p:extLst>
      <p:ext uri="{BB962C8B-B14F-4D97-AF65-F5344CB8AC3E}">
        <p14:creationId xmlns:p14="http://schemas.microsoft.com/office/powerpoint/2010/main" val="9075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CE95-C51A-4795-960B-059A24EF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986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 15 Copenhagen 2009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BA0BB-E518-40C1-B4BC-CDF58C5C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All-time low point?</a:t>
            </a:r>
          </a:p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Danish text leaked – plan from ‘Circle of Commitment’ to double allowable CO</a:t>
            </a: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emissions for developed countries</a:t>
            </a:r>
          </a:p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USA, Brazil, China, India and South Africa meet separately and agree an accord without consulting the other 187 nations present</a:t>
            </a:r>
          </a:p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Summit collapses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0AB9A-E248-4063-97C4-8EA24300972C}"/>
              </a:ext>
            </a:extLst>
          </p:cNvPr>
          <p:cNvSpPr txBox="1"/>
          <p:nvPr/>
        </p:nvSpPr>
        <p:spPr>
          <a:xfrm>
            <a:off x="4495800" y="6400800"/>
            <a:ext cx="26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Samir </a:t>
            </a:r>
            <a:r>
              <a:rPr lang="en-GB" b="1" dirty="0" err="1"/>
              <a:t>Abdl</a:t>
            </a:r>
            <a:r>
              <a:rPr lang="en-GB" b="1" dirty="0"/>
              <a:t>-Fatah </a:t>
            </a:r>
            <a:r>
              <a:rPr lang="en-GB" b="1" dirty="0" err="1"/>
              <a:t>Ramahi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22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1D43-5199-4101-9E9C-D70DF670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57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+20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FA3B-C728-4A04-A1EE-F55A4398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901"/>
            <a:ext cx="10515600" cy="4351338"/>
          </a:xfrm>
        </p:spPr>
        <p:txBody>
          <a:bodyPr/>
          <a:lstStyle/>
          <a:p>
            <a:r>
              <a:rPr lang="en-GB" b="1" dirty="0"/>
              <a:t>45 000 participants and 100 heads of state</a:t>
            </a:r>
          </a:p>
          <a:p>
            <a:r>
              <a:rPr lang="en-GB" b="1" dirty="0"/>
              <a:t>USA, UK and Germany leaders refuse to attend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9EC1B-F2D2-4735-AD1F-83D16DE3C45C}"/>
              </a:ext>
            </a:extLst>
          </p:cNvPr>
          <p:cNvSpPr txBox="1"/>
          <p:nvPr/>
        </p:nvSpPr>
        <p:spPr>
          <a:xfrm>
            <a:off x="1244600" y="4760639"/>
            <a:ext cx="9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Joel Pitt</a:t>
            </a:r>
          </a:p>
        </p:txBody>
      </p:sp>
    </p:spTree>
    <p:extLst>
      <p:ext uri="{BB962C8B-B14F-4D97-AF65-F5344CB8AC3E}">
        <p14:creationId xmlns:p14="http://schemas.microsoft.com/office/powerpoint/2010/main" val="180648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0125-088E-441E-9D17-BCABD984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 21 Paris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4511-786C-4991-92C1-0EECB848E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" y="1997903"/>
            <a:ext cx="46863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Paris Agreement or Paris Accord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net emissions by 2050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than 2 degrees C rise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climate resilience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Nationally Determined Contributions by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BAE9E-5191-45D0-B36A-B70F57B8B814}"/>
              </a:ext>
            </a:extLst>
          </p:cNvPr>
          <p:cNvSpPr txBox="1"/>
          <p:nvPr/>
        </p:nvSpPr>
        <p:spPr>
          <a:xfrm>
            <a:off x="10424295" y="1814513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Ben Jennings</a:t>
            </a:r>
          </a:p>
        </p:txBody>
      </p:sp>
    </p:spTree>
    <p:extLst>
      <p:ext uri="{BB962C8B-B14F-4D97-AF65-F5344CB8AC3E}">
        <p14:creationId xmlns:p14="http://schemas.microsoft.com/office/powerpoint/2010/main" val="300777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45C9-5D6D-19FE-6949-43F6D201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Cartoons and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A5637-2944-E82D-BED9-23F868C2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unique art form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employed to educate and enlist the public in reversing the deterioration of the living world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found in widely read newspapers and magazines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7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C762-1462-438B-8381-7CA53686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F0AE-761E-4D13-9204-A94876F67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94ECE-9A35-44C7-8A1D-B778ADD682D1}"/>
              </a:ext>
            </a:extLst>
          </p:cNvPr>
          <p:cNvSpPr txBox="1"/>
          <p:nvPr/>
        </p:nvSpPr>
        <p:spPr>
          <a:xfrm>
            <a:off x="266700" y="3670300"/>
            <a:ext cx="15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Steve </a:t>
            </a:r>
            <a:r>
              <a:rPr lang="en-GB" b="1" dirty="0" err="1"/>
              <a:t>Stegelin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543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FEB3-8B80-4663-B159-1D38E57C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240B-E78C-4276-BEC1-FD7729E3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8960F-C146-4477-AD5D-A7D1A4138B1E}"/>
              </a:ext>
            </a:extLst>
          </p:cNvPr>
          <p:cNvSpPr txBox="1"/>
          <p:nvPr/>
        </p:nvSpPr>
        <p:spPr>
          <a:xfrm>
            <a:off x="364732" y="4762500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Martyn Turner</a:t>
            </a:r>
          </a:p>
        </p:txBody>
      </p:sp>
    </p:spTree>
    <p:extLst>
      <p:ext uri="{BB962C8B-B14F-4D97-AF65-F5344CB8AC3E}">
        <p14:creationId xmlns:p14="http://schemas.microsoft.com/office/powerpoint/2010/main" val="324944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E0D1-A232-4863-AC38-795DA207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 to Glasgow for the joint UK-Italian COP26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3C9B-311D-48A6-8C48-BC18F635D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85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186F-A4AE-4B5F-981D-D5BEE9FB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COP26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A63AD-F32A-42BE-A8DE-67B54813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Countries to set emissions targets for 2030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Build resilience and restore ecosystems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Find 100 billion per year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Finalise Paris rulebook</a:t>
            </a:r>
          </a:p>
        </p:txBody>
      </p:sp>
    </p:spTree>
    <p:extLst>
      <p:ext uri="{BB962C8B-B14F-4D97-AF65-F5344CB8AC3E}">
        <p14:creationId xmlns:p14="http://schemas.microsoft.com/office/powerpoint/2010/main" val="284558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A868-18CD-4596-8068-8F87397D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key messages for COP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938D-1B72-49C0-B106-29D1575E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2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A868-18CD-4596-8068-8F87397D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The Earth system is a complex, interactive 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938D-1B72-49C0-B106-29D1575E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 – properties belong to system, not components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Non-linearity – regime shifts and tipping points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Trade-offs (sub-optimality) are a sign of a working system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time feedback is 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3D8AB-6CA9-45F3-A218-B15DE911B2FA}"/>
              </a:ext>
            </a:extLst>
          </p:cNvPr>
          <p:cNvSpPr txBox="1"/>
          <p:nvPr/>
        </p:nvSpPr>
        <p:spPr>
          <a:xfrm>
            <a:off x="3237950" y="5947506"/>
            <a:ext cx="19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Alexander </a:t>
            </a:r>
            <a:r>
              <a:rPr lang="en-GB" b="1" dirty="0" err="1"/>
              <a:t>Magnin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726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0600-C2DD-46A4-B064-3120D206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7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Ecotones as tipping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4199-B4DF-4354-A5F6-7895CBBE0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A5F94-62A0-46AD-ACE3-6E446C02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40" y="1468965"/>
            <a:ext cx="4240699" cy="5315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468E1-EE3E-4FDA-A3A9-8472647D444A}"/>
              </a:ext>
            </a:extLst>
          </p:cNvPr>
          <p:cNvSpPr txBox="1"/>
          <p:nvPr/>
        </p:nvSpPr>
        <p:spPr>
          <a:xfrm>
            <a:off x="8759684" y="3975654"/>
            <a:ext cx="4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D7101-7FE0-4006-AC15-FD1438282BA8}"/>
              </a:ext>
            </a:extLst>
          </p:cNvPr>
          <p:cNvSpPr txBox="1"/>
          <p:nvPr/>
        </p:nvSpPr>
        <p:spPr>
          <a:xfrm>
            <a:off x="8766312" y="3584715"/>
            <a:ext cx="56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B0F5E-8032-4384-8A6F-AF195ECB9D20}"/>
              </a:ext>
            </a:extLst>
          </p:cNvPr>
          <p:cNvSpPr txBox="1"/>
          <p:nvPr/>
        </p:nvSpPr>
        <p:spPr>
          <a:xfrm>
            <a:off x="8779565" y="2968485"/>
            <a:ext cx="13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Phosphate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82EA9-F848-4308-B9AB-8C4FCDF11E61}"/>
              </a:ext>
            </a:extLst>
          </p:cNvPr>
          <p:cNvSpPr txBox="1"/>
          <p:nvPr/>
        </p:nvSpPr>
        <p:spPr>
          <a:xfrm>
            <a:off x="8779565" y="2577546"/>
            <a:ext cx="13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Ammonium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77CBB-369D-4328-934E-E8551019613F}"/>
              </a:ext>
            </a:extLst>
          </p:cNvPr>
          <p:cNvCxnSpPr/>
          <p:nvPr/>
        </p:nvCxnSpPr>
        <p:spPr>
          <a:xfrm>
            <a:off x="5088835" y="2107096"/>
            <a:ext cx="3273287" cy="274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713593-1421-4A9E-B6CE-E61BAD27D0DB}"/>
              </a:ext>
            </a:extLst>
          </p:cNvPr>
          <p:cNvSpPr txBox="1"/>
          <p:nvPr/>
        </p:nvSpPr>
        <p:spPr>
          <a:xfrm>
            <a:off x="8726555" y="4658143"/>
            <a:ext cx="4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235137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604B-759A-4EEA-B1CB-75623B0B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Functionality, not form,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A4DC-E19E-4529-A763-D9351DDC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Diversification, not diversity </a:t>
            </a:r>
          </a:p>
          <a:p>
            <a:r>
              <a:rPr lang="en-GB" b="1" dirty="0"/>
              <a:t>Bio-participation, not biomimicry</a:t>
            </a:r>
          </a:p>
          <a:p>
            <a:r>
              <a:rPr lang="en-GB" b="1" dirty="0"/>
              <a:t>An embedded economy valued by its contribution to nature and society (the opposite of ecosystem service valuation).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60FBC-98A2-44EB-AF35-E60555CF003E}"/>
              </a:ext>
            </a:extLst>
          </p:cNvPr>
          <p:cNvSpPr txBox="1"/>
          <p:nvPr/>
        </p:nvSpPr>
        <p:spPr>
          <a:xfrm>
            <a:off x="1404731" y="400684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Scott Adams</a:t>
            </a:r>
          </a:p>
        </p:txBody>
      </p:sp>
    </p:spTree>
    <p:extLst>
      <p:ext uri="{BB962C8B-B14F-4D97-AF65-F5344CB8AC3E}">
        <p14:creationId xmlns:p14="http://schemas.microsoft.com/office/powerpoint/2010/main" val="2170623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9B82-1B5F-4419-B8B9-ABE29122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Individual decisions matter: we are individually accountable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80F6-7E55-4515-8A02-8A01FA3EA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 decision-making requires transparency and empathy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Connectivity between individual, society and ecology essential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Wellbeing stems from such connectivity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Geddes gardening analogy (borrowed from Voltaire)…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4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2E28-BC05-4045-A612-01F958A1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faut cultiver son jardin…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10A7F-695D-4B8E-9E86-350A33C2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“Peace means an unending fight against disease and slums, ignorance and economic injustice, against deforestation and waste of natural resources; peace means, both concretely and figuratively, that everyone must cultivate his garden”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51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EB30-3EF6-3A9B-3F42-1F7AAA1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F531-5194-C3CF-170A-D9B08BEB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GB" sz="3200" b="1" dirty="0"/>
              <a:t>“A good cartoon can be far more effective at transmitting a deep and complex message to a wide audience than most scientific articles.” </a:t>
            </a:r>
          </a:p>
          <a:p>
            <a:r>
              <a:rPr lang="en-GB" sz="3200" b="1" dirty="0"/>
              <a:t>Gary Rogers, Professor of Geography, 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05390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C7B21-8646-4CFF-9805-9A67D0B1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32" y="5"/>
            <a:ext cx="6858000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1872A-6B00-41C2-9399-C95E18E2A3FB}"/>
              </a:ext>
            </a:extLst>
          </p:cNvPr>
          <p:cNvCxnSpPr>
            <a:cxnSpLocks/>
          </p:cNvCxnSpPr>
          <p:nvPr/>
        </p:nvCxnSpPr>
        <p:spPr>
          <a:xfrm>
            <a:off x="2667000" y="295422"/>
            <a:ext cx="1046871" cy="2954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C742D0-25EC-453C-9899-020E310EB39B}"/>
              </a:ext>
            </a:extLst>
          </p:cNvPr>
          <p:cNvCxnSpPr/>
          <p:nvPr/>
        </p:nvCxnSpPr>
        <p:spPr>
          <a:xfrm>
            <a:off x="3699803" y="576775"/>
            <a:ext cx="182880" cy="8159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8F4B3C-5585-4EAC-AC67-4062F668ADA7}"/>
              </a:ext>
            </a:extLst>
          </p:cNvPr>
          <p:cNvCxnSpPr/>
          <p:nvPr/>
        </p:nvCxnSpPr>
        <p:spPr>
          <a:xfrm>
            <a:off x="3868614" y="1378633"/>
            <a:ext cx="9706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A952B4-B01E-4AAB-BD37-31E87917F33E}"/>
              </a:ext>
            </a:extLst>
          </p:cNvPr>
          <p:cNvCxnSpPr/>
          <p:nvPr/>
        </p:nvCxnSpPr>
        <p:spPr>
          <a:xfrm>
            <a:off x="4825217" y="1364566"/>
            <a:ext cx="393895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1322A-E06E-4A59-ABFA-F2DA011D05BD}"/>
              </a:ext>
            </a:extLst>
          </p:cNvPr>
          <p:cNvCxnSpPr/>
          <p:nvPr/>
        </p:nvCxnSpPr>
        <p:spPr>
          <a:xfrm>
            <a:off x="5219111" y="2264896"/>
            <a:ext cx="900332" cy="2532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496CB2-BFAF-45E3-857B-98E2079482BF}"/>
              </a:ext>
            </a:extLst>
          </p:cNvPr>
          <p:cNvCxnSpPr/>
          <p:nvPr/>
        </p:nvCxnSpPr>
        <p:spPr>
          <a:xfrm flipH="1">
            <a:off x="5899049" y="2504047"/>
            <a:ext cx="192258" cy="675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4873D-F927-4799-9FB1-E418D20493E3}"/>
              </a:ext>
            </a:extLst>
          </p:cNvPr>
          <p:cNvCxnSpPr/>
          <p:nvPr/>
        </p:nvCxnSpPr>
        <p:spPr>
          <a:xfrm>
            <a:off x="5913118" y="3151159"/>
            <a:ext cx="9237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455D2E-3B92-45FC-9F47-4C90B0851E01}"/>
              </a:ext>
            </a:extLst>
          </p:cNvPr>
          <p:cNvCxnSpPr/>
          <p:nvPr/>
        </p:nvCxnSpPr>
        <p:spPr>
          <a:xfrm>
            <a:off x="6808762" y="3151160"/>
            <a:ext cx="393896" cy="703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30A936-56E2-4F27-9F10-D9E34E1B1FB1}"/>
              </a:ext>
            </a:extLst>
          </p:cNvPr>
          <p:cNvCxnSpPr/>
          <p:nvPr/>
        </p:nvCxnSpPr>
        <p:spPr>
          <a:xfrm flipV="1">
            <a:off x="7174522" y="3713867"/>
            <a:ext cx="576776" cy="1125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D2DB97-C917-4393-B2F3-4EAECB9B98C6}"/>
              </a:ext>
            </a:extLst>
          </p:cNvPr>
          <p:cNvCxnSpPr/>
          <p:nvPr/>
        </p:nvCxnSpPr>
        <p:spPr>
          <a:xfrm flipH="1">
            <a:off x="7652827" y="3685732"/>
            <a:ext cx="98474" cy="8440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0AE60A-9AE7-4F87-BDD3-344CC1C6334F}"/>
              </a:ext>
            </a:extLst>
          </p:cNvPr>
          <p:cNvCxnSpPr/>
          <p:nvPr/>
        </p:nvCxnSpPr>
        <p:spPr>
          <a:xfrm>
            <a:off x="7638754" y="4529792"/>
            <a:ext cx="844061" cy="4220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738172-BCB2-4603-BCE5-F766470B6695}"/>
              </a:ext>
            </a:extLst>
          </p:cNvPr>
          <p:cNvCxnSpPr/>
          <p:nvPr/>
        </p:nvCxnSpPr>
        <p:spPr>
          <a:xfrm>
            <a:off x="8468749" y="4923689"/>
            <a:ext cx="225083" cy="731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64786A-51DA-457F-859F-8C9658C9C70A}"/>
              </a:ext>
            </a:extLst>
          </p:cNvPr>
          <p:cNvCxnSpPr>
            <a:cxnSpLocks/>
          </p:cNvCxnSpPr>
          <p:nvPr/>
        </p:nvCxnSpPr>
        <p:spPr>
          <a:xfrm>
            <a:off x="8679764" y="5641141"/>
            <a:ext cx="831168" cy="5345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483A16-E311-4331-99C2-1A756A13A580}"/>
              </a:ext>
            </a:extLst>
          </p:cNvPr>
          <p:cNvCxnSpPr/>
          <p:nvPr/>
        </p:nvCxnSpPr>
        <p:spPr>
          <a:xfrm flipH="1">
            <a:off x="8834510" y="0"/>
            <a:ext cx="662354" cy="6893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86822D-8DD8-43B9-9AE9-A485C2136107}"/>
              </a:ext>
            </a:extLst>
          </p:cNvPr>
          <p:cNvCxnSpPr/>
          <p:nvPr/>
        </p:nvCxnSpPr>
        <p:spPr>
          <a:xfrm flipH="1">
            <a:off x="8074856" y="668215"/>
            <a:ext cx="815926" cy="1055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504F75-82CF-4421-94FA-3BC45D8E62FE}"/>
              </a:ext>
            </a:extLst>
          </p:cNvPr>
          <p:cNvCxnSpPr/>
          <p:nvPr/>
        </p:nvCxnSpPr>
        <p:spPr>
          <a:xfrm>
            <a:off x="8117059" y="773722"/>
            <a:ext cx="0" cy="731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CD9883-26BC-4C98-8B5F-ED8159B9EECD}"/>
              </a:ext>
            </a:extLst>
          </p:cNvPr>
          <p:cNvCxnSpPr>
            <a:cxnSpLocks/>
          </p:cNvCxnSpPr>
          <p:nvPr/>
        </p:nvCxnSpPr>
        <p:spPr>
          <a:xfrm flipH="1">
            <a:off x="7413674" y="1491174"/>
            <a:ext cx="717453" cy="42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DAD52E-0ACE-4455-BCCD-C89B93BEA555}"/>
              </a:ext>
            </a:extLst>
          </p:cNvPr>
          <p:cNvCxnSpPr/>
          <p:nvPr/>
        </p:nvCxnSpPr>
        <p:spPr>
          <a:xfrm>
            <a:off x="7427742" y="1913206"/>
            <a:ext cx="0" cy="8581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38E890-FB66-43B3-8AC3-31CF50926A32}"/>
              </a:ext>
            </a:extLst>
          </p:cNvPr>
          <p:cNvCxnSpPr>
            <a:cxnSpLocks/>
          </p:cNvCxnSpPr>
          <p:nvPr/>
        </p:nvCxnSpPr>
        <p:spPr>
          <a:xfrm flipH="1" flipV="1">
            <a:off x="6836896" y="2630658"/>
            <a:ext cx="618982" cy="140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10E846-A50B-41E8-9D39-2F9725D1E404}"/>
              </a:ext>
            </a:extLst>
          </p:cNvPr>
          <p:cNvCxnSpPr/>
          <p:nvPr/>
        </p:nvCxnSpPr>
        <p:spPr>
          <a:xfrm flipH="1">
            <a:off x="6414868" y="3151159"/>
            <a:ext cx="126609" cy="7033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C92EC7-26E0-4CF9-918E-0E131A52BF3D}"/>
              </a:ext>
            </a:extLst>
          </p:cNvPr>
          <p:cNvCxnSpPr/>
          <p:nvPr/>
        </p:nvCxnSpPr>
        <p:spPr>
          <a:xfrm flipH="1">
            <a:off x="5711481" y="3840476"/>
            <a:ext cx="71745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D5D0D0-D19A-47A7-A07C-917BB07CCA1F}"/>
              </a:ext>
            </a:extLst>
          </p:cNvPr>
          <p:cNvCxnSpPr/>
          <p:nvPr/>
        </p:nvCxnSpPr>
        <p:spPr>
          <a:xfrm>
            <a:off x="5739618" y="3854544"/>
            <a:ext cx="0" cy="6752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10C6459-AEF2-465E-8424-E958E1FB2556}"/>
              </a:ext>
            </a:extLst>
          </p:cNvPr>
          <p:cNvCxnSpPr/>
          <p:nvPr/>
        </p:nvCxnSpPr>
        <p:spPr>
          <a:xfrm flipH="1">
            <a:off x="4994030" y="4529792"/>
            <a:ext cx="773723" cy="154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53A391-B6EA-411B-BABE-636CF4F5FB81}"/>
              </a:ext>
            </a:extLst>
          </p:cNvPr>
          <p:cNvCxnSpPr/>
          <p:nvPr/>
        </p:nvCxnSpPr>
        <p:spPr>
          <a:xfrm flipH="1">
            <a:off x="4825217" y="4663443"/>
            <a:ext cx="196949" cy="7385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BC5CF0-F461-4816-8420-09257E09E0F7}"/>
              </a:ext>
            </a:extLst>
          </p:cNvPr>
          <p:cNvCxnSpPr/>
          <p:nvPr/>
        </p:nvCxnSpPr>
        <p:spPr>
          <a:xfrm flipH="1">
            <a:off x="4192172" y="5423095"/>
            <a:ext cx="633045" cy="4149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2E42003-91AE-4ECF-B426-1E8F18AE481C}"/>
              </a:ext>
            </a:extLst>
          </p:cNvPr>
          <p:cNvCxnSpPr/>
          <p:nvPr/>
        </p:nvCxnSpPr>
        <p:spPr>
          <a:xfrm flipH="1">
            <a:off x="4037427" y="5816990"/>
            <a:ext cx="168813" cy="548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3CE4B41-4BE2-4EA3-9A3C-C55E4EB376FF}"/>
              </a:ext>
            </a:extLst>
          </p:cNvPr>
          <p:cNvCxnSpPr>
            <a:cxnSpLocks/>
          </p:cNvCxnSpPr>
          <p:nvPr/>
        </p:nvCxnSpPr>
        <p:spPr>
          <a:xfrm flipH="1">
            <a:off x="3441897" y="6351562"/>
            <a:ext cx="609596" cy="4923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76775B8-348F-42E2-B187-00FE38A46835}"/>
              </a:ext>
            </a:extLst>
          </p:cNvPr>
          <p:cNvCxnSpPr>
            <a:cxnSpLocks/>
          </p:cNvCxnSpPr>
          <p:nvPr/>
        </p:nvCxnSpPr>
        <p:spPr>
          <a:xfrm flipV="1">
            <a:off x="2681068" y="3372728"/>
            <a:ext cx="839961" cy="481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BDBE14C-F871-4631-8514-5D5540753B28}"/>
              </a:ext>
            </a:extLst>
          </p:cNvPr>
          <p:cNvCxnSpPr/>
          <p:nvPr/>
        </p:nvCxnSpPr>
        <p:spPr>
          <a:xfrm>
            <a:off x="3502858" y="3372728"/>
            <a:ext cx="337625" cy="4255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94B674-E409-4F88-8585-1D91295C3D95}"/>
              </a:ext>
            </a:extLst>
          </p:cNvPr>
          <p:cNvCxnSpPr/>
          <p:nvPr/>
        </p:nvCxnSpPr>
        <p:spPr>
          <a:xfrm flipV="1">
            <a:off x="3812347" y="3414932"/>
            <a:ext cx="492369" cy="397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6E68112-22B9-4582-A26B-5BC7C81A42E8}"/>
              </a:ext>
            </a:extLst>
          </p:cNvPr>
          <p:cNvCxnSpPr/>
          <p:nvPr/>
        </p:nvCxnSpPr>
        <p:spPr>
          <a:xfrm>
            <a:off x="4276580" y="3414932"/>
            <a:ext cx="633045" cy="284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0C45AD1-4193-4196-B638-10D06570290C}"/>
              </a:ext>
            </a:extLst>
          </p:cNvPr>
          <p:cNvCxnSpPr/>
          <p:nvPr/>
        </p:nvCxnSpPr>
        <p:spPr>
          <a:xfrm flipV="1">
            <a:off x="4909625" y="3414932"/>
            <a:ext cx="633047" cy="284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8BF163-00ED-4C47-8276-5851CBD2692F}"/>
              </a:ext>
            </a:extLst>
          </p:cNvPr>
          <p:cNvCxnSpPr/>
          <p:nvPr/>
        </p:nvCxnSpPr>
        <p:spPr>
          <a:xfrm>
            <a:off x="5542671" y="3414932"/>
            <a:ext cx="5767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A889047-5FFE-46AB-90FB-68FA25CDE5E8}"/>
              </a:ext>
            </a:extLst>
          </p:cNvPr>
          <p:cNvCxnSpPr/>
          <p:nvPr/>
        </p:nvCxnSpPr>
        <p:spPr>
          <a:xfrm flipV="1">
            <a:off x="6119443" y="3151159"/>
            <a:ext cx="422034" cy="2778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93D4166-7234-416D-B5A7-889645F7CE82}"/>
              </a:ext>
            </a:extLst>
          </p:cNvPr>
          <p:cNvCxnSpPr/>
          <p:nvPr/>
        </p:nvCxnSpPr>
        <p:spPr>
          <a:xfrm flipH="1">
            <a:off x="6555545" y="2616587"/>
            <a:ext cx="295419" cy="4994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07BA41B-6726-408C-ACD9-C9A53702CFCF}"/>
              </a:ext>
            </a:extLst>
          </p:cNvPr>
          <p:cNvSpPr txBox="1"/>
          <p:nvPr/>
        </p:nvSpPr>
        <p:spPr>
          <a:xfrm>
            <a:off x="5401993" y="773721"/>
            <a:ext cx="1645919" cy="1262569"/>
          </a:xfrm>
          <a:prstGeom prst="rect">
            <a:avLst/>
          </a:prstGeom>
          <a:solidFill>
            <a:srgbClr val="FFC000">
              <a:alpha val="76000"/>
            </a:srgbClr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SOIL EROSION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210B9-9025-4921-B8D8-598AA6C73A59}"/>
              </a:ext>
            </a:extLst>
          </p:cNvPr>
          <p:cNvSpPr txBox="1"/>
          <p:nvPr/>
        </p:nvSpPr>
        <p:spPr>
          <a:xfrm>
            <a:off x="7174522" y="3151159"/>
            <a:ext cx="2262542" cy="523220"/>
          </a:xfrm>
          <a:prstGeom prst="rect">
            <a:avLst/>
          </a:prstGeom>
          <a:solidFill>
            <a:schemeClr val="bg2">
              <a:alpha val="68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en-GB" sz="2800" b="1" dirty="0"/>
              <a:t>SALINIZATION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39B70-60FB-46BC-A8A7-408CD0B969C5}"/>
              </a:ext>
            </a:extLst>
          </p:cNvPr>
          <p:cNvSpPr txBox="1"/>
          <p:nvPr/>
        </p:nvSpPr>
        <p:spPr>
          <a:xfrm>
            <a:off x="5120640" y="4839285"/>
            <a:ext cx="2858924" cy="523220"/>
          </a:xfrm>
          <a:prstGeom prst="rect">
            <a:avLst/>
          </a:prstGeom>
          <a:solidFill>
            <a:srgbClr val="92D050">
              <a:alpha val="80000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2800" b="1" dirty="0"/>
              <a:t>EUTROPHICATION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0DA5B-36C6-42FD-B7F1-BA38D2D56AED}"/>
              </a:ext>
            </a:extLst>
          </p:cNvPr>
          <p:cNvSpPr txBox="1"/>
          <p:nvPr/>
        </p:nvSpPr>
        <p:spPr>
          <a:xfrm>
            <a:off x="3090210" y="2391499"/>
            <a:ext cx="2775055" cy="954107"/>
          </a:xfrm>
          <a:prstGeom prst="rect">
            <a:avLst/>
          </a:prstGeom>
          <a:solidFill>
            <a:srgbClr val="FF0000">
              <a:alpha val="69000"/>
            </a:srgbClr>
          </a:solidFill>
          <a:effectLst>
            <a:softEdge rad="1016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CLIMATE </a:t>
            </a:r>
          </a:p>
          <a:p>
            <a:pPr algn="ctr"/>
            <a:r>
              <a:rPr lang="en-GB" sz="2800" b="1" dirty="0"/>
              <a:t>DESTABILIZATION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C6468-2BC3-4179-A353-D05986A12131}"/>
              </a:ext>
            </a:extLst>
          </p:cNvPr>
          <p:cNvSpPr txBox="1"/>
          <p:nvPr/>
        </p:nvSpPr>
        <p:spPr>
          <a:xfrm>
            <a:off x="2784239" y="3826415"/>
            <a:ext cx="2280130" cy="1384995"/>
          </a:xfrm>
          <a:prstGeom prst="rect">
            <a:avLst/>
          </a:prstGeom>
          <a:solidFill>
            <a:schemeClr val="accent2">
              <a:alpha val="9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GLOBAL</a:t>
            </a:r>
          </a:p>
          <a:p>
            <a:pPr algn="ctr"/>
            <a:r>
              <a:rPr lang="en-GB" sz="2800" b="1" dirty="0"/>
              <a:t>BIODIVERSITY</a:t>
            </a:r>
          </a:p>
          <a:p>
            <a:pPr algn="ctr"/>
            <a:r>
              <a:rPr lang="en-GB" sz="2800" b="1" dirty="0"/>
              <a:t>COLLAPSE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7D5D7-AF43-47F9-926F-4FCDA39CA815}"/>
              </a:ext>
            </a:extLst>
          </p:cNvPr>
          <p:cNvSpPr txBox="1"/>
          <p:nvPr/>
        </p:nvSpPr>
        <p:spPr>
          <a:xfrm>
            <a:off x="1749288" y="5682"/>
            <a:ext cx="84946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It’s Not Just Carbon, Stupid!!!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9612F5E-23F0-44A4-90A7-202B8E4D2539}"/>
              </a:ext>
            </a:extLst>
          </p:cNvPr>
          <p:cNvSpPr/>
          <p:nvPr/>
        </p:nvSpPr>
        <p:spPr>
          <a:xfrm>
            <a:off x="769694" y="443348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E8C41F99-C236-4EA3-A7CB-AC8C735E1775}"/>
              </a:ext>
            </a:extLst>
          </p:cNvPr>
          <p:cNvSpPr/>
          <p:nvPr/>
        </p:nvSpPr>
        <p:spPr>
          <a:xfrm>
            <a:off x="765075" y="1473202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7EC0D6DD-3B8C-49E8-BE3D-D86E250262C5}"/>
              </a:ext>
            </a:extLst>
          </p:cNvPr>
          <p:cNvSpPr/>
          <p:nvPr/>
        </p:nvSpPr>
        <p:spPr>
          <a:xfrm>
            <a:off x="769694" y="2493819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Circle: Hollow 48">
            <a:extLst>
              <a:ext uri="{FF2B5EF4-FFF2-40B4-BE49-F238E27FC236}">
                <a16:creationId xmlns:a16="http://schemas.microsoft.com/office/drawing/2014/main" id="{315E7839-F47D-4D14-8FFD-F856C205BF40}"/>
              </a:ext>
            </a:extLst>
          </p:cNvPr>
          <p:cNvSpPr/>
          <p:nvPr/>
        </p:nvSpPr>
        <p:spPr>
          <a:xfrm>
            <a:off x="774314" y="3505200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Circle: Hollow 50">
            <a:extLst>
              <a:ext uri="{FF2B5EF4-FFF2-40B4-BE49-F238E27FC236}">
                <a16:creationId xmlns:a16="http://schemas.microsoft.com/office/drawing/2014/main" id="{A0F74FB1-A1ED-4726-9648-8FD5A57A18C1}"/>
              </a:ext>
            </a:extLst>
          </p:cNvPr>
          <p:cNvSpPr/>
          <p:nvPr/>
        </p:nvSpPr>
        <p:spPr>
          <a:xfrm>
            <a:off x="788169" y="4479634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142EB3E1-03F8-4656-BB27-D07FEEE7360A}"/>
              </a:ext>
            </a:extLst>
          </p:cNvPr>
          <p:cNvSpPr/>
          <p:nvPr/>
        </p:nvSpPr>
        <p:spPr>
          <a:xfrm>
            <a:off x="10537185" y="457205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46AAFA0C-3F1C-46BD-BB87-1648EEC624AB}"/>
              </a:ext>
            </a:extLst>
          </p:cNvPr>
          <p:cNvSpPr/>
          <p:nvPr/>
        </p:nvSpPr>
        <p:spPr>
          <a:xfrm>
            <a:off x="10532566" y="1487059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9402C1A3-0335-49BD-A9C5-EA73B4F56706}"/>
              </a:ext>
            </a:extLst>
          </p:cNvPr>
          <p:cNvSpPr/>
          <p:nvPr/>
        </p:nvSpPr>
        <p:spPr>
          <a:xfrm>
            <a:off x="10537185" y="2507676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Circle: Hollow 58">
            <a:extLst>
              <a:ext uri="{FF2B5EF4-FFF2-40B4-BE49-F238E27FC236}">
                <a16:creationId xmlns:a16="http://schemas.microsoft.com/office/drawing/2014/main" id="{6AF5CFCE-431A-46E1-AC61-5385B99C94F7}"/>
              </a:ext>
            </a:extLst>
          </p:cNvPr>
          <p:cNvSpPr/>
          <p:nvPr/>
        </p:nvSpPr>
        <p:spPr>
          <a:xfrm>
            <a:off x="10541805" y="3519057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Circle: Hollow 60">
            <a:extLst>
              <a:ext uri="{FF2B5EF4-FFF2-40B4-BE49-F238E27FC236}">
                <a16:creationId xmlns:a16="http://schemas.microsoft.com/office/drawing/2014/main" id="{084ACBB4-4A8B-4F4C-9173-CC55E44EDFB6}"/>
              </a:ext>
            </a:extLst>
          </p:cNvPr>
          <p:cNvSpPr/>
          <p:nvPr/>
        </p:nvSpPr>
        <p:spPr>
          <a:xfrm>
            <a:off x="10555660" y="4493491"/>
            <a:ext cx="745058" cy="1524992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1D51-34ED-AEAE-CFF7-7AA358EB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868E2-4B5F-5605-26D8-FFD91725BAAB}"/>
              </a:ext>
            </a:extLst>
          </p:cNvPr>
          <p:cNvSpPr txBox="1"/>
          <p:nvPr/>
        </p:nvSpPr>
        <p:spPr>
          <a:xfrm>
            <a:off x="596900" y="6057900"/>
            <a:ext cx="1127648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“Grand ball given by the whales in honour of the discovery of oil wells in Pennsylvania”</a:t>
            </a:r>
          </a:p>
          <a:p>
            <a:r>
              <a:rPr lang="en-GB" sz="2400" b="1" dirty="0"/>
              <a:t>Vanity Fair, 1861)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EBFC9-A678-58D8-FC95-9F09260E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D54B-2987-4BA1-8CE6-DA726AE2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UNFCC: United Nations Framework Convention on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D2DF-5CFC-41BD-A08E-89E97A5B2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 into force on 21 March 1994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Stemmed from the Rio Earth Summit in 1992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Ultimate aim: Prevention of  “dangerous” human interference with the climate system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sister conventions: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Convention on Biological Diversity and the Convention to Combat Desertification.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DFEEE-0E27-4898-8FF0-7664D966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056" y="4810539"/>
            <a:ext cx="3002943" cy="204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D08DA-4E4F-40BF-9D60-97877F614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29" y="5152263"/>
            <a:ext cx="3002943" cy="1692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BF9C4-38EA-4A06-9D93-277AC7E2F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1775"/>
            <a:ext cx="36480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5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5D65-52F0-49A6-B9AC-9C9532B7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13334"/>
            <a:ext cx="12046226" cy="1325563"/>
          </a:xfrm>
        </p:spPr>
        <p:txBody>
          <a:bodyPr>
            <a:normAutofit/>
          </a:bodyPr>
          <a:lstStyle/>
          <a:p>
            <a:r>
              <a:rPr lang="en-GB" sz="4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Conference of the Parties (COP)?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28AD-B01C-4FA9-BC4E-18D5628B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8"/>
            <a:ext cx="105156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generic term for the supreme governing body of any international convention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of different COPS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Specifically, a yearly meeting of all nations signed up to the UNFCCC to review, assess and implement the Convention and to review emissions inventories</a:t>
            </a:r>
          </a:p>
        </p:txBody>
      </p:sp>
    </p:spTree>
    <p:extLst>
      <p:ext uri="{BB962C8B-B14F-4D97-AF65-F5344CB8AC3E}">
        <p14:creationId xmlns:p14="http://schemas.microsoft.com/office/powerpoint/2010/main" val="234174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A3C9-464B-4AEE-8053-88C42107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E68D-857B-421E-8907-858E0D0FB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A81EF-637F-4B54-8D60-F8EEE9B1FDEB}"/>
              </a:ext>
            </a:extLst>
          </p:cNvPr>
          <p:cNvSpPr txBox="1"/>
          <p:nvPr/>
        </p:nvSpPr>
        <p:spPr>
          <a:xfrm rot="19378309">
            <a:off x="1722780" y="2244648"/>
            <a:ext cx="825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brief history of COPs</a:t>
            </a:r>
          </a:p>
        </p:txBody>
      </p:sp>
    </p:spTree>
    <p:extLst>
      <p:ext uri="{BB962C8B-B14F-4D97-AF65-F5344CB8AC3E}">
        <p14:creationId xmlns:p14="http://schemas.microsoft.com/office/powerpoint/2010/main" val="385733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A3C9-464B-4AEE-8053-88C42107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E68D-857B-421E-8907-858E0D0FB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A81EF-637F-4B54-8D60-F8EEE9B1FDEB}"/>
              </a:ext>
            </a:extLst>
          </p:cNvPr>
          <p:cNvSpPr txBox="1"/>
          <p:nvPr/>
        </p:nvSpPr>
        <p:spPr>
          <a:xfrm rot="19378309">
            <a:off x="1722780" y="2244648"/>
            <a:ext cx="825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brief history of COPs</a:t>
            </a:r>
          </a:p>
        </p:txBody>
      </p:sp>
    </p:spTree>
    <p:extLst>
      <p:ext uri="{BB962C8B-B14F-4D97-AF65-F5344CB8AC3E}">
        <p14:creationId xmlns:p14="http://schemas.microsoft.com/office/powerpoint/2010/main" val="225495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8AD2-4174-45CD-AE57-2853672D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all began with Rio…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FBC60-96C1-4CE7-A37B-1DD35619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3191" cy="4351338"/>
          </a:xfrm>
        </p:spPr>
        <p:txBody>
          <a:bodyPr>
            <a:normAutofit fontScale="925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Nations Conference on Environment and Development (June 1992)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 The Earth Summit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costly diplomatic meeting in history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Babbitt: “A chaotic process more akin to a street brawl than a diplomatic meeting”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Output: Agenda 21, costing US$300 billion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cash and no targets meant it was without legs or teeth.</a:t>
            </a:r>
          </a:p>
        </p:txBody>
      </p:sp>
    </p:spTree>
    <p:extLst>
      <p:ext uri="{BB962C8B-B14F-4D97-AF65-F5344CB8AC3E}">
        <p14:creationId xmlns:p14="http://schemas.microsoft.com/office/powerpoint/2010/main" val="18871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Office Theme</vt:lpstr>
      <vt:lpstr>A History of Sustainability Through Cartoons  It’s a fair COP, or is it?  aka what have fifty years of climate conferences actually achieved?</vt:lpstr>
      <vt:lpstr>Cartoons and the environment</vt:lpstr>
      <vt:lpstr>PowerPoint Presentation</vt:lpstr>
      <vt:lpstr>PowerPoint Presentation</vt:lpstr>
      <vt:lpstr>UNFCC: United Nations Framework Convention on Climate Change</vt:lpstr>
      <vt:lpstr>What is a Conference of the Parties (COP)?</vt:lpstr>
      <vt:lpstr>PowerPoint Presentation</vt:lpstr>
      <vt:lpstr>PowerPoint Presentation</vt:lpstr>
      <vt:lpstr>It all began with Rio…</vt:lpstr>
      <vt:lpstr>Berlin, Germany, 25th March 1995: The first COP meeting</vt:lpstr>
      <vt:lpstr>COP 3 Kyoto 1997</vt:lpstr>
      <vt:lpstr>PowerPoint Presentation</vt:lpstr>
      <vt:lpstr>Kyoto: A fair COP?</vt:lpstr>
      <vt:lpstr>COP 6 The Hague 2000</vt:lpstr>
      <vt:lpstr>USA, Canada and Kyoto</vt:lpstr>
      <vt:lpstr>COP 10 Buenos Aires 2004</vt:lpstr>
      <vt:lpstr>COP 15 Copenhagen 2009</vt:lpstr>
      <vt:lpstr>Rio +20</vt:lpstr>
      <vt:lpstr>COP 21 Paris 2015</vt:lpstr>
      <vt:lpstr>PowerPoint Presentation</vt:lpstr>
      <vt:lpstr>PowerPoint Presentation</vt:lpstr>
      <vt:lpstr>And so to Glasgow for the joint UK-Italian COP26</vt:lpstr>
      <vt:lpstr>COP26 Goals</vt:lpstr>
      <vt:lpstr>Four key messages for COP</vt:lpstr>
      <vt:lpstr>1. The Earth system is a complex, interactive entity</vt:lpstr>
      <vt:lpstr>Ecotones as tipping points</vt:lpstr>
      <vt:lpstr>2. Functionality, not form, is key</vt:lpstr>
      <vt:lpstr>3. Individual decisions matter: we are individually accountable</vt:lpstr>
      <vt:lpstr>Il faut cultiver son jardin…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COP26: what have fifty years of climate conferences actually achieved?</dc:title>
  <dc:creator>Keith Skene</dc:creator>
  <cp:lastModifiedBy>Keith Skene</cp:lastModifiedBy>
  <cp:revision>15</cp:revision>
  <dcterms:created xsi:type="dcterms:W3CDTF">2021-09-02T07:48:21Z</dcterms:created>
  <dcterms:modified xsi:type="dcterms:W3CDTF">2024-11-06T08:48:19Z</dcterms:modified>
</cp:coreProperties>
</file>