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58" r:id="rId5"/>
    <p:sldId id="259" r:id="rId6"/>
    <p:sldId id="260" r:id="rId7"/>
    <p:sldId id="261" r:id="rId8"/>
    <p:sldId id="284" r:id="rId9"/>
    <p:sldId id="262" r:id="rId10"/>
    <p:sldId id="264" r:id="rId11"/>
    <p:sldId id="265" r:id="rId12"/>
    <p:sldId id="285" r:id="rId13"/>
    <p:sldId id="266" r:id="rId14"/>
    <p:sldId id="286" r:id="rId15"/>
    <p:sldId id="267" r:id="rId16"/>
    <p:sldId id="268" r:id="rId17"/>
    <p:sldId id="269" r:id="rId18"/>
    <p:sldId id="287" r:id="rId19"/>
    <p:sldId id="270" r:id="rId20"/>
    <p:sldId id="271" r:id="rId21"/>
    <p:sldId id="272" r:id="rId22"/>
    <p:sldId id="273" r:id="rId23"/>
    <p:sldId id="274" r:id="rId24"/>
    <p:sldId id="288" r:id="rId25"/>
    <p:sldId id="275" r:id="rId26"/>
    <p:sldId id="276" r:id="rId27"/>
    <p:sldId id="289" r:id="rId28"/>
    <p:sldId id="278" r:id="rId29"/>
    <p:sldId id="279" r:id="rId30"/>
    <p:sldId id="277" r:id="rId31"/>
    <p:sldId id="280" r:id="rId32"/>
    <p:sldId id="281" r:id="rId33"/>
    <p:sldId id="282" r:id="rId34"/>
    <p:sldId id="294" r:id="rId35"/>
    <p:sldId id="29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1" d="100"/>
          <a:sy n="71"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8A576-FE11-48BF-D063-F1B1285C7D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6BE7B45-B4A1-0BC8-3E2A-27412CEDB8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D7D586F-2EEB-F52C-2192-78806A6405A3}"/>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7799CC9E-3DAE-3374-A18C-B07FA287F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7DADA6-ABD6-631C-5A51-822B65BF9CB4}"/>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357676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5A48-D3EB-89F8-0EE7-39E5664944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FB41DB-FC8F-1AE8-6071-7BE78B31AE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ADB650-B9C5-A251-33A2-C1C633B1650E}"/>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A4E82A15-5273-B727-BB69-9B64F38665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82120F-6E69-34C2-94BE-621F106BE1A0}"/>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06944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1B1685-1DD5-6F38-5361-B3280A4976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FBD105-5E7E-AC06-4C79-59031F12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5A6C68-48EC-FD53-C4CF-F54D6691B89D}"/>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30366C74-F05E-D924-4935-5B4D55D697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3DDDED-EC6F-2AC9-F2A6-A2F3BF40D04B}"/>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01831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9822-705C-2CF4-4170-8485DA5572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23182B-5040-8193-612A-DEE497BBB1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62023D-A0D9-7B5E-37DA-720A2829FCCF}"/>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28C007BE-14E1-56EB-EF66-1355D9035B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CFCDED-E90F-7BE5-9500-B5639467E90A}"/>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22591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26FCD-B038-42B4-11DF-BBEEC47061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2078F9-3E6B-159B-C31D-796081AA51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86193B-FF74-8131-B514-63505209C77E}"/>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F09D16CD-DBD7-350C-FAA1-4D4EDA5490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82B8A4-EEB1-EE34-03A0-7D3FA2CD88D2}"/>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48001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C3CED-8142-E892-D16A-D448F6AB48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7CB310-04E3-1B32-3FDB-04F61E6460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670FF9-342E-F990-00F7-D66FEF03DC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69985F-4E69-EB62-497F-86A7627BD5E2}"/>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6" name="Footer Placeholder 5">
            <a:extLst>
              <a:ext uri="{FF2B5EF4-FFF2-40B4-BE49-F238E27FC236}">
                <a16:creationId xmlns:a16="http://schemas.microsoft.com/office/drawing/2014/main" id="{B8235D0B-FC3C-7E1C-C143-7950216E6B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308C9D-5825-0435-1E41-DF03EB97839E}"/>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243620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7C52-14B7-8566-8C79-0095F675D99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B68D12-0F3A-99C9-325A-8CC7A95163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ACBDF1-A093-08DA-354E-0E509C9270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924770-BF29-46CE-8057-1A4B0094C2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B1B757-1018-6A46-C853-BC87070024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DFE37E9-3F1F-C562-7936-8970BD438FC7}"/>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8" name="Footer Placeholder 7">
            <a:extLst>
              <a:ext uri="{FF2B5EF4-FFF2-40B4-BE49-F238E27FC236}">
                <a16:creationId xmlns:a16="http://schemas.microsoft.com/office/drawing/2014/main" id="{A43E12E2-30C9-6F6E-41AB-FA1EDB93F23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66422CE-B420-1F56-0A0F-B923C2EFA86A}"/>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283534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E744-A36A-A4AE-F175-947E3750F8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746554-B97A-6ACE-A2AA-C2DA7239844E}"/>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4" name="Footer Placeholder 3">
            <a:extLst>
              <a:ext uri="{FF2B5EF4-FFF2-40B4-BE49-F238E27FC236}">
                <a16:creationId xmlns:a16="http://schemas.microsoft.com/office/drawing/2014/main" id="{0DA93F8C-55AA-AA0D-39AE-1691D653F04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B652CD-0BF0-F162-1889-69BB79CC9A5E}"/>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81751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35F196-6483-0A2A-3B0F-1D27B5CFA46F}"/>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3" name="Footer Placeholder 2">
            <a:extLst>
              <a:ext uri="{FF2B5EF4-FFF2-40B4-BE49-F238E27FC236}">
                <a16:creationId xmlns:a16="http://schemas.microsoft.com/office/drawing/2014/main" id="{C1D0C383-0AB9-BFD3-E70E-000EB75A195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DB0B0C-0492-52F2-F5FB-CD7AD4CBCAC5}"/>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67448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0F28-DBEB-92D5-CE75-D4254EFA7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C4936F7-D9B3-7CC9-A143-81BA34C435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2B979D-D239-7A9B-4AE9-C672FC9B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43143D-9277-0ED9-6AE8-12589BC98549}"/>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6" name="Footer Placeholder 5">
            <a:extLst>
              <a:ext uri="{FF2B5EF4-FFF2-40B4-BE49-F238E27FC236}">
                <a16:creationId xmlns:a16="http://schemas.microsoft.com/office/drawing/2014/main" id="{C0BE57E7-CC4D-C8ED-D357-4BC9710A04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323D12-5ED4-C3C3-AB7C-1384FDDC17E8}"/>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03056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7C007-AB13-04CC-4F24-2C04E6B3CC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16F9133-8086-E504-937B-57E3899545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CB9655E-2D54-0A9D-2677-7E131431F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A8601-DCA1-583C-C1B1-384DEA0EDE97}"/>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6" name="Footer Placeholder 5">
            <a:extLst>
              <a:ext uri="{FF2B5EF4-FFF2-40B4-BE49-F238E27FC236}">
                <a16:creationId xmlns:a16="http://schemas.microsoft.com/office/drawing/2014/main" id="{EAF9E67B-FAB9-AEFE-6814-8DF0B1AEB1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85BD1C-0C19-31ED-804E-F0AE722B225C}"/>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203124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B9CBA5-1A18-2715-BA42-A09D8EF7E4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8B6007-22BD-5013-D48E-4C99558C72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DCAAF9-A045-CA54-6867-8DEDBE64CB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647CDB46-19F3-EC00-EF66-7EE640F803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8B53F4-A3D1-F7B6-830F-BDD2312F8B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A589F-101B-4C46-9083-A6120B61D691}" type="slidenum">
              <a:rPr lang="en-GB" smtClean="0"/>
              <a:t>‹#›</a:t>
            </a:fld>
            <a:endParaRPr lang="en-GB"/>
          </a:p>
        </p:txBody>
      </p:sp>
    </p:spTree>
    <p:extLst>
      <p:ext uri="{BB962C8B-B14F-4D97-AF65-F5344CB8AC3E}">
        <p14:creationId xmlns:p14="http://schemas.microsoft.com/office/powerpoint/2010/main" val="1037113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5ADF7-3126-4EE3-8321-9254065D8EAF}"/>
              </a:ext>
            </a:extLst>
          </p:cNvPr>
          <p:cNvSpPr>
            <a:spLocks noGrp="1"/>
          </p:cNvSpPr>
          <p:nvPr>
            <p:ph type="ctrTitle"/>
          </p:nvPr>
        </p:nvSpPr>
        <p:spPr/>
        <p:txBody>
          <a:bodyPr>
            <a:normAutofit fontScale="90000"/>
          </a:bodyPr>
          <a:lstStyle/>
          <a:p>
            <a:r>
              <a:rPr lang="en-GB" b="1" dirty="0">
                <a:latin typeface="+mn-lt"/>
              </a:rPr>
              <a:t>Indigenous thinking and our search for a sustainable future</a:t>
            </a:r>
            <a:br>
              <a:rPr lang="en-GB" b="1" dirty="0">
                <a:latin typeface="+mn-lt"/>
              </a:rPr>
            </a:br>
            <a:r>
              <a:rPr lang="en-GB" b="1" dirty="0">
                <a:latin typeface="+mn-lt"/>
              </a:rPr>
              <a:t>Week Three</a:t>
            </a:r>
            <a:br>
              <a:rPr lang="en-GB" b="1" dirty="0">
                <a:latin typeface="+mn-lt"/>
              </a:rPr>
            </a:br>
            <a:r>
              <a:rPr lang="en-GB" b="1" dirty="0" err="1">
                <a:latin typeface="+mn-lt"/>
              </a:rPr>
              <a:t>IIIb</a:t>
            </a:r>
            <a:r>
              <a:rPr lang="en-GB" b="1" dirty="0">
                <a:latin typeface="+mn-lt"/>
              </a:rPr>
              <a:t>: Indigenous Empowerment</a:t>
            </a:r>
          </a:p>
        </p:txBody>
      </p:sp>
      <p:sp>
        <p:nvSpPr>
          <p:cNvPr id="3" name="Subtitle 2">
            <a:extLst>
              <a:ext uri="{FF2B5EF4-FFF2-40B4-BE49-F238E27FC236}">
                <a16:creationId xmlns:a16="http://schemas.microsoft.com/office/drawing/2014/main" id="{8633C2C7-625E-0FDE-94E6-1E66EB566662}"/>
              </a:ext>
            </a:extLst>
          </p:cNvPr>
          <p:cNvSpPr>
            <a:spLocks noGrp="1"/>
          </p:cNvSpPr>
          <p:nvPr>
            <p:ph type="subTitle" idx="1"/>
          </p:nvPr>
        </p:nvSpPr>
        <p:spPr>
          <a:xfrm>
            <a:off x="1524000" y="4462646"/>
            <a:ext cx="9144000" cy="1655762"/>
          </a:xfrm>
        </p:spPr>
        <p:txBody>
          <a:bodyPr>
            <a:normAutofit/>
          </a:bodyPr>
          <a:lstStyle/>
          <a:p>
            <a:r>
              <a:rPr lang="en-GB" sz="4000" b="1" dirty="0"/>
              <a:t>Dr Keith R. Skene</a:t>
            </a:r>
          </a:p>
          <a:p>
            <a:r>
              <a:rPr lang="en-GB" sz="4000" b="1" dirty="0"/>
              <a:t>Biosphere Research Institute</a:t>
            </a:r>
          </a:p>
        </p:txBody>
      </p:sp>
    </p:spTree>
    <p:extLst>
      <p:ext uri="{BB962C8B-B14F-4D97-AF65-F5344CB8AC3E}">
        <p14:creationId xmlns:p14="http://schemas.microsoft.com/office/powerpoint/2010/main" val="2077742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BF7CC-56C4-FC11-A587-410045F5EC97}"/>
              </a:ext>
            </a:extLst>
          </p:cNvPr>
          <p:cNvSpPr>
            <a:spLocks noGrp="1"/>
          </p:cNvSpPr>
          <p:nvPr>
            <p:ph type="title"/>
          </p:nvPr>
        </p:nvSpPr>
        <p:spPr/>
        <p:txBody>
          <a:bodyPr/>
          <a:lstStyle/>
          <a:p>
            <a:r>
              <a:rPr lang="en-GB" b="1" dirty="0">
                <a:latin typeface="+mn-lt"/>
              </a:rPr>
              <a:t>Ujamaa</a:t>
            </a:r>
          </a:p>
        </p:txBody>
      </p:sp>
      <p:sp>
        <p:nvSpPr>
          <p:cNvPr id="3" name="Content Placeholder 2">
            <a:extLst>
              <a:ext uri="{FF2B5EF4-FFF2-40B4-BE49-F238E27FC236}">
                <a16:creationId xmlns:a16="http://schemas.microsoft.com/office/drawing/2014/main" id="{A353E558-5B42-2AB4-BE2F-A3CECEEB0773}"/>
              </a:ext>
            </a:extLst>
          </p:cNvPr>
          <p:cNvSpPr>
            <a:spLocks noGrp="1"/>
          </p:cNvSpPr>
          <p:nvPr>
            <p:ph idx="1"/>
          </p:nvPr>
        </p:nvSpPr>
        <p:spPr>
          <a:xfrm>
            <a:off x="-49302" y="1825625"/>
            <a:ext cx="5257800" cy="4351338"/>
          </a:xfrm>
        </p:spPr>
        <p:txBody>
          <a:bodyPr/>
          <a:lstStyle/>
          <a:p>
            <a:r>
              <a:rPr lang="en-GB" b="1" dirty="0"/>
              <a:t>The East African Swahili concept of Ujamaa promotes an ‘African socialism’ based on harmony rather than power struggle </a:t>
            </a:r>
          </a:p>
          <a:p>
            <a:r>
              <a:rPr lang="en-GB" b="1" dirty="0"/>
              <a:t>This is significant in that it contradicts the post-development approach of empowerment as born out of conflict</a:t>
            </a:r>
          </a:p>
        </p:txBody>
      </p:sp>
    </p:spTree>
    <p:extLst>
      <p:ext uri="{BB962C8B-B14F-4D97-AF65-F5344CB8AC3E}">
        <p14:creationId xmlns:p14="http://schemas.microsoft.com/office/powerpoint/2010/main" val="52352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62B62-C66C-992D-D1AF-99A21DB0A88F}"/>
              </a:ext>
            </a:extLst>
          </p:cNvPr>
          <p:cNvSpPr>
            <a:spLocks noGrp="1"/>
          </p:cNvSpPr>
          <p:nvPr>
            <p:ph type="title"/>
          </p:nvPr>
        </p:nvSpPr>
        <p:spPr/>
        <p:txBody>
          <a:bodyPr/>
          <a:lstStyle/>
          <a:p>
            <a:r>
              <a:rPr lang="en-GB" b="1" dirty="0">
                <a:latin typeface="+mn-lt"/>
              </a:rPr>
              <a:t>Ubuntu</a:t>
            </a:r>
          </a:p>
        </p:txBody>
      </p:sp>
      <p:sp>
        <p:nvSpPr>
          <p:cNvPr id="3" name="Content Placeholder 2">
            <a:extLst>
              <a:ext uri="{FF2B5EF4-FFF2-40B4-BE49-F238E27FC236}">
                <a16:creationId xmlns:a16="http://schemas.microsoft.com/office/drawing/2014/main" id="{C9F0ACF4-ED9A-4BAA-95EA-6CF064D642C3}"/>
              </a:ext>
            </a:extLst>
          </p:cNvPr>
          <p:cNvSpPr>
            <a:spLocks noGrp="1"/>
          </p:cNvSpPr>
          <p:nvPr>
            <p:ph idx="1"/>
          </p:nvPr>
        </p:nvSpPr>
        <p:spPr>
          <a:xfrm>
            <a:off x="58274" y="1825625"/>
            <a:ext cx="10515600" cy="4351338"/>
          </a:xfrm>
        </p:spPr>
        <p:txBody>
          <a:bodyPr>
            <a:normAutofit/>
          </a:bodyPr>
          <a:lstStyle/>
          <a:p>
            <a:r>
              <a:rPr lang="en-GB" b="1" dirty="0"/>
              <a:t>the term ’ubuntu’ stems from the Southern African Nguni-Bantu elements:</a:t>
            </a:r>
          </a:p>
          <a:p>
            <a:r>
              <a:rPr lang="en-GB" b="1" dirty="0"/>
              <a:t> ‘</a:t>
            </a:r>
            <a:r>
              <a:rPr lang="en-GB" b="1" dirty="0" err="1"/>
              <a:t>ubu</a:t>
            </a:r>
            <a:r>
              <a:rPr lang="en-GB" b="1" dirty="0"/>
              <a:t>’ meaning potency or enfolded being, </a:t>
            </a:r>
          </a:p>
          <a:p>
            <a:r>
              <a:rPr lang="en-GB" b="1" dirty="0"/>
              <a:t>and ‘</a:t>
            </a:r>
            <a:r>
              <a:rPr lang="en-GB" b="1" dirty="0" err="1"/>
              <a:t>ntu</a:t>
            </a:r>
            <a:r>
              <a:rPr lang="en-GB" b="1" dirty="0"/>
              <a:t>’ meaning unfolded being. </a:t>
            </a:r>
          </a:p>
          <a:p>
            <a:r>
              <a:rPr lang="en-GB" b="1" dirty="0"/>
              <a:t>This enfolding and unfolding is key</a:t>
            </a:r>
          </a:p>
          <a:p>
            <a:endParaRPr lang="en-GB" dirty="0"/>
          </a:p>
        </p:txBody>
      </p:sp>
    </p:spTree>
    <p:extLst>
      <p:ext uri="{BB962C8B-B14F-4D97-AF65-F5344CB8AC3E}">
        <p14:creationId xmlns:p14="http://schemas.microsoft.com/office/powerpoint/2010/main" val="356224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2D90F-DFAD-5DFC-3E60-1935D7186680}"/>
              </a:ext>
            </a:extLst>
          </p:cNvPr>
          <p:cNvSpPr>
            <a:spLocks noGrp="1"/>
          </p:cNvSpPr>
          <p:nvPr>
            <p:ph type="title"/>
          </p:nvPr>
        </p:nvSpPr>
        <p:spPr/>
        <p:txBody>
          <a:bodyPr/>
          <a:lstStyle/>
          <a:p>
            <a:r>
              <a:rPr lang="en-GB" b="1" dirty="0">
                <a:latin typeface="+mn-lt"/>
              </a:rPr>
              <a:t>Ubuntu</a:t>
            </a:r>
          </a:p>
        </p:txBody>
      </p:sp>
      <p:sp>
        <p:nvSpPr>
          <p:cNvPr id="3" name="Content Placeholder 2">
            <a:extLst>
              <a:ext uri="{FF2B5EF4-FFF2-40B4-BE49-F238E27FC236}">
                <a16:creationId xmlns:a16="http://schemas.microsoft.com/office/drawing/2014/main" id="{D969319D-2C18-AE65-023A-4154A4FB54F4}"/>
              </a:ext>
            </a:extLst>
          </p:cNvPr>
          <p:cNvSpPr>
            <a:spLocks noGrp="1"/>
          </p:cNvSpPr>
          <p:nvPr>
            <p:ph idx="1"/>
          </p:nvPr>
        </p:nvSpPr>
        <p:spPr/>
        <p:txBody>
          <a:bodyPr/>
          <a:lstStyle/>
          <a:p>
            <a:r>
              <a:rPr lang="en-GB" b="1" dirty="0"/>
              <a:t>Here, the conceptualization of power previously encountered in the </a:t>
            </a:r>
            <a:r>
              <a:rPr lang="en-GB" b="1" dirty="0" err="1"/>
              <a:t>Nehiyawak</a:t>
            </a:r>
            <a:r>
              <a:rPr lang="en-GB" b="1" dirty="0"/>
              <a:t> people, </a:t>
            </a:r>
          </a:p>
          <a:p>
            <a:r>
              <a:rPr lang="en-GB" b="1" dirty="0"/>
              <a:t>as underpinning the organization of the Universe,</a:t>
            </a:r>
          </a:p>
          <a:p>
            <a:r>
              <a:rPr lang="en-GB" b="1" dirty="0"/>
              <a:t>And our own wellbeing,</a:t>
            </a:r>
          </a:p>
          <a:p>
            <a:r>
              <a:rPr lang="en-GB" b="1" dirty="0"/>
              <a:t>Is again embraced in indigenous thinking in Africa. </a:t>
            </a:r>
          </a:p>
          <a:p>
            <a:endParaRPr lang="en-GB" dirty="0"/>
          </a:p>
        </p:txBody>
      </p:sp>
    </p:spTree>
    <p:extLst>
      <p:ext uri="{BB962C8B-B14F-4D97-AF65-F5344CB8AC3E}">
        <p14:creationId xmlns:p14="http://schemas.microsoft.com/office/powerpoint/2010/main" val="420741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16454-85AA-2D34-07D4-9559BD8EA10B}"/>
              </a:ext>
            </a:extLst>
          </p:cNvPr>
          <p:cNvSpPr>
            <a:spLocks noGrp="1"/>
          </p:cNvSpPr>
          <p:nvPr>
            <p:ph type="title"/>
          </p:nvPr>
        </p:nvSpPr>
        <p:spPr/>
        <p:txBody>
          <a:bodyPr/>
          <a:lstStyle/>
          <a:p>
            <a:r>
              <a:rPr lang="en-GB" b="1" dirty="0">
                <a:latin typeface="+mn-lt"/>
              </a:rPr>
              <a:t>Autopoiesis</a:t>
            </a:r>
          </a:p>
        </p:txBody>
      </p:sp>
      <p:sp>
        <p:nvSpPr>
          <p:cNvPr id="3" name="Content Placeholder 2">
            <a:extLst>
              <a:ext uri="{FF2B5EF4-FFF2-40B4-BE49-F238E27FC236}">
                <a16:creationId xmlns:a16="http://schemas.microsoft.com/office/drawing/2014/main" id="{32028C7B-2837-2E1F-EC8F-E96A67078A79}"/>
              </a:ext>
            </a:extLst>
          </p:cNvPr>
          <p:cNvSpPr>
            <a:spLocks noGrp="1"/>
          </p:cNvSpPr>
          <p:nvPr>
            <p:ph idx="1"/>
          </p:nvPr>
        </p:nvSpPr>
        <p:spPr/>
        <p:txBody>
          <a:bodyPr/>
          <a:lstStyle/>
          <a:p>
            <a:r>
              <a:rPr lang="en-GB" b="1" dirty="0"/>
              <a:t>In a similar way that the Biosphere self-organizes and self-assembles through the process of autopoiesis (literally self-creation), driven by its energetic context </a:t>
            </a:r>
          </a:p>
          <a:p>
            <a:r>
              <a:rPr lang="en-GB" b="1" dirty="0"/>
              <a:t>so all of life is visualized as enfolded and unfolding, driven by the flow of the power throughout the system, </a:t>
            </a:r>
          </a:p>
          <a:p>
            <a:r>
              <a:rPr lang="en-GB" b="1" dirty="0"/>
              <a:t>and facilitated by our interactive relationships across our ecology</a:t>
            </a:r>
          </a:p>
          <a:p>
            <a:r>
              <a:rPr lang="en-GB" b="1" dirty="0"/>
              <a:t>Thus, the integrity of humanity within the Earth system is seen as essential in terms of us unfolding and realizing our enfolded potential. </a:t>
            </a:r>
          </a:p>
          <a:p>
            <a:endParaRPr lang="en-GB" dirty="0"/>
          </a:p>
        </p:txBody>
      </p:sp>
    </p:spTree>
    <p:extLst>
      <p:ext uri="{BB962C8B-B14F-4D97-AF65-F5344CB8AC3E}">
        <p14:creationId xmlns:p14="http://schemas.microsoft.com/office/powerpoint/2010/main" val="184102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638A1-A4DB-DF8C-F6A3-13803DB12464}"/>
              </a:ext>
            </a:extLst>
          </p:cNvPr>
          <p:cNvSpPr>
            <a:spLocks noGrp="1"/>
          </p:cNvSpPr>
          <p:nvPr>
            <p:ph type="title"/>
          </p:nvPr>
        </p:nvSpPr>
        <p:spPr/>
        <p:txBody>
          <a:bodyPr/>
          <a:lstStyle/>
          <a:p>
            <a:r>
              <a:rPr lang="en-GB" b="1" dirty="0">
                <a:latin typeface="+mn-lt"/>
              </a:rPr>
              <a:t>Completing the circuit</a:t>
            </a:r>
          </a:p>
        </p:txBody>
      </p:sp>
      <p:sp>
        <p:nvSpPr>
          <p:cNvPr id="3" name="Content Placeholder 2">
            <a:extLst>
              <a:ext uri="{FF2B5EF4-FFF2-40B4-BE49-F238E27FC236}">
                <a16:creationId xmlns:a16="http://schemas.microsoft.com/office/drawing/2014/main" id="{C9B7513E-1E3F-F8D8-DC75-67CF8500783B}"/>
              </a:ext>
            </a:extLst>
          </p:cNvPr>
          <p:cNvSpPr>
            <a:spLocks noGrp="1"/>
          </p:cNvSpPr>
          <p:nvPr>
            <p:ph idx="1"/>
          </p:nvPr>
        </p:nvSpPr>
        <p:spPr/>
        <p:txBody>
          <a:bodyPr/>
          <a:lstStyle/>
          <a:p>
            <a:endParaRPr lang="en-GB"/>
          </a:p>
        </p:txBody>
      </p:sp>
      <p:pic>
        <p:nvPicPr>
          <p:cNvPr id="2050" name="Picture 2" descr="Simple electrical circuits">
            <a:extLst>
              <a:ext uri="{FF2B5EF4-FFF2-40B4-BE49-F238E27FC236}">
                <a16:creationId xmlns:a16="http://schemas.microsoft.com/office/drawing/2014/main" id="{396DD66A-24AD-306C-414B-5D00FAAFD0E8}"/>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369648" y="1428890"/>
            <a:ext cx="8823223" cy="4399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54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4C516-E94C-02EB-AF75-78FDB861E342}"/>
              </a:ext>
            </a:extLst>
          </p:cNvPr>
          <p:cNvSpPr>
            <a:spLocks noGrp="1"/>
          </p:cNvSpPr>
          <p:nvPr>
            <p:ph type="title"/>
          </p:nvPr>
        </p:nvSpPr>
        <p:spPr/>
        <p:txBody>
          <a:bodyPr/>
          <a:lstStyle/>
          <a:p>
            <a:r>
              <a:rPr lang="en-GB" b="1" dirty="0">
                <a:latin typeface="+mn-lt"/>
              </a:rPr>
              <a:t>The Akan – Ghana and the Ivory Coast</a:t>
            </a:r>
          </a:p>
        </p:txBody>
      </p:sp>
      <p:sp>
        <p:nvSpPr>
          <p:cNvPr id="3" name="Content Placeholder 2">
            <a:extLst>
              <a:ext uri="{FF2B5EF4-FFF2-40B4-BE49-F238E27FC236}">
                <a16:creationId xmlns:a16="http://schemas.microsoft.com/office/drawing/2014/main" id="{86E8A4E9-9AD9-E5A0-BF83-5F698A7F1332}"/>
              </a:ext>
            </a:extLst>
          </p:cNvPr>
          <p:cNvSpPr>
            <a:spLocks noGrp="1"/>
          </p:cNvSpPr>
          <p:nvPr>
            <p:ph idx="1"/>
          </p:nvPr>
        </p:nvSpPr>
        <p:spPr>
          <a:xfrm>
            <a:off x="838200" y="1825625"/>
            <a:ext cx="7552765" cy="4351338"/>
          </a:xfrm>
        </p:spPr>
        <p:txBody>
          <a:bodyPr/>
          <a:lstStyle/>
          <a:p>
            <a:r>
              <a:rPr lang="en-GB" b="1" dirty="0"/>
              <a:t>Interestingly, the original meaning of the word ‘evolution’ refers to the unfolding of a scroll (</a:t>
            </a:r>
            <a:r>
              <a:rPr lang="en-GB" b="1" dirty="0" err="1"/>
              <a:t>evolue</a:t>
            </a:r>
            <a:r>
              <a:rPr lang="en-GB" b="1" dirty="0"/>
              <a:t>)</a:t>
            </a:r>
          </a:p>
          <a:p>
            <a:r>
              <a:rPr lang="en-GB" b="1" dirty="0"/>
              <a:t>For the Akan, personhood is the reward for contributing to the community and the basis of the individual’s moral worth is located in an independent source – a common humanity</a:t>
            </a:r>
          </a:p>
        </p:txBody>
      </p:sp>
    </p:spTree>
    <p:extLst>
      <p:ext uri="{BB962C8B-B14F-4D97-AF65-F5344CB8AC3E}">
        <p14:creationId xmlns:p14="http://schemas.microsoft.com/office/powerpoint/2010/main" val="1946817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05ADF-41FD-22B9-3BA8-706C9B7D9C2F}"/>
              </a:ext>
            </a:extLst>
          </p:cNvPr>
          <p:cNvSpPr>
            <a:spLocks noGrp="1"/>
          </p:cNvSpPr>
          <p:nvPr>
            <p:ph type="title"/>
          </p:nvPr>
        </p:nvSpPr>
        <p:spPr/>
        <p:txBody>
          <a:bodyPr/>
          <a:lstStyle/>
          <a:p>
            <a:r>
              <a:rPr lang="en-GB" b="1" dirty="0">
                <a:latin typeface="+mn-lt"/>
              </a:rPr>
              <a:t>Bantu people</a:t>
            </a:r>
          </a:p>
        </p:txBody>
      </p:sp>
      <p:sp>
        <p:nvSpPr>
          <p:cNvPr id="3" name="Content Placeholder 2">
            <a:extLst>
              <a:ext uri="{FF2B5EF4-FFF2-40B4-BE49-F238E27FC236}">
                <a16:creationId xmlns:a16="http://schemas.microsoft.com/office/drawing/2014/main" id="{B59174BC-4030-28AD-0968-78702FD175A2}"/>
              </a:ext>
            </a:extLst>
          </p:cNvPr>
          <p:cNvSpPr>
            <a:spLocks noGrp="1"/>
          </p:cNvSpPr>
          <p:nvPr>
            <p:ph idx="1"/>
          </p:nvPr>
        </p:nvSpPr>
        <p:spPr/>
        <p:txBody>
          <a:bodyPr/>
          <a:lstStyle/>
          <a:p>
            <a:r>
              <a:rPr lang="en-GB" b="1" dirty="0"/>
              <a:t>For the Bantu people of Central and Southern Africa, power lies at the heart of the essence of being, </a:t>
            </a:r>
          </a:p>
          <a:p>
            <a:r>
              <a:rPr lang="en-GB" b="1" dirty="0"/>
              <a:t>where being is defined as ‘the power that is’. </a:t>
            </a:r>
          </a:p>
          <a:p>
            <a:r>
              <a:rPr lang="en-GB" b="1" dirty="0"/>
              <a:t>Here, this cycling of power and empowerment is both a physical (food and water) and metaphysical (the unknown, emergent Earth system) concept </a:t>
            </a:r>
          </a:p>
          <a:p>
            <a:r>
              <a:rPr lang="en-GB" b="1" dirty="0"/>
              <a:t>Reflects the dynamic atemporal essence of much indigenous thinking.</a:t>
            </a:r>
          </a:p>
          <a:p>
            <a:r>
              <a:rPr lang="en-GB" b="1" dirty="0"/>
              <a:t> Power is not possessed but rather it flows through all.</a:t>
            </a:r>
          </a:p>
        </p:txBody>
      </p:sp>
    </p:spTree>
    <p:extLst>
      <p:ext uri="{BB962C8B-B14F-4D97-AF65-F5344CB8AC3E}">
        <p14:creationId xmlns:p14="http://schemas.microsoft.com/office/powerpoint/2010/main" val="3801567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2AF48-379D-8589-6942-262B14F30DC2}"/>
              </a:ext>
            </a:extLst>
          </p:cNvPr>
          <p:cNvSpPr>
            <a:spLocks noGrp="1"/>
          </p:cNvSpPr>
          <p:nvPr>
            <p:ph type="title"/>
          </p:nvPr>
        </p:nvSpPr>
        <p:spPr/>
        <p:txBody>
          <a:bodyPr/>
          <a:lstStyle/>
          <a:p>
            <a:r>
              <a:rPr lang="en-GB" b="1" dirty="0">
                <a:latin typeface="+mn-lt"/>
              </a:rPr>
              <a:t>The relational self</a:t>
            </a:r>
          </a:p>
        </p:txBody>
      </p:sp>
      <p:sp>
        <p:nvSpPr>
          <p:cNvPr id="3" name="Content Placeholder 2">
            <a:extLst>
              <a:ext uri="{FF2B5EF4-FFF2-40B4-BE49-F238E27FC236}">
                <a16:creationId xmlns:a16="http://schemas.microsoft.com/office/drawing/2014/main" id="{46D038DE-1A1A-FB68-A925-DB6C820359DD}"/>
              </a:ext>
            </a:extLst>
          </p:cNvPr>
          <p:cNvSpPr>
            <a:spLocks noGrp="1"/>
          </p:cNvSpPr>
          <p:nvPr>
            <p:ph idx="1"/>
          </p:nvPr>
        </p:nvSpPr>
        <p:spPr>
          <a:xfrm>
            <a:off x="421343" y="1825625"/>
            <a:ext cx="6692153" cy="4351338"/>
          </a:xfrm>
        </p:spPr>
        <p:txBody>
          <a:bodyPr>
            <a:normAutofit/>
          </a:bodyPr>
          <a:lstStyle/>
          <a:p>
            <a:r>
              <a:rPr lang="en-GB" dirty="0"/>
              <a:t>‘I am what we are’ is a concept underpinning so many indigenous worldviews, </a:t>
            </a:r>
          </a:p>
          <a:p>
            <a:r>
              <a:rPr lang="en-GB" dirty="0"/>
              <a:t>from ubuntu to Confucianism</a:t>
            </a:r>
          </a:p>
        </p:txBody>
      </p:sp>
    </p:spTree>
    <p:extLst>
      <p:ext uri="{BB962C8B-B14F-4D97-AF65-F5344CB8AC3E}">
        <p14:creationId xmlns:p14="http://schemas.microsoft.com/office/powerpoint/2010/main" val="4242270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2712-E038-5C07-B85C-41497103082F}"/>
              </a:ext>
            </a:extLst>
          </p:cNvPr>
          <p:cNvSpPr>
            <a:spLocks noGrp="1"/>
          </p:cNvSpPr>
          <p:nvPr>
            <p:ph type="title"/>
          </p:nvPr>
        </p:nvSpPr>
        <p:spPr/>
        <p:txBody>
          <a:bodyPr/>
          <a:lstStyle/>
          <a:p>
            <a:r>
              <a:rPr lang="en-GB" b="1" dirty="0">
                <a:latin typeface="+mn-lt"/>
              </a:rPr>
              <a:t>Relational power</a:t>
            </a:r>
          </a:p>
        </p:txBody>
      </p:sp>
      <p:sp>
        <p:nvSpPr>
          <p:cNvPr id="3" name="Content Placeholder 2">
            <a:extLst>
              <a:ext uri="{FF2B5EF4-FFF2-40B4-BE49-F238E27FC236}">
                <a16:creationId xmlns:a16="http://schemas.microsoft.com/office/drawing/2014/main" id="{B400E0DE-C745-E186-17CC-ACF084C25AA2}"/>
              </a:ext>
            </a:extLst>
          </p:cNvPr>
          <p:cNvSpPr>
            <a:spLocks noGrp="1"/>
          </p:cNvSpPr>
          <p:nvPr>
            <p:ph idx="1"/>
          </p:nvPr>
        </p:nvSpPr>
        <p:spPr>
          <a:xfrm>
            <a:off x="838200" y="1825625"/>
            <a:ext cx="6019800" cy="4351338"/>
          </a:xfrm>
        </p:spPr>
        <p:txBody>
          <a:bodyPr/>
          <a:lstStyle/>
          <a:p>
            <a:r>
              <a:rPr lang="en-GB" b="1" dirty="0"/>
              <a:t>The concept of relational power, </a:t>
            </a:r>
          </a:p>
          <a:p>
            <a:r>
              <a:rPr lang="en-GB" b="1" dirty="0"/>
              <a:t>flowing through all and providing the real-time feedback so central in any complex system, </a:t>
            </a:r>
          </a:p>
          <a:p>
            <a:r>
              <a:rPr lang="en-GB" b="1" dirty="0"/>
              <a:t>underpins the functioning, resilience and evolution of the Earth system and of the individual. </a:t>
            </a:r>
          </a:p>
          <a:p>
            <a:endParaRPr lang="en-GB" dirty="0"/>
          </a:p>
        </p:txBody>
      </p:sp>
    </p:spTree>
    <p:extLst>
      <p:ext uri="{BB962C8B-B14F-4D97-AF65-F5344CB8AC3E}">
        <p14:creationId xmlns:p14="http://schemas.microsoft.com/office/powerpoint/2010/main" val="380492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62D2A-619D-1895-B060-402013399452}"/>
              </a:ext>
            </a:extLst>
          </p:cNvPr>
          <p:cNvSpPr>
            <a:spLocks noGrp="1"/>
          </p:cNvSpPr>
          <p:nvPr>
            <p:ph type="title"/>
          </p:nvPr>
        </p:nvSpPr>
        <p:spPr/>
        <p:txBody>
          <a:bodyPr/>
          <a:lstStyle/>
          <a:p>
            <a:r>
              <a:rPr lang="en-GB" b="1" dirty="0">
                <a:latin typeface="+mn-lt"/>
              </a:rPr>
              <a:t>The invisible hand</a:t>
            </a:r>
          </a:p>
        </p:txBody>
      </p:sp>
      <p:sp>
        <p:nvSpPr>
          <p:cNvPr id="3" name="Content Placeholder 2">
            <a:extLst>
              <a:ext uri="{FF2B5EF4-FFF2-40B4-BE49-F238E27FC236}">
                <a16:creationId xmlns:a16="http://schemas.microsoft.com/office/drawing/2014/main" id="{A817B07F-E2B1-0730-130F-560FFD12BE3A}"/>
              </a:ext>
            </a:extLst>
          </p:cNvPr>
          <p:cNvSpPr>
            <a:spLocks noGrp="1"/>
          </p:cNvSpPr>
          <p:nvPr>
            <p:ph idx="1"/>
          </p:nvPr>
        </p:nvSpPr>
        <p:spPr>
          <a:xfrm>
            <a:off x="58274" y="1825625"/>
            <a:ext cx="5207927" cy="4351338"/>
          </a:xfrm>
        </p:spPr>
        <p:txBody>
          <a:bodyPr>
            <a:normAutofit/>
          </a:bodyPr>
          <a:lstStyle/>
          <a:p>
            <a:r>
              <a:rPr lang="en-GB" b="1" dirty="0"/>
              <a:t>Relational power can be seen as a form of the invisible hand, </a:t>
            </a:r>
          </a:p>
          <a:p>
            <a:r>
              <a:rPr lang="en-GB" b="1" dirty="0"/>
              <a:t>in the way Adam Smith envisaged it, </a:t>
            </a:r>
          </a:p>
          <a:p>
            <a:r>
              <a:rPr lang="en-GB" b="1" dirty="0"/>
              <a:t>ameliorating extremes and informing our decision-making, </a:t>
            </a:r>
          </a:p>
          <a:p>
            <a:r>
              <a:rPr lang="en-GB" b="1" dirty="0"/>
              <a:t>but reaching across the individual, community and environment, as a triple embrace.</a:t>
            </a:r>
          </a:p>
        </p:txBody>
      </p:sp>
    </p:spTree>
    <p:extLst>
      <p:ext uri="{BB962C8B-B14F-4D97-AF65-F5344CB8AC3E}">
        <p14:creationId xmlns:p14="http://schemas.microsoft.com/office/powerpoint/2010/main" val="2765716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5051B-46F2-D574-D093-CDC1DCF9BCE3}"/>
              </a:ext>
            </a:extLst>
          </p:cNvPr>
          <p:cNvSpPr>
            <a:spLocks noGrp="1"/>
          </p:cNvSpPr>
          <p:nvPr>
            <p:ph type="title"/>
          </p:nvPr>
        </p:nvSpPr>
        <p:spPr/>
        <p:txBody>
          <a:bodyPr>
            <a:normAutofit/>
          </a:bodyPr>
          <a:lstStyle/>
          <a:p>
            <a:r>
              <a:rPr lang="en-GB" sz="4800" b="1" dirty="0" err="1">
                <a:latin typeface="+mn-lt"/>
              </a:rPr>
              <a:t>Nehiyawak</a:t>
            </a:r>
            <a:r>
              <a:rPr lang="en-GB" sz="4800" b="1" dirty="0">
                <a:latin typeface="+mn-lt"/>
              </a:rPr>
              <a:t> and Cree people</a:t>
            </a:r>
          </a:p>
        </p:txBody>
      </p:sp>
      <p:sp>
        <p:nvSpPr>
          <p:cNvPr id="3" name="Content Placeholder 2">
            <a:extLst>
              <a:ext uri="{FF2B5EF4-FFF2-40B4-BE49-F238E27FC236}">
                <a16:creationId xmlns:a16="http://schemas.microsoft.com/office/drawing/2014/main" id="{0C020154-3B19-FA23-FEFA-E6AA20506A46}"/>
              </a:ext>
            </a:extLst>
          </p:cNvPr>
          <p:cNvSpPr>
            <a:spLocks noGrp="1"/>
          </p:cNvSpPr>
          <p:nvPr>
            <p:ph idx="1"/>
          </p:nvPr>
        </p:nvSpPr>
        <p:spPr>
          <a:xfrm>
            <a:off x="838199" y="1825625"/>
            <a:ext cx="6033247" cy="4351338"/>
          </a:xfrm>
        </p:spPr>
        <p:txBody>
          <a:bodyPr>
            <a:normAutofit/>
          </a:bodyPr>
          <a:lstStyle/>
          <a:p>
            <a:r>
              <a:rPr lang="en-GB" b="1" dirty="0"/>
              <a:t>The largest indigenous people in Canada. Central to their philosophy are the concepts of power and place</a:t>
            </a:r>
          </a:p>
          <a:p>
            <a:r>
              <a:rPr lang="en-GB" b="1" dirty="0"/>
              <a:t>They see power and place as being the living energy that inhibits and/ or composes the Universe, and place being the relationship of things to each other.</a:t>
            </a:r>
          </a:p>
        </p:txBody>
      </p:sp>
    </p:spTree>
    <p:extLst>
      <p:ext uri="{BB962C8B-B14F-4D97-AF65-F5344CB8AC3E}">
        <p14:creationId xmlns:p14="http://schemas.microsoft.com/office/powerpoint/2010/main" val="3368362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E920-FCB7-95F0-6A86-B7DA1FBECF84}"/>
              </a:ext>
            </a:extLst>
          </p:cNvPr>
          <p:cNvSpPr>
            <a:spLocks noGrp="1"/>
          </p:cNvSpPr>
          <p:nvPr>
            <p:ph type="title"/>
          </p:nvPr>
        </p:nvSpPr>
        <p:spPr/>
        <p:txBody>
          <a:bodyPr/>
          <a:lstStyle/>
          <a:p>
            <a:r>
              <a:rPr lang="en-GB" b="1" dirty="0">
                <a:latin typeface="+mn-lt"/>
              </a:rPr>
              <a:t>Mauri</a:t>
            </a:r>
          </a:p>
        </p:txBody>
      </p:sp>
      <p:sp>
        <p:nvSpPr>
          <p:cNvPr id="3" name="Content Placeholder 2">
            <a:extLst>
              <a:ext uri="{FF2B5EF4-FFF2-40B4-BE49-F238E27FC236}">
                <a16:creationId xmlns:a16="http://schemas.microsoft.com/office/drawing/2014/main" id="{37129A28-B06D-7116-75F4-BC3C4F0928A6}"/>
              </a:ext>
            </a:extLst>
          </p:cNvPr>
          <p:cNvSpPr>
            <a:spLocks noGrp="1"/>
          </p:cNvSpPr>
          <p:nvPr>
            <p:ph idx="1"/>
          </p:nvPr>
        </p:nvSpPr>
        <p:spPr>
          <a:xfrm>
            <a:off x="-22408" y="1825625"/>
            <a:ext cx="6382871" cy="4351338"/>
          </a:xfrm>
        </p:spPr>
        <p:txBody>
          <a:bodyPr>
            <a:normAutofit fontScale="92500"/>
          </a:bodyPr>
          <a:lstStyle/>
          <a:p>
            <a:r>
              <a:rPr lang="en-GB" b="1" dirty="0"/>
              <a:t>The concept of Mauri in Aotearoa (New Zealand) represents an internal energy or life force derived from whakapapa (an emergent property resulting from meaningful connectivity through space and time and between all actors) </a:t>
            </a:r>
          </a:p>
          <a:p>
            <a:pPr marL="0" indent="0">
              <a:buNone/>
            </a:pPr>
            <a:endParaRPr lang="en-GB" b="1" dirty="0"/>
          </a:p>
          <a:p>
            <a:r>
              <a:rPr lang="en-GB" b="1" dirty="0"/>
              <a:t>Mauri is a binding force, flowing through all, and here we can see the similarity with much of the other indigenous philosophies already mentioned.</a:t>
            </a:r>
          </a:p>
          <a:p>
            <a:endParaRPr lang="en-GB" dirty="0"/>
          </a:p>
        </p:txBody>
      </p:sp>
    </p:spTree>
    <p:extLst>
      <p:ext uri="{BB962C8B-B14F-4D97-AF65-F5344CB8AC3E}">
        <p14:creationId xmlns:p14="http://schemas.microsoft.com/office/powerpoint/2010/main" val="3639802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6AB11-5EEC-4BA9-2B53-6DC5D2F75BC7}"/>
              </a:ext>
            </a:extLst>
          </p:cNvPr>
          <p:cNvSpPr>
            <a:spLocks noGrp="1"/>
          </p:cNvSpPr>
          <p:nvPr>
            <p:ph type="title"/>
          </p:nvPr>
        </p:nvSpPr>
        <p:spPr/>
        <p:txBody>
          <a:bodyPr/>
          <a:lstStyle/>
          <a:p>
            <a:r>
              <a:rPr lang="en-GB" b="1" dirty="0">
                <a:latin typeface="+mn-lt"/>
              </a:rPr>
              <a:t>          Shona philosophy</a:t>
            </a:r>
          </a:p>
        </p:txBody>
      </p:sp>
      <p:sp>
        <p:nvSpPr>
          <p:cNvPr id="3" name="Content Placeholder 2">
            <a:extLst>
              <a:ext uri="{FF2B5EF4-FFF2-40B4-BE49-F238E27FC236}">
                <a16:creationId xmlns:a16="http://schemas.microsoft.com/office/drawing/2014/main" id="{36F1DD13-DD8D-7E20-AB32-C21D94823443}"/>
              </a:ext>
            </a:extLst>
          </p:cNvPr>
          <p:cNvSpPr>
            <a:spLocks noGrp="1"/>
          </p:cNvSpPr>
          <p:nvPr>
            <p:ph idx="1"/>
          </p:nvPr>
        </p:nvSpPr>
        <p:spPr>
          <a:xfrm>
            <a:off x="838200" y="1825625"/>
            <a:ext cx="7068671" cy="4351338"/>
          </a:xfrm>
        </p:spPr>
        <p:txBody>
          <a:bodyPr>
            <a:normAutofit/>
          </a:bodyPr>
          <a:lstStyle/>
          <a:p>
            <a:r>
              <a:rPr lang="en-GB" b="1" dirty="0" err="1"/>
              <a:t>Mungwini</a:t>
            </a:r>
            <a:r>
              <a:rPr lang="en-GB" b="1" dirty="0"/>
              <a:t> (2019) observes that “All beings, whether organic or inorganic, living or animate, personal or impersonal, visible or invisible, constituted one whole which the Shona were taught to respect and maintain, </a:t>
            </a:r>
          </a:p>
          <a:p>
            <a:r>
              <a:rPr lang="en-GB" b="1" dirty="0"/>
              <a:t>since upsetting one component of this totality had the ultimate effect of undermining human existence and harmony in the community.”</a:t>
            </a:r>
          </a:p>
        </p:txBody>
      </p:sp>
    </p:spTree>
    <p:extLst>
      <p:ext uri="{BB962C8B-B14F-4D97-AF65-F5344CB8AC3E}">
        <p14:creationId xmlns:p14="http://schemas.microsoft.com/office/powerpoint/2010/main" val="3640076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B7B0D-88DF-E1BA-BED2-055689419FB3}"/>
              </a:ext>
            </a:extLst>
          </p:cNvPr>
          <p:cNvSpPr>
            <a:spLocks noGrp="1"/>
          </p:cNvSpPr>
          <p:nvPr>
            <p:ph type="title"/>
          </p:nvPr>
        </p:nvSpPr>
        <p:spPr/>
        <p:txBody>
          <a:bodyPr/>
          <a:lstStyle/>
          <a:p>
            <a:pPr algn="ctr"/>
            <a:r>
              <a:rPr lang="en-GB" b="1" dirty="0">
                <a:latin typeface="+mn-lt"/>
              </a:rPr>
              <a:t>Ethics</a:t>
            </a:r>
          </a:p>
        </p:txBody>
      </p:sp>
      <p:sp>
        <p:nvSpPr>
          <p:cNvPr id="3" name="Content Placeholder 2">
            <a:extLst>
              <a:ext uri="{FF2B5EF4-FFF2-40B4-BE49-F238E27FC236}">
                <a16:creationId xmlns:a16="http://schemas.microsoft.com/office/drawing/2014/main" id="{9FDCFCCB-B9E1-9BE6-A768-B5EA0E1EBB9D}"/>
              </a:ext>
            </a:extLst>
          </p:cNvPr>
          <p:cNvSpPr>
            <a:spLocks noGrp="1"/>
          </p:cNvSpPr>
          <p:nvPr>
            <p:ph idx="1"/>
          </p:nvPr>
        </p:nvSpPr>
        <p:spPr>
          <a:xfrm>
            <a:off x="838200" y="1825625"/>
            <a:ext cx="6684017" cy="4351338"/>
          </a:xfrm>
        </p:spPr>
        <p:txBody>
          <a:bodyPr/>
          <a:lstStyle/>
          <a:p>
            <a:r>
              <a:rPr lang="en-GB" b="1" dirty="0"/>
              <a:t>Ethics emerges from this holistic approach</a:t>
            </a:r>
          </a:p>
          <a:p>
            <a:r>
              <a:rPr lang="en-GB" b="1" dirty="0"/>
              <a:t>African environmental ethics being defined as the ethics of nature-relatedness</a:t>
            </a:r>
          </a:p>
          <a:p>
            <a:r>
              <a:rPr lang="en-GB" b="1" dirty="0"/>
              <a:t>Or eco-bio-communitarianism. </a:t>
            </a:r>
          </a:p>
        </p:txBody>
      </p:sp>
    </p:spTree>
    <p:extLst>
      <p:ext uri="{BB962C8B-B14F-4D97-AF65-F5344CB8AC3E}">
        <p14:creationId xmlns:p14="http://schemas.microsoft.com/office/powerpoint/2010/main" val="3183524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F7C8B-E10F-D0BF-2491-D5459E66BFE3}"/>
              </a:ext>
            </a:extLst>
          </p:cNvPr>
          <p:cNvSpPr>
            <a:spLocks noGrp="1"/>
          </p:cNvSpPr>
          <p:nvPr>
            <p:ph type="title"/>
          </p:nvPr>
        </p:nvSpPr>
        <p:spPr/>
        <p:txBody>
          <a:bodyPr/>
          <a:lstStyle/>
          <a:p>
            <a:r>
              <a:rPr lang="en-GB" b="1" dirty="0">
                <a:latin typeface="+mn-lt"/>
              </a:rPr>
              <a:t>African Environmental ethics</a:t>
            </a:r>
          </a:p>
        </p:txBody>
      </p:sp>
      <p:sp>
        <p:nvSpPr>
          <p:cNvPr id="3" name="Content Placeholder 2">
            <a:extLst>
              <a:ext uri="{FF2B5EF4-FFF2-40B4-BE49-F238E27FC236}">
                <a16:creationId xmlns:a16="http://schemas.microsoft.com/office/drawing/2014/main" id="{EE077FF4-CC8E-DAD7-8525-7C138EB92350}"/>
              </a:ext>
            </a:extLst>
          </p:cNvPr>
          <p:cNvSpPr>
            <a:spLocks noGrp="1"/>
          </p:cNvSpPr>
          <p:nvPr>
            <p:ph idx="1"/>
          </p:nvPr>
        </p:nvSpPr>
        <p:spPr/>
        <p:txBody>
          <a:bodyPr/>
          <a:lstStyle/>
          <a:p>
            <a:r>
              <a:rPr lang="en-GB" b="1" dirty="0"/>
              <a:t>Furthermore, in terms of adherence to this approach there is an emphasis on duty and trade-off, </a:t>
            </a:r>
          </a:p>
          <a:p>
            <a:r>
              <a:rPr lang="en-GB" b="1" dirty="0"/>
              <a:t>rather than individual empowerment as a right</a:t>
            </a:r>
          </a:p>
        </p:txBody>
      </p:sp>
    </p:spTree>
    <p:extLst>
      <p:ext uri="{BB962C8B-B14F-4D97-AF65-F5344CB8AC3E}">
        <p14:creationId xmlns:p14="http://schemas.microsoft.com/office/powerpoint/2010/main" val="2598389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F7C8B-E10F-D0BF-2491-D5459E66BFE3}"/>
              </a:ext>
            </a:extLst>
          </p:cNvPr>
          <p:cNvSpPr>
            <a:spLocks noGrp="1"/>
          </p:cNvSpPr>
          <p:nvPr>
            <p:ph type="title"/>
          </p:nvPr>
        </p:nvSpPr>
        <p:spPr/>
        <p:txBody>
          <a:bodyPr/>
          <a:lstStyle/>
          <a:p>
            <a:r>
              <a:rPr lang="en-GB" b="1" dirty="0">
                <a:latin typeface="+mn-lt"/>
              </a:rPr>
              <a:t>African Environmental ethics</a:t>
            </a:r>
          </a:p>
        </p:txBody>
      </p:sp>
      <p:sp>
        <p:nvSpPr>
          <p:cNvPr id="3" name="Content Placeholder 2">
            <a:extLst>
              <a:ext uri="{FF2B5EF4-FFF2-40B4-BE49-F238E27FC236}">
                <a16:creationId xmlns:a16="http://schemas.microsoft.com/office/drawing/2014/main" id="{EE077FF4-CC8E-DAD7-8525-7C138EB92350}"/>
              </a:ext>
            </a:extLst>
          </p:cNvPr>
          <p:cNvSpPr>
            <a:spLocks noGrp="1"/>
          </p:cNvSpPr>
          <p:nvPr>
            <p:ph idx="1"/>
          </p:nvPr>
        </p:nvSpPr>
        <p:spPr>
          <a:xfrm>
            <a:off x="838200" y="2605551"/>
            <a:ext cx="10515600" cy="3109446"/>
          </a:xfrm>
        </p:spPr>
        <p:txBody>
          <a:bodyPr/>
          <a:lstStyle/>
          <a:p>
            <a:r>
              <a:rPr lang="en-GB" b="1" dirty="0"/>
              <a:t>Ifeanyi </a:t>
            </a:r>
            <a:r>
              <a:rPr lang="en-GB" b="1" dirty="0" err="1"/>
              <a:t>Menkiti</a:t>
            </a:r>
            <a:r>
              <a:rPr lang="en-GB" b="1" dirty="0"/>
              <a:t> (1984: 180) observes that:</a:t>
            </a:r>
          </a:p>
          <a:p>
            <a:r>
              <a:rPr lang="en-GB" b="1" dirty="0"/>
              <a:t> “African societies tend to be organized around the requirements of duty while Western societies tend to be organized around the postulation of individual rights. </a:t>
            </a:r>
          </a:p>
          <a:p>
            <a:r>
              <a:rPr lang="en-GB" b="1" dirty="0"/>
              <a:t>In the African understanding, priority is given to the duties which individuals owe to the collective, and their rights, whatever these may be, are seen as secondary to their exercise of their duties”.</a:t>
            </a:r>
          </a:p>
        </p:txBody>
      </p:sp>
      <p:sp>
        <p:nvSpPr>
          <p:cNvPr id="4" name="TextBox 3">
            <a:extLst>
              <a:ext uri="{FF2B5EF4-FFF2-40B4-BE49-F238E27FC236}">
                <a16:creationId xmlns:a16="http://schemas.microsoft.com/office/drawing/2014/main" id="{079337B0-BE3B-B80F-6CDC-457DD7C8A9F8}"/>
              </a:ext>
            </a:extLst>
          </p:cNvPr>
          <p:cNvSpPr txBox="1"/>
          <p:nvPr/>
        </p:nvSpPr>
        <p:spPr>
          <a:xfrm>
            <a:off x="2622179" y="6158754"/>
            <a:ext cx="9547807" cy="461665"/>
          </a:xfrm>
          <a:prstGeom prst="rect">
            <a:avLst/>
          </a:prstGeom>
          <a:noFill/>
        </p:spPr>
        <p:txBody>
          <a:bodyPr wrap="none" rtlCol="0">
            <a:spAutoFit/>
          </a:bodyPr>
          <a:lstStyle/>
          <a:p>
            <a:r>
              <a:rPr lang="en-GB" sz="2400" b="1" dirty="0"/>
              <a:t>I. A. </a:t>
            </a:r>
            <a:r>
              <a:rPr lang="en-GB" sz="2400" b="1" dirty="0" err="1"/>
              <a:t>Menkiti</a:t>
            </a:r>
            <a:r>
              <a:rPr lang="en-GB" sz="2400" b="1" dirty="0"/>
              <a:t> (1984) Person and Community in African Traditional Thought</a:t>
            </a:r>
          </a:p>
        </p:txBody>
      </p:sp>
    </p:spTree>
    <p:extLst>
      <p:ext uri="{BB962C8B-B14F-4D97-AF65-F5344CB8AC3E}">
        <p14:creationId xmlns:p14="http://schemas.microsoft.com/office/powerpoint/2010/main" val="4264151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6954B-C2B7-8192-8036-502DD5981562}"/>
              </a:ext>
            </a:extLst>
          </p:cNvPr>
          <p:cNvSpPr>
            <a:spLocks noGrp="1"/>
          </p:cNvSpPr>
          <p:nvPr>
            <p:ph type="title"/>
          </p:nvPr>
        </p:nvSpPr>
        <p:spPr/>
        <p:txBody>
          <a:bodyPr/>
          <a:lstStyle/>
          <a:p>
            <a:r>
              <a:rPr lang="en-GB" b="1" dirty="0">
                <a:latin typeface="+mn-lt"/>
              </a:rPr>
              <a:t>Relational power and energy</a:t>
            </a:r>
          </a:p>
        </p:txBody>
      </p:sp>
      <p:sp>
        <p:nvSpPr>
          <p:cNvPr id="3" name="Content Placeholder 2">
            <a:extLst>
              <a:ext uri="{FF2B5EF4-FFF2-40B4-BE49-F238E27FC236}">
                <a16:creationId xmlns:a16="http://schemas.microsoft.com/office/drawing/2014/main" id="{BE418D0E-6E71-CDD8-F423-EBED224C1E8F}"/>
              </a:ext>
            </a:extLst>
          </p:cNvPr>
          <p:cNvSpPr>
            <a:spLocks noGrp="1"/>
          </p:cNvSpPr>
          <p:nvPr>
            <p:ph idx="1"/>
          </p:nvPr>
        </p:nvSpPr>
        <p:spPr/>
        <p:txBody>
          <a:bodyPr>
            <a:normAutofit/>
          </a:bodyPr>
          <a:lstStyle/>
          <a:p>
            <a:r>
              <a:rPr lang="en-GB" b="1" dirty="0"/>
              <a:t>relational power, flowing through environment, society and individuals, can be seen to shape the processes and forms of each of these</a:t>
            </a:r>
          </a:p>
          <a:p>
            <a:r>
              <a:rPr lang="en-GB" b="1" dirty="0"/>
              <a:t>Much as the energetic relationships in the biosphere determine functioning, structure and the character of the emergent whole, governed by the laws of thermodynamics.</a:t>
            </a:r>
          </a:p>
        </p:txBody>
      </p:sp>
    </p:spTree>
    <p:extLst>
      <p:ext uri="{BB962C8B-B14F-4D97-AF65-F5344CB8AC3E}">
        <p14:creationId xmlns:p14="http://schemas.microsoft.com/office/powerpoint/2010/main" val="3570652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A925D-C83E-3238-E5EC-C2DCE5D0714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8B6A63E-79DB-9928-F9AA-3171372306B2}"/>
              </a:ext>
            </a:extLst>
          </p:cNvPr>
          <p:cNvSpPr>
            <a:spLocks noGrp="1"/>
          </p:cNvSpPr>
          <p:nvPr>
            <p:ph idx="1"/>
          </p:nvPr>
        </p:nvSpPr>
        <p:spPr/>
        <p:txBody>
          <a:bodyPr>
            <a:normAutofit/>
          </a:bodyPr>
          <a:lstStyle/>
          <a:p>
            <a:r>
              <a:rPr lang="en-GB" b="1" dirty="0"/>
              <a:t>We are, fundamentally, not just a social mind, as set out by Mead (1934) </a:t>
            </a:r>
          </a:p>
          <a:p>
            <a:r>
              <a:rPr lang="en-GB" b="1" dirty="0"/>
              <a:t>But rather a socio-ecological mind </a:t>
            </a:r>
          </a:p>
          <a:p>
            <a:r>
              <a:rPr lang="en-GB" b="1" dirty="0"/>
              <a:t>resonating and tapping into the power of relationships</a:t>
            </a:r>
          </a:p>
          <a:p>
            <a:r>
              <a:rPr lang="en-GB" b="1" dirty="0"/>
              <a:t>contextualized by our local interactions with landscape, nature and each other.  </a:t>
            </a:r>
          </a:p>
        </p:txBody>
      </p:sp>
    </p:spTree>
    <p:extLst>
      <p:ext uri="{BB962C8B-B14F-4D97-AF65-F5344CB8AC3E}">
        <p14:creationId xmlns:p14="http://schemas.microsoft.com/office/powerpoint/2010/main" val="977101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1A868-4AFF-4291-0EF4-23444E61FA59}"/>
              </a:ext>
            </a:extLst>
          </p:cNvPr>
          <p:cNvSpPr>
            <a:spLocks noGrp="1"/>
          </p:cNvSpPr>
          <p:nvPr>
            <p:ph type="title"/>
          </p:nvPr>
        </p:nvSpPr>
        <p:spPr/>
        <p:txBody>
          <a:bodyPr/>
          <a:lstStyle/>
          <a:p>
            <a:r>
              <a:rPr lang="en-GB" b="1" dirty="0">
                <a:latin typeface="+mn-lt"/>
              </a:rPr>
              <a:t>Empowerment as flow</a:t>
            </a:r>
          </a:p>
        </p:txBody>
      </p:sp>
      <p:sp>
        <p:nvSpPr>
          <p:cNvPr id="3" name="Content Placeholder 2">
            <a:extLst>
              <a:ext uri="{FF2B5EF4-FFF2-40B4-BE49-F238E27FC236}">
                <a16:creationId xmlns:a16="http://schemas.microsoft.com/office/drawing/2014/main" id="{B272FFEF-B60E-3CC5-506C-99644776098F}"/>
              </a:ext>
            </a:extLst>
          </p:cNvPr>
          <p:cNvSpPr>
            <a:spLocks noGrp="1"/>
          </p:cNvSpPr>
          <p:nvPr>
            <p:ph idx="1"/>
          </p:nvPr>
        </p:nvSpPr>
        <p:spPr/>
        <p:txBody>
          <a:bodyPr/>
          <a:lstStyle/>
          <a:p>
            <a:r>
              <a:rPr lang="en-GB" b="1" dirty="0"/>
              <a:t>Empowerment then, as an indigenous conceptualization, emerges from the intact connectivity of all, </a:t>
            </a:r>
          </a:p>
          <a:p>
            <a:r>
              <a:rPr lang="en-GB" b="1" dirty="0"/>
              <a:t>we find ourselves, maximizing our wellbeing and actuating our full potential through bio-participation </a:t>
            </a:r>
          </a:p>
          <a:p>
            <a:r>
              <a:rPr lang="en-GB" b="1" dirty="0"/>
              <a:t>This is in stark contrast to the neo-liberal obsession with individual empowerment, and goes far beyond social empowerment.</a:t>
            </a:r>
          </a:p>
        </p:txBody>
      </p:sp>
    </p:spTree>
    <p:extLst>
      <p:ext uri="{BB962C8B-B14F-4D97-AF65-F5344CB8AC3E}">
        <p14:creationId xmlns:p14="http://schemas.microsoft.com/office/powerpoint/2010/main" val="2096900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EE1D2-6AFF-CC45-B592-DD8505AA4375}"/>
              </a:ext>
            </a:extLst>
          </p:cNvPr>
          <p:cNvSpPr>
            <a:spLocks noGrp="1"/>
          </p:cNvSpPr>
          <p:nvPr>
            <p:ph type="title"/>
          </p:nvPr>
        </p:nvSpPr>
        <p:spPr/>
        <p:txBody>
          <a:bodyPr/>
          <a:lstStyle/>
          <a:p>
            <a:pPr algn="ctr"/>
            <a:r>
              <a:rPr lang="en-GB" b="1" dirty="0">
                <a:latin typeface="+mn-lt"/>
              </a:rPr>
              <a:t>Empowerment as process, not possession</a:t>
            </a:r>
          </a:p>
        </p:txBody>
      </p:sp>
      <p:sp>
        <p:nvSpPr>
          <p:cNvPr id="3" name="Content Placeholder 2">
            <a:extLst>
              <a:ext uri="{FF2B5EF4-FFF2-40B4-BE49-F238E27FC236}">
                <a16:creationId xmlns:a16="http://schemas.microsoft.com/office/drawing/2014/main" id="{367DBC9C-0771-FF0D-5188-B22CF648C087}"/>
              </a:ext>
            </a:extLst>
          </p:cNvPr>
          <p:cNvSpPr>
            <a:spLocks noGrp="1"/>
          </p:cNvSpPr>
          <p:nvPr>
            <p:ph idx="1"/>
          </p:nvPr>
        </p:nvSpPr>
        <p:spPr/>
        <p:txBody>
          <a:bodyPr/>
          <a:lstStyle/>
          <a:p>
            <a:r>
              <a:rPr lang="en-GB" b="1" dirty="0"/>
              <a:t>Flow</a:t>
            </a:r>
          </a:p>
          <a:p>
            <a:r>
              <a:rPr lang="en-GB" b="1" dirty="0"/>
              <a:t>Intact, integrated circuitry</a:t>
            </a:r>
          </a:p>
          <a:p>
            <a:r>
              <a:rPr lang="en-GB" b="1" dirty="0"/>
              <a:t>Contextual animation</a:t>
            </a:r>
          </a:p>
          <a:p>
            <a:r>
              <a:rPr lang="en-GB" b="1" dirty="0"/>
              <a:t>Bio-participation</a:t>
            </a:r>
          </a:p>
          <a:p>
            <a:r>
              <a:rPr lang="en-GB" b="1" dirty="0"/>
              <a:t>Validation</a:t>
            </a:r>
          </a:p>
          <a:p>
            <a:r>
              <a:rPr lang="en-GB" b="1" dirty="0"/>
              <a:t>Unfolding through enfolding - Ubuntu</a:t>
            </a:r>
          </a:p>
          <a:p>
            <a:endParaRPr lang="en-GB" dirty="0"/>
          </a:p>
          <a:p>
            <a:endParaRPr lang="en-GB" dirty="0"/>
          </a:p>
        </p:txBody>
      </p:sp>
    </p:spTree>
    <p:extLst>
      <p:ext uri="{BB962C8B-B14F-4D97-AF65-F5344CB8AC3E}">
        <p14:creationId xmlns:p14="http://schemas.microsoft.com/office/powerpoint/2010/main" val="5635092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CA68D-6039-D821-27B3-519EFB5C4B8C}"/>
              </a:ext>
            </a:extLst>
          </p:cNvPr>
          <p:cNvSpPr>
            <a:spLocks noGrp="1"/>
          </p:cNvSpPr>
          <p:nvPr>
            <p:ph type="title"/>
          </p:nvPr>
        </p:nvSpPr>
        <p:spPr>
          <a:xfrm>
            <a:off x="838200" y="2973852"/>
            <a:ext cx="10515600" cy="1325563"/>
          </a:xfrm>
        </p:spPr>
        <p:txBody>
          <a:bodyPr/>
          <a:lstStyle/>
          <a:p>
            <a:pPr algn="ctr"/>
            <a:r>
              <a:rPr lang="en-GB" b="1" dirty="0">
                <a:latin typeface="+mn-lt"/>
              </a:rPr>
              <a:t>Implications of indigenous concepts of empowerment</a:t>
            </a:r>
          </a:p>
        </p:txBody>
      </p:sp>
      <p:sp>
        <p:nvSpPr>
          <p:cNvPr id="3" name="Content Placeholder 2">
            <a:extLst>
              <a:ext uri="{FF2B5EF4-FFF2-40B4-BE49-F238E27FC236}">
                <a16:creationId xmlns:a16="http://schemas.microsoft.com/office/drawing/2014/main" id="{65E6C937-23CA-60AF-682F-C1A2F8F2755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5210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B63D9-5E21-469E-4EC1-3F36ACC8BAB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41FF609-1900-78F3-E51D-18C4FE31C7E0}"/>
              </a:ext>
            </a:extLst>
          </p:cNvPr>
          <p:cNvSpPr>
            <a:spLocks noGrp="1"/>
          </p:cNvSpPr>
          <p:nvPr>
            <p:ph idx="1"/>
          </p:nvPr>
        </p:nvSpPr>
        <p:spPr/>
        <p:txBody>
          <a:bodyPr/>
          <a:lstStyle/>
          <a:p>
            <a:r>
              <a:rPr lang="en-GB" b="1" dirty="0"/>
              <a:t>This immediately can be seen to be a completely different conceptualization to Western thinking</a:t>
            </a:r>
          </a:p>
          <a:p>
            <a:r>
              <a:rPr lang="en-GB" b="1" dirty="0"/>
              <a:t>Here power is not something that is to be possessed, but, rather, it is an organizational force underpinning and flowing through all. </a:t>
            </a:r>
          </a:p>
          <a:p>
            <a:endParaRPr lang="en-GB" dirty="0"/>
          </a:p>
        </p:txBody>
      </p:sp>
    </p:spTree>
    <p:extLst>
      <p:ext uri="{BB962C8B-B14F-4D97-AF65-F5344CB8AC3E}">
        <p14:creationId xmlns:p14="http://schemas.microsoft.com/office/powerpoint/2010/main" val="3490509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3259-83F3-AAD8-E79C-8CD01CBFB757}"/>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368C6E6-88C9-D78D-18E6-3253A77F3FE5}"/>
              </a:ext>
            </a:extLst>
          </p:cNvPr>
          <p:cNvSpPr>
            <a:spLocks noGrp="1"/>
          </p:cNvSpPr>
          <p:nvPr>
            <p:ph idx="1"/>
          </p:nvPr>
        </p:nvSpPr>
        <p:spPr/>
        <p:txBody>
          <a:bodyPr>
            <a:normAutofit/>
          </a:bodyPr>
          <a:lstStyle/>
          <a:p>
            <a:r>
              <a:rPr lang="en-GB" b="1" dirty="0"/>
              <a:t>We are all being modernized, whatever our starting points, but buried within us still remains the wonder and awe of the emergent and non-linear Earth system</a:t>
            </a:r>
          </a:p>
          <a:p>
            <a:r>
              <a:rPr lang="en-GB" b="1" dirty="0"/>
              <a:t>The vast, dynamic, powerful, consuming and provisioning aspects of nature merit such a response, and it is not only within indigenous thinking that we find reference to these things.  </a:t>
            </a:r>
          </a:p>
          <a:p>
            <a:endParaRPr lang="en-GB" dirty="0"/>
          </a:p>
        </p:txBody>
      </p:sp>
    </p:spTree>
    <p:extLst>
      <p:ext uri="{BB962C8B-B14F-4D97-AF65-F5344CB8AC3E}">
        <p14:creationId xmlns:p14="http://schemas.microsoft.com/office/powerpoint/2010/main" val="1451806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79A93-E39A-50D3-DEA0-4BFFF365297D}"/>
              </a:ext>
            </a:extLst>
          </p:cNvPr>
          <p:cNvSpPr>
            <a:spLocks noGrp="1"/>
          </p:cNvSpPr>
          <p:nvPr>
            <p:ph type="title"/>
          </p:nvPr>
        </p:nvSpPr>
        <p:spPr/>
        <p:txBody>
          <a:bodyPr/>
          <a:lstStyle/>
          <a:p>
            <a:r>
              <a:rPr lang="en-GB" b="1" dirty="0" err="1">
                <a:latin typeface="+mn-lt"/>
              </a:rPr>
              <a:t>Zusammenhang</a:t>
            </a:r>
            <a:endParaRPr lang="en-GB" b="1" dirty="0">
              <a:latin typeface="+mn-lt"/>
            </a:endParaRPr>
          </a:p>
        </p:txBody>
      </p:sp>
      <p:sp>
        <p:nvSpPr>
          <p:cNvPr id="3" name="Content Placeholder 2">
            <a:extLst>
              <a:ext uri="{FF2B5EF4-FFF2-40B4-BE49-F238E27FC236}">
                <a16:creationId xmlns:a16="http://schemas.microsoft.com/office/drawing/2014/main" id="{3097F16E-D912-E406-288B-0A667C1CF7B4}"/>
              </a:ext>
            </a:extLst>
          </p:cNvPr>
          <p:cNvSpPr>
            <a:spLocks noGrp="1"/>
          </p:cNvSpPr>
          <p:nvPr>
            <p:ph idx="1"/>
          </p:nvPr>
        </p:nvSpPr>
        <p:spPr>
          <a:xfrm>
            <a:off x="838200" y="1825625"/>
            <a:ext cx="6786282" cy="4351338"/>
          </a:xfrm>
        </p:spPr>
        <p:txBody>
          <a:bodyPr>
            <a:normAutofit lnSpcReduction="10000"/>
          </a:bodyPr>
          <a:lstStyle/>
          <a:p>
            <a:r>
              <a:rPr lang="en-GB" b="1" dirty="0"/>
              <a:t>Some Western thinkers have explored such ideas</a:t>
            </a:r>
          </a:p>
          <a:p>
            <a:r>
              <a:rPr lang="en-GB" b="1" dirty="0"/>
              <a:t>Von Humboldt’s expressed goal in Cosmos is to “grasp nature as one great whole, moved and animated by internal forces” </a:t>
            </a:r>
          </a:p>
          <a:p>
            <a:r>
              <a:rPr lang="en-GB" b="1" dirty="0"/>
              <a:t>He called this interconnection of the physical and the cultural world ‘</a:t>
            </a:r>
            <a:r>
              <a:rPr lang="en-GB" b="1" dirty="0" err="1"/>
              <a:t>Zusammenhang</a:t>
            </a:r>
            <a:r>
              <a:rPr lang="en-GB" b="1" dirty="0"/>
              <a:t>’, the idea of hanging together. </a:t>
            </a:r>
          </a:p>
          <a:p>
            <a:r>
              <a:rPr lang="en-GB" b="1" dirty="0"/>
              <a:t>Carl Ritter further explored this concept as the harmony of interconnectedness.</a:t>
            </a:r>
          </a:p>
          <a:p>
            <a:endParaRPr lang="en-GB" dirty="0"/>
          </a:p>
        </p:txBody>
      </p:sp>
    </p:spTree>
    <p:extLst>
      <p:ext uri="{BB962C8B-B14F-4D97-AF65-F5344CB8AC3E}">
        <p14:creationId xmlns:p14="http://schemas.microsoft.com/office/powerpoint/2010/main" val="3028016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9FE09-3C36-7649-00EE-7D60AADDB27C}"/>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B71A0971-CC90-5805-E3DB-8EF5FB3E68F7}"/>
              </a:ext>
            </a:extLst>
          </p:cNvPr>
          <p:cNvSpPr>
            <a:spLocks noGrp="1"/>
          </p:cNvSpPr>
          <p:nvPr>
            <p:ph idx="1"/>
          </p:nvPr>
        </p:nvSpPr>
        <p:spPr/>
        <p:txBody>
          <a:bodyPr/>
          <a:lstStyle/>
          <a:p>
            <a:r>
              <a:rPr lang="en-GB" b="1" dirty="0"/>
              <a:t>Von Humboldt referred to the living breath of nature (</a:t>
            </a:r>
            <a:r>
              <a:rPr lang="en-GB" b="1" dirty="0" err="1"/>
              <a:t>lebendiger</a:t>
            </a:r>
            <a:r>
              <a:rPr lang="en-GB" b="1" dirty="0"/>
              <a:t> </a:t>
            </a:r>
            <a:r>
              <a:rPr lang="en-GB" b="1" dirty="0" err="1"/>
              <a:t>hauch</a:t>
            </a:r>
            <a:r>
              <a:rPr lang="en-GB" b="1" dirty="0"/>
              <a:t> der </a:t>
            </a:r>
            <a:r>
              <a:rPr lang="en-GB" b="1" dirty="0" err="1"/>
              <a:t>Natur</a:t>
            </a:r>
            <a:r>
              <a:rPr lang="en-GB" b="1" dirty="0"/>
              <a:t>)</a:t>
            </a:r>
          </a:p>
          <a:p>
            <a:r>
              <a:rPr lang="en-GB" b="1" dirty="0"/>
              <a:t>Nature as an organic whole born out of the harmonious interrelationship between all living and non-living objects. </a:t>
            </a:r>
          </a:p>
        </p:txBody>
      </p:sp>
    </p:spTree>
    <p:extLst>
      <p:ext uri="{BB962C8B-B14F-4D97-AF65-F5344CB8AC3E}">
        <p14:creationId xmlns:p14="http://schemas.microsoft.com/office/powerpoint/2010/main" val="62660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D10FC-8A92-3B91-5E2D-FCCDA24D6A40}"/>
              </a:ext>
            </a:extLst>
          </p:cNvPr>
          <p:cNvSpPr>
            <a:spLocks noGrp="1"/>
          </p:cNvSpPr>
          <p:nvPr>
            <p:ph type="title"/>
          </p:nvPr>
        </p:nvSpPr>
        <p:spPr/>
        <p:txBody>
          <a:bodyPr/>
          <a:lstStyle/>
          <a:p>
            <a:r>
              <a:rPr lang="en-GB" b="1" dirty="0">
                <a:latin typeface="+mn-lt"/>
              </a:rPr>
              <a:t>The chain of connection</a:t>
            </a:r>
          </a:p>
        </p:txBody>
      </p:sp>
      <p:sp>
        <p:nvSpPr>
          <p:cNvPr id="3" name="Content Placeholder 2">
            <a:extLst>
              <a:ext uri="{FF2B5EF4-FFF2-40B4-BE49-F238E27FC236}">
                <a16:creationId xmlns:a16="http://schemas.microsoft.com/office/drawing/2014/main" id="{9B327314-52F8-2848-D63A-87C6F0CE7417}"/>
              </a:ext>
            </a:extLst>
          </p:cNvPr>
          <p:cNvSpPr>
            <a:spLocks noGrp="1"/>
          </p:cNvSpPr>
          <p:nvPr>
            <p:ph idx="1"/>
          </p:nvPr>
        </p:nvSpPr>
        <p:spPr/>
        <p:txBody>
          <a:bodyPr/>
          <a:lstStyle/>
          <a:p>
            <a:r>
              <a:rPr lang="en-GB" b="1" dirty="0"/>
              <a:t>Von </a:t>
            </a:r>
            <a:r>
              <a:rPr lang="en-GB" b="1" dirty="0" err="1"/>
              <a:t>Humbolt</a:t>
            </a:r>
            <a:r>
              <a:rPr lang="en-GB" b="1" dirty="0"/>
              <a:t> wrote, in </a:t>
            </a:r>
            <a:r>
              <a:rPr lang="en-GB" b="1" i="1" dirty="0"/>
              <a:t>Cosmos</a:t>
            </a:r>
            <a:r>
              <a:rPr lang="en-GB" b="1" dirty="0"/>
              <a:t>, that: </a:t>
            </a:r>
          </a:p>
          <a:p>
            <a:r>
              <a:rPr lang="en-GB" b="1" dirty="0"/>
              <a:t>“In considering the study of physical phenomena, not merely in its bearings on the material wants of life, but in its general influence on the intellectual advancement of mankind; we find its noblest and most important result to be a knowledge of the chain of connection, by which all natural forces are linked together, and made mutually dependent upon each other; and it is the perception of these relations that exalts our views and ennobles our enjoyments”.</a:t>
            </a:r>
          </a:p>
        </p:txBody>
      </p:sp>
    </p:spTree>
    <p:extLst>
      <p:ext uri="{BB962C8B-B14F-4D97-AF65-F5344CB8AC3E}">
        <p14:creationId xmlns:p14="http://schemas.microsoft.com/office/powerpoint/2010/main" val="1185105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A7519-76A9-C741-BE02-339FEC3F9430}"/>
              </a:ext>
            </a:extLst>
          </p:cNvPr>
          <p:cNvSpPr>
            <a:spLocks noGrp="1"/>
          </p:cNvSpPr>
          <p:nvPr>
            <p:ph type="title"/>
          </p:nvPr>
        </p:nvSpPr>
        <p:spPr/>
        <p:txBody>
          <a:bodyPr/>
          <a:lstStyle/>
          <a:p>
            <a:r>
              <a:rPr lang="en-GB" b="1" dirty="0">
                <a:latin typeface="+mn-lt"/>
              </a:rPr>
              <a:t>True empowerment</a:t>
            </a:r>
          </a:p>
        </p:txBody>
      </p:sp>
      <p:sp>
        <p:nvSpPr>
          <p:cNvPr id="3" name="Content Placeholder 2">
            <a:extLst>
              <a:ext uri="{FF2B5EF4-FFF2-40B4-BE49-F238E27FC236}">
                <a16:creationId xmlns:a16="http://schemas.microsoft.com/office/drawing/2014/main" id="{E7C3B4FD-2BDE-4286-496E-D5D0CE4A127E}"/>
              </a:ext>
            </a:extLst>
          </p:cNvPr>
          <p:cNvSpPr>
            <a:spLocks noGrp="1"/>
          </p:cNvSpPr>
          <p:nvPr>
            <p:ph idx="1"/>
          </p:nvPr>
        </p:nvSpPr>
        <p:spPr/>
        <p:txBody>
          <a:bodyPr/>
          <a:lstStyle/>
          <a:p>
            <a:r>
              <a:rPr lang="en-GB" b="1" dirty="0"/>
              <a:t>The flow of energy through the Earth system allows the unfolding of the enfolded</a:t>
            </a:r>
          </a:p>
          <a:p>
            <a:r>
              <a:rPr lang="en-GB" b="1" dirty="0"/>
              <a:t>through connectivity</a:t>
            </a:r>
          </a:p>
          <a:p>
            <a:r>
              <a:rPr lang="en-GB" b="1" dirty="0"/>
              <a:t>This is the true outworking of Indigenous knowledge</a:t>
            </a:r>
          </a:p>
          <a:p>
            <a:r>
              <a:rPr lang="en-GB" b="1" dirty="0"/>
              <a:t>Simultaneously delivering individual, community and environmental wellbeing</a:t>
            </a:r>
          </a:p>
          <a:p>
            <a:r>
              <a:rPr lang="en-GB" b="1" dirty="0"/>
              <a:t>The basis of an emergent sustainability.</a:t>
            </a:r>
          </a:p>
          <a:p>
            <a:endParaRPr lang="en-GB" b="1" dirty="0"/>
          </a:p>
        </p:txBody>
      </p:sp>
    </p:spTree>
    <p:extLst>
      <p:ext uri="{BB962C8B-B14F-4D97-AF65-F5344CB8AC3E}">
        <p14:creationId xmlns:p14="http://schemas.microsoft.com/office/powerpoint/2010/main" val="277048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B6374-724F-590B-93AD-A4B67B71DA50}"/>
              </a:ext>
            </a:extLst>
          </p:cNvPr>
          <p:cNvSpPr>
            <a:spLocks noGrp="1"/>
          </p:cNvSpPr>
          <p:nvPr>
            <p:ph type="title"/>
          </p:nvPr>
        </p:nvSpPr>
        <p:spPr>
          <a:xfrm>
            <a:off x="838200" y="2745253"/>
            <a:ext cx="10515600" cy="1325563"/>
          </a:xfrm>
        </p:spPr>
        <p:txBody>
          <a:bodyPr>
            <a:normAutofit/>
          </a:bodyPr>
          <a:lstStyle/>
          <a:p>
            <a:pPr algn="ctr"/>
            <a:r>
              <a:rPr lang="en-GB" sz="6000" b="1" dirty="0">
                <a:latin typeface="+mn-lt"/>
              </a:rPr>
              <a:t>DISCUSSION TIME</a:t>
            </a:r>
          </a:p>
        </p:txBody>
      </p:sp>
      <p:sp>
        <p:nvSpPr>
          <p:cNvPr id="3" name="Content Placeholder 2">
            <a:extLst>
              <a:ext uri="{FF2B5EF4-FFF2-40B4-BE49-F238E27FC236}">
                <a16:creationId xmlns:a16="http://schemas.microsoft.com/office/drawing/2014/main" id="{02BE46D6-FCA7-FFED-590C-E5B04C65D1F6}"/>
              </a:ext>
            </a:extLst>
          </p:cNvPr>
          <p:cNvSpPr>
            <a:spLocks noGrp="1"/>
          </p:cNvSpPr>
          <p:nvPr>
            <p:ph idx="1"/>
          </p:nvPr>
        </p:nvSpPr>
        <p:spPr>
          <a:xfrm>
            <a:off x="838200" y="5230905"/>
            <a:ext cx="10515600" cy="946057"/>
          </a:xfrm>
        </p:spPr>
        <p:txBody>
          <a:bodyPr/>
          <a:lstStyle/>
          <a:p>
            <a:endParaRPr lang="en-GB" dirty="0"/>
          </a:p>
        </p:txBody>
      </p:sp>
    </p:spTree>
    <p:extLst>
      <p:ext uri="{BB962C8B-B14F-4D97-AF65-F5344CB8AC3E}">
        <p14:creationId xmlns:p14="http://schemas.microsoft.com/office/powerpoint/2010/main" val="87502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A0AD-5C34-0F5B-A9A6-F6E3BA5027F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9387CE2-44AD-31A7-CD7C-F7E3D10351B2}"/>
              </a:ext>
            </a:extLst>
          </p:cNvPr>
          <p:cNvSpPr>
            <a:spLocks noGrp="1"/>
          </p:cNvSpPr>
          <p:nvPr>
            <p:ph idx="1"/>
          </p:nvPr>
        </p:nvSpPr>
        <p:spPr>
          <a:xfrm>
            <a:off x="838200" y="1825625"/>
            <a:ext cx="5750859" cy="4351338"/>
          </a:xfrm>
        </p:spPr>
        <p:txBody>
          <a:bodyPr/>
          <a:lstStyle/>
          <a:p>
            <a:r>
              <a:rPr lang="en-GB" b="1" dirty="0"/>
              <a:t>Little Bear (2000) reflects that “In this realm of energy and spirit, interrelationships between all entities are of paramount importance, and space is a more important referent than time”.</a:t>
            </a:r>
          </a:p>
          <a:p>
            <a:r>
              <a:rPr lang="en-GB" b="1" dirty="0"/>
              <a:t> Power flows through the relationships, both between humans and non-humans. </a:t>
            </a:r>
          </a:p>
        </p:txBody>
      </p:sp>
    </p:spTree>
    <p:extLst>
      <p:ext uri="{BB962C8B-B14F-4D97-AF65-F5344CB8AC3E}">
        <p14:creationId xmlns:p14="http://schemas.microsoft.com/office/powerpoint/2010/main" val="165791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8EE8D-DE26-5714-95AF-A5A64D71753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0B32192-6C60-146E-2946-6AD290F7D41C}"/>
              </a:ext>
            </a:extLst>
          </p:cNvPr>
          <p:cNvSpPr>
            <a:spLocks noGrp="1"/>
          </p:cNvSpPr>
          <p:nvPr>
            <p:ph idx="1"/>
          </p:nvPr>
        </p:nvSpPr>
        <p:spPr>
          <a:xfrm>
            <a:off x="838200" y="1825625"/>
            <a:ext cx="5091953" cy="4351338"/>
          </a:xfrm>
        </p:spPr>
        <p:txBody>
          <a:bodyPr/>
          <a:lstStyle/>
          <a:p>
            <a:r>
              <a:rPr lang="en-GB" b="1" dirty="0"/>
              <a:t>Studying the indigenous people of the Malay Archipelago, </a:t>
            </a:r>
            <a:r>
              <a:rPr lang="en-GB" b="1" dirty="0" err="1"/>
              <a:t>Rugebregt</a:t>
            </a:r>
            <a:r>
              <a:rPr lang="en-GB" b="1" dirty="0"/>
              <a:t> (2015: 1323) observes that:</a:t>
            </a:r>
          </a:p>
          <a:p>
            <a:r>
              <a:rPr lang="en-GB" b="1" dirty="0"/>
              <a:t> “Nature of Maluku Islands community is "cosmic", i.e., everything becomes a unity. Man in the cosmic sense is a part of nature, and cannot be separated from his field.”</a:t>
            </a:r>
          </a:p>
        </p:txBody>
      </p:sp>
    </p:spTree>
    <p:extLst>
      <p:ext uri="{BB962C8B-B14F-4D97-AF65-F5344CB8AC3E}">
        <p14:creationId xmlns:p14="http://schemas.microsoft.com/office/powerpoint/2010/main" val="342749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EB37C-9473-C265-FA91-0C91644E43B5}"/>
              </a:ext>
            </a:extLst>
          </p:cNvPr>
          <p:cNvSpPr>
            <a:spLocks noGrp="1"/>
          </p:cNvSpPr>
          <p:nvPr>
            <p:ph type="title"/>
          </p:nvPr>
        </p:nvSpPr>
        <p:spPr/>
        <p:txBody>
          <a:bodyPr/>
          <a:lstStyle/>
          <a:p>
            <a:r>
              <a:rPr lang="en-GB" b="1" dirty="0" err="1">
                <a:latin typeface="+mn-lt"/>
              </a:rPr>
              <a:t>Kwara’ae</a:t>
            </a:r>
            <a:r>
              <a:rPr lang="en-GB" b="1" dirty="0">
                <a:latin typeface="+mn-lt"/>
              </a:rPr>
              <a:t> People of the Solomon Islands</a:t>
            </a:r>
          </a:p>
        </p:txBody>
      </p:sp>
      <p:sp>
        <p:nvSpPr>
          <p:cNvPr id="3" name="Content Placeholder 2">
            <a:extLst>
              <a:ext uri="{FF2B5EF4-FFF2-40B4-BE49-F238E27FC236}">
                <a16:creationId xmlns:a16="http://schemas.microsoft.com/office/drawing/2014/main" id="{A1742C2D-F49C-EA93-FA3D-31ED77FE77A9}"/>
              </a:ext>
            </a:extLst>
          </p:cNvPr>
          <p:cNvSpPr>
            <a:spLocks noGrp="1"/>
          </p:cNvSpPr>
          <p:nvPr>
            <p:ph idx="1"/>
          </p:nvPr>
        </p:nvSpPr>
        <p:spPr>
          <a:xfrm>
            <a:off x="0" y="1825625"/>
            <a:ext cx="6610350" cy="4351338"/>
          </a:xfrm>
        </p:spPr>
        <p:txBody>
          <a:bodyPr>
            <a:normAutofit/>
          </a:bodyPr>
          <a:lstStyle/>
          <a:p>
            <a:r>
              <a:rPr lang="en-GB" b="1" dirty="0"/>
              <a:t>In their view, the most critical change brought by colonialism was that their lives changed:</a:t>
            </a:r>
          </a:p>
          <a:p>
            <a:r>
              <a:rPr lang="en-GB" b="1" dirty="0"/>
              <a:t> from </a:t>
            </a:r>
            <a:r>
              <a:rPr lang="en-GB" b="1" dirty="0" err="1"/>
              <a:t>tua</a:t>
            </a:r>
            <a:r>
              <a:rPr lang="en-GB" b="1" dirty="0"/>
              <a:t> </a:t>
            </a:r>
            <a:r>
              <a:rPr lang="en-GB" b="1" dirty="0" err="1"/>
              <a:t>lalifu‘anga</a:t>
            </a:r>
            <a:r>
              <a:rPr lang="en-GB" b="1" dirty="0"/>
              <a:t> (living in rootedness) </a:t>
            </a:r>
          </a:p>
          <a:p>
            <a:r>
              <a:rPr lang="en-GB" b="1" dirty="0"/>
              <a:t>and  </a:t>
            </a:r>
            <a:r>
              <a:rPr lang="en-GB" b="1" dirty="0" err="1"/>
              <a:t>tua</a:t>
            </a:r>
            <a:r>
              <a:rPr lang="en-GB" b="1" dirty="0"/>
              <a:t> ‘</a:t>
            </a:r>
            <a:r>
              <a:rPr lang="en-GB" b="1" dirty="0" err="1"/>
              <a:t>inoto‘a‘anga</a:t>
            </a:r>
            <a:r>
              <a:rPr lang="en-GB" b="1" dirty="0"/>
              <a:t> (living in dignity), </a:t>
            </a:r>
          </a:p>
          <a:p>
            <a:r>
              <a:rPr lang="en-GB" b="1" dirty="0"/>
              <a:t>to </a:t>
            </a:r>
            <a:r>
              <a:rPr lang="en-GB" b="1" dirty="0" err="1"/>
              <a:t>tua</a:t>
            </a:r>
            <a:r>
              <a:rPr lang="en-GB" b="1" dirty="0"/>
              <a:t> </a:t>
            </a:r>
            <a:r>
              <a:rPr lang="en-GB" b="1" dirty="0" err="1"/>
              <a:t>malafaka‘anga</a:t>
            </a:r>
            <a:r>
              <a:rPr lang="en-GB" b="1" dirty="0"/>
              <a:t> (living in imitation of life brought by the ships). </a:t>
            </a:r>
          </a:p>
          <a:p>
            <a:endParaRPr lang="en-GB" dirty="0"/>
          </a:p>
        </p:txBody>
      </p:sp>
    </p:spTree>
    <p:extLst>
      <p:ext uri="{BB962C8B-B14F-4D97-AF65-F5344CB8AC3E}">
        <p14:creationId xmlns:p14="http://schemas.microsoft.com/office/powerpoint/2010/main" val="334590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2E504-9E23-4C34-0195-1135B8946A4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E093962-07D3-C332-43D8-334B1E98E8D8}"/>
              </a:ext>
            </a:extLst>
          </p:cNvPr>
          <p:cNvSpPr>
            <a:spLocks noGrp="1"/>
          </p:cNvSpPr>
          <p:nvPr>
            <p:ph idx="1"/>
          </p:nvPr>
        </p:nvSpPr>
        <p:spPr>
          <a:xfrm>
            <a:off x="838200" y="1825625"/>
            <a:ext cx="3787588" cy="4351338"/>
          </a:xfrm>
        </p:spPr>
        <p:txBody>
          <a:bodyPr/>
          <a:lstStyle/>
          <a:p>
            <a:r>
              <a:rPr lang="en-GB" b="1" dirty="0"/>
              <a:t>This rootedness, interconnectivity and flow of energy and power are shared concepts throughout the indigenous world </a:t>
            </a:r>
          </a:p>
          <a:p>
            <a:r>
              <a:rPr lang="en-GB" b="1" dirty="0"/>
              <a:t>Example: the Dogon, an indigenous people in Mali and Burkina Faso.</a:t>
            </a:r>
          </a:p>
        </p:txBody>
      </p:sp>
    </p:spTree>
    <p:extLst>
      <p:ext uri="{BB962C8B-B14F-4D97-AF65-F5344CB8AC3E}">
        <p14:creationId xmlns:p14="http://schemas.microsoft.com/office/powerpoint/2010/main" val="3004063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4161-7BD4-4295-DC8A-C7307C35D9B1}"/>
              </a:ext>
            </a:extLst>
          </p:cNvPr>
          <p:cNvSpPr>
            <a:spLocks noGrp="1"/>
          </p:cNvSpPr>
          <p:nvPr>
            <p:ph type="title"/>
          </p:nvPr>
        </p:nvSpPr>
        <p:spPr/>
        <p:txBody>
          <a:bodyPr/>
          <a:lstStyle/>
          <a:p>
            <a:r>
              <a:rPr lang="en-GB" b="1" dirty="0">
                <a:latin typeface="+mn-lt"/>
              </a:rPr>
              <a:t>Dogon beliefs</a:t>
            </a:r>
          </a:p>
        </p:txBody>
      </p:sp>
      <p:sp>
        <p:nvSpPr>
          <p:cNvPr id="3" name="Content Placeholder 2">
            <a:extLst>
              <a:ext uri="{FF2B5EF4-FFF2-40B4-BE49-F238E27FC236}">
                <a16:creationId xmlns:a16="http://schemas.microsoft.com/office/drawing/2014/main" id="{1E4FB721-0EDE-C9ED-9689-41426D84D8D7}"/>
              </a:ext>
            </a:extLst>
          </p:cNvPr>
          <p:cNvSpPr>
            <a:spLocks noGrp="1"/>
          </p:cNvSpPr>
          <p:nvPr>
            <p:ph idx="1"/>
          </p:nvPr>
        </p:nvSpPr>
        <p:spPr>
          <a:xfrm>
            <a:off x="138956" y="1825625"/>
            <a:ext cx="7404847" cy="4351338"/>
          </a:xfrm>
        </p:spPr>
        <p:txBody>
          <a:bodyPr/>
          <a:lstStyle/>
          <a:p>
            <a:r>
              <a:rPr lang="en-GB" b="1" dirty="0"/>
              <a:t>“A perpetual exchange goes on between humans, an unceasing movement of invisible currents.</a:t>
            </a:r>
          </a:p>
          <a:p>
            <a:r>
              <a:rPr lang="en-GB" b="1" dirty="0"/>
              <a:t>And this must be so if the universal order is to endure. </a:t>
            </a:r>
          </a:p>
          <a:p>
            <a:r>
              <a:rPr lang="en-GB" b="1" dirty="0"/>
              <a:t>The Word is for everyone in this world; it must come and go and be interchanged, for it is good to give and to receive the forces of life” (Marcel Griaule, 1965). </a:t>
            </a:r>
          </a:p>
          <a:p>
            <a:endParaRPr lang="en-GB" dirty="0"/>
          </a:p>
        </p:txBody>
      </p:sp>
    </p:spTree>
    <p:extLst>
      <p:ext uri="{BB962C8B-B14F-4D97-AF65-F5344CB8AC3E}">
        <p14:creationId xmlns:p14="http://schemas.microsoft.com/office/powerpoint/2010/main" val="26968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44271-782F-8B45-E182-FC8CBC3FAC38}"/>
              </a:ext>
            </a:extLst>
          </p:cNvPr>
          <p:cNvSpPr>
            <a:spLocks noGrp="1"/>
          </p:cNvSpPr>
          <p:nvPr>
            <p:ph type="title"/>
          </p:nvPr>
        </p:nvSpPr>
        <p:spPr/>
        <p:txBody>
          <a:bodyPr/>
          <a:lstStyle/>
          <a:p>
            <a:r>
              <a:rPr lang="en-GB" b="1" dirty="0">
                <a:latin typeface="+mn-lt"/>
              </a:rPr>
              <a:t>Village and bush: the Dogon</a:t>
            </a:r>
          </a:p>
        </p:txBody>
      </p:sp>
      <p:sp>
        <p:nvSpPr>
          <p:cNvPr id="3" name="Content Placeholder 2">
            <a:extLst>
              <a:ext uri="{FF2B5EF4-FFF2-40B4-BE49-F238E27FC236}">
                <a16:creationId xmlns:a16="http://schemas.microsoft.com/office/drawing/2014/main" id="{5897D6BD-AABC-8C6B-FE0D-0049D1C8E9CB}"/>
              </a:ext>
            </a:extLst>
          </p:cNvPr>
          <p:cNvSpPr>
            <a:spLocks noGrp="1"/>
          </p:cNvSpPr>
          <p:nvPr>
            <p:ph idx="1"/>
          </p:nvPr>
        </p:nvSpPr>
        <p:spPr>
          <a:xfrm>
            <a:off x="0" y="1825625"/>
            <a:ext cx="6612258" cy="4351338"/>
          </a:xfrm>
        </p:spPr>
        <p:txBody>
          <a:bodyPr>
            <a:normAutofit lnSpcReduction="10000"/>
          </a:bodyPr>
          <a:lstStyle/>
          <a:p>
            <a:r>
              <a:rPr lang="en-GB" b="1" dirty="0"/>
              <a:t>Not only does this exchange continue unceasingly between human beings, but between the ‘ana’ (village) and ‘</a:t>
            </a:r>
            <a:r>
              <a:rPr lang="en-GB" b="1" dirty="0" err="1"/>
              <a:t>oru</a:t>
            </a:r>
            <a:r>
              <a:rPr lang="en-GB" b="1" dirty="0"/>
              <a:t>’(bush)</a:t>
            </a:r>
          </a:p>
          <a:p>
            <a:r>
              <a:rPr lang="en-GB" b="1" dirty="0"/>
              <a:t>There are natural resources in the bush which the village relies on (firewood, timber, meat, fruit, and more)</a:t>
            </a:r>
          </a:p>
          <a:p>
            <a:r>
              <a:rPr lang="en-GB" b="1" dirty="0"/>
              <a:t>but the dependence goes deeper than this: the bush is seen as the source of life itself, and with it of all knowledge, wisdom, power and healing.</a:t>
            </a:r>
          </a:p>
        </p:txBody>
      </p:sp>
    </p:spTree>
    <p:extLst>
      <p:ext uri="{BB962C8B-B14F-4D97-AF65-F5344CB8AC3E}">
        <p14:creationId xmlns:p14="http://schemas.microsoft.com/office/powerpoint/2010/main" val="1827261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1668</Words>
  <Application>Microsoft Office PowerPoint</Application>
  <PresentationFormat>Widescreen</PresentationFormat>
  <Paragraphs>124</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Indigenous thinking and our search for a sustainable future Week Three IIIb: Indigenous Empowerment</vt:lpstr>
      <vt:lpstr>Nehiyawak and Cree people</vt:lpstr>
      <vt:lpstr>PowerPoint Presentation</vt:lpstr>
      <vt:lpstr>PowerPoint Presentation</vt:lpstr>
      <vt:lpstr>PowerPoint Presentation</vt:lpstr>
      <vt:lpstr>Kwara’ae People of the Solomon Islands</vt:lpstr>
      <vt:lpstr>PowerPoint Presentation</vt:lpstr>
      <vt:lpstr>Dogon beliefs</vt:lpstr>
      <vt:lpstr>Village and bush: the Dogon</vt:lpstr>
      <vt:lpstr>Ujamaa</vt:lpstr>
      <vt:lpstr>Ubuntu</vt:lpstr>
      <vt:lpstr>Ubuntu</vt:lpstr>
      <vt:lpstr>Autopoiesis</vt:lpstr>
      <vt:lpstr>Completing the circuit</vt:lpstr>
      <vt:lpstr>The Akan – Ghana and the Ivory Coast</vt:lpstr>
      <vt:lpstr>Bantu people</vt:lpstr>
      <vt:lpstr>The relational self</vt:lpstr>
      <vt:lpstr>Relational power</vt:lpstr>
      <vt:lpstr>The invisible hand</vt:lpstr>
      <vt:lpstr>Mauri</vt:lpstr>
      <vt:lpstr>          Shona philosophy</vt:lpstr>
      <vt:lpstr>Ethics</vt:lpstr>
      <vt:lpstr>African Environmental ethics</vt:lpstr>
      <vt:lpstr>African Environmental ethics</vt:lpstr>
      <vt:lpstr>Relational power and energy</vt:lpstr>
      <vt:lpstr>PowerPoint Presentation</vt:lpstr>
      <vt:lpstr>Empowerment as flow</vt:lpstr>
      <vt:lpstr>Empowerment as process, not possession</vt:lpstr>
      <vt:lpstr>Implications of indigenous concepts of empowerment</vt:lpstr>
      <vt:lpstr>PowerPoint Presentation</vt:lpstr>
      <vt:lpstr>Zusammenhang</vt:lpstr>
      <vt:lpstr>PowerPoint Presentation</vt:lpstr>
      <vt:lpstr>The chain of connection</vt:lpstr>
      <vt:lpstr>True empowerment</vt:lpstr>
      <vt:lpstr>DISCUSSION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Indigenous thinking and our search for a sustainable future Week Two I: Empowerment</dc:title>
  <dc:creator>Keith Skene</dc:creator>
  <cp:lastModifiedBy>Keith Skene</cp:lastModifiedBy>
  <cp:revision>14</cp:revision>
  <dcterms:created xsi:type="dcterms:W3CDTF">2022-10-08T14:44:31Z</dcterms:created>
  <dcterms:modified xsi:type="dcterms:W3CDTF">2022-11-03T16:02:32Z</dcterms:modified>
</cp:coreProperties>
</file>