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516" r:id="rId2"/>
    <p:sldId id="510" r:id="rId3"/>
    <p:sldId id="511" r:id="rId4"/>
    <p:sldId id="500" r:id="rId5"/>
    <p:sldId id="502" r:id="rId6"/>
    <p:sldId id="443" r:id="rId7"/>
    <p:sldId id="444" r:id="rId8"/>
    <p:sldId id="440" r:id="rId9"/>
    <p:sldId id="503" r:id="rId10"/>
    <p:sldId id="512" r:id="rId11"/>
    <p:sldId id="481" r:id="rId12"/>
    <p:sldId id="442" r:id="rId13"/>
    <p:sldId id="447" r:id="rId14"/>
    <p:sldId id="482" r:id="rId15"/>
    <p:sldId id="483" r:id="rId16"/>
    <p:sldId id="497" r:id="rId17"/>
    <p:sldId id="505" r:id="rId18"/>
    <p:sldId id="490" r:id="rId19"/>
    <p:sldId id="491" r:id="rId20"/>
    <p:sldId id="514" r:id="rId21"/>
    <p:sldId id="480" r:id="rId22"/>
    <p:sldId id="441" r:id="rId23"/>
    <p:sldId id="448" r:id="rId24"/>
    <p:sldId id="515" r:id="rId25"/>
    <p:sldId id="449" r:id="rId26"/>
    <p:sldId id="450" r:id="rId27"/>
    <p:sldId id="453" r:id="rId28"/>
    <p:sldId id="451" r:id="rId29"/>
    <p:sldId id="478" r:id="rId30"/>
    <p:sldId id="452" r:id="rId31"/>
    <p:sldId id="494" r:id="rId32"/>
    <p:sldId id="454" r:id="rId33"/>
    <p:sldId id="455" r:id="rId34"/>
    <p:sldId id="506" r:id="rId35"/>
    <p:sldId id="456" r:id="rId36"/>
    <p:sldId id="498" r:id="rId37"/>
    <p:sldId id="492" r:id="rId38"/>
    <p:sldId id="488" r:id="rId39"/>
    <p:sldId id="479" r:id="rId40"/>
    <p:sldId id="457" r:id="rId41"/>
    <p:sldId id="504" r:id="rId42"/>
    <p:sldId id="495" r:id="rId43"/>
    <p:sldId id="458" r:id="rId44"/>
    <p:sldId id="460" r:id="rId45"/>
    <p:sldId id="461" r:id="rId46"/>
    <p:sldId id="462" r:id="rId47"/>
    <p:sldId id="358" r:id="rId48"/>
    <p:sldId id="474" r:id="rId49"/>
    <p:sldId id="477" r:id="rId50"/>
    <p:sldId id="466" r:id="rId51"/>
    <p:sldId id="513" r:id="rId52"/>
    <p:sldId id="471" r:id="rId53"/>
    <p:sldId id="475" r:id="rId54"/>
    <p:sldId id="337"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D729"/>
    <a:srgbClr val="CCFF33"/>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703" autoAdjust="0"/>
  </p:normalViewPr>
  <p:slideViewPr>
    <p:cSldViewPr snapToGrid="0">
      <p:cViewPr varScale="1">
        <p:scale>
          <a:sx n="71" d="100"/>
          <a:sy n="71" d="100"/>
        </p:scale>
        <p:origin x="6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4BC5AE-DD1B-4DD4-A548-0E6A3E4677A4}" type="datetimeFigureOut">
              <a:rPr lang="en-GB" smtClean="0"/>
              <a:t>03/11/2022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020E98-EFDF-4BA4-B31D-C418386538C6}" type="slidenum">
              <a:rPr lang="en-GB" smtClean="0"/>
              <a:t>‹#›</a:t>
            </a:fld>
            <a:endParaRPr lang="en-GB"/>
          </a:p>
        </p:txBody>
      </p:sp>
    </p:spTree>
    <p:extLst>
      <p:ext uri="{BB962C8B-B14F-4D97-AF65-F5344CB8AC3E}">
        <p14:creationId xmlns:p14="http://schemas.microsoft.com/office/powerpoint/2010/main" val="3320531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020E98-EFDF-4BA4-B31D-C418386538C6}" type="slidenum">
              <a:rPr lang="en-GB" smtClean="0"/>
              <a:t>24</a:t>
            </a:fld>
            <a:endParaRPr lang="en-GB"/>
          </a:p>
        </p:txBody>
      </p:sp>
    </p:spTree>
    <p:extLst>
      <p:ext uri="{BB962C8B-B14F-4D97-AF65-F5344CB8AC3E}">
        <p14:creationId xmlns:p14="http://schemas.microsoft.com/office/powerpoint/2010/main" val="2367856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020E98-EFDF-4BA4-B31D-C418386538C6}" type="slidenum">
              <a:rPr lang="en-GB" smtClean="0"/>
              <a:t>30</a:t>
            </a:fld>
            <a:endParaRPr lang="en-GB"/>
          </a:p>
        </p:txBody>
      </p:sp>
    </p:spTree>
    <p:extLst>
      <p:ext uri="{BB962C8B-B14F-4D97-AF65-F5344CB8AC3E}">
        <p14:creationId xmlns:p14="http://schemas.microsoft.com/office/powerpoint/2010/main" val="3788433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1FFFEF1E-DAE5-4529-A95B-5CB60C30DD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70154FAB-C2BC-46AE-8925-9DEFB7C0D5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t>SENTIENT</a:t>
            </a:r>
          </a:p>
          <a:p>
            <a:r>
              <a:rPr lang="en-US" altLang="en-US" b="1"/>
              <a:t>1. </a:t>
            </a:r>
            <a:r>
              <a:rPr lang="en-US" altLang="en-US"/>
              <a:t>having the power of sense perception or sensation; conscious</a:t>
            </a:r>
          </a:p>
          <a:p>
            <a:r>
              <a:rPr lang="en-US" altLang="en-US" i="1"/>
              <a:t>n</a:t>
            </a:r>
            <a:endParaRPr lang="en-US" altLang="en-US"/>
          </a:p>
          <a:p>
            <a:r>
              <a:rPr lang="en-US" altLang="en-US" b="1"/>
              <a:t>2. </a:t>
            </a:r>
            <a:r>
              <a:rPr lang="en-US" altLang="en-US"/>
              <a:t>a sentient person or thing</a:t>
            </a:r>
          </a:p>
        </p:txBody>
      </p:sp>
      <p:sp>
        <p:nvSpPr>
          <p:cNvPr id="36868" name="Slide Number Placeholder 3">
            <a:extLst>
              <a:ext uri="{FF2B5EF4-FFF2-40B4-BE49-F238E27FC236}">
                <a16:creationId xmlns:a16="http://schemas.microsoft.com/office/drawing/2014/main" id="{8711B389-5ED7-4D2E-BF93-810B057359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ヒラギノ角ゴ Pro W3" charset="-128"/>
              </a:defRPr>
            </a:lvl1pPr>
            <a:lvl2pPr marL="742950" indent="-285750">
              <a:spcBef>
                <a:spcPct val="30000"/>
              </a:spcBef>
              <a:defRPr sz="1200">
                <a:solidFill>
                  <a:schemeClr val="tx1"/>
                </a:solidFill>
                <a:latin typeface="Calibri" panose="020F0502020204030204" pitchFamily="34" charset="0"/>
                <a:ea typeface="ヒラギノ角ゴ Pro W3" charset="-128"/>
              </a:defRPr>
            </a:lvl2pPr>
            <a:lvl3pPr marL="1143000" indent="-228600">
              <a:spcBef>
                <a:spcPct val="30000"/>
              </a:spcBef>
              <a:defRPr sz="1200">
                <a:solidFill>
                  <a:schemeClr val="tx1"/>
                </a:solidFill>
                <a:latin typeface="Calibri" panose="020F0502020204030204" pitchFamily="34" charset="0"/>
                <a:ea typeface="ヒラギノ角ゴ Pro W3" charset="-128"/>
              </a:defRPr>
            </a:lvl3pPr>
            <a:lvl4pPr marL="1600200" indent="-228600">
              <a:spcBef>
                <a:spcPct val="30000"/>
              </a:spcBef>
              <a:defRPr sz="1200">
                <a:solidFill>
                  <a:schemeClr val="tx1"/>
                </a:solidFill>
                <a:latin typeface="Calibri" panose="020F0502020204030204" pitchFamily="34" charset="0"/>
                <a:ea typeface="ヒラギノ角ゴ Pro W3" charset="-128"/>
              </a:defRPr>
            </a:lvl4pPr>
            <a:lvl5pPr marL="2057400" indent="-228600">
              <a:spcBef>
                <a:spcPct val="30000"/>
              </a:spcBef>
              <a:defRPr sz="1200">
                <a:solidFill>
                  <a:schemeClr val="tx1"/>
                </a:solidFill>
                <a:latin typeface="Calibri" panose="020F0502020204030204" pitchFamily="34" charset="0"/>
                <a:ea typeface="ヒラギノ角ゴ Pro W3"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ヒラギノ角ゴ Pro W3"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ヒラギノ角ゴ Pro W3"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ヒラギノ角ゴ Pro W3"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ヒラギノ角ゴ Pro W3" charset="-128"/>
              </a:defRPr>
            </a:lvl9pPr>
          </a:lstStyle>
          <a:p>
            <a:pPr>
              <a:spcBef>
                <a:spcPct val="0"/>
              </a:spcBef>
            </a:pPr>
            <a:fld id="{9A224DA7-16BA-4F1F-9F2C-D4F7F9A5A399}" type="slidenum">
              <a:rPr lang="en-US" altLang="en-US" smtClean="0"/>
              <a:pPr>
                <a:spcBef>
                  <a:spcPct val="0"/>
                </a:spcBef>
              </a:pPr>
              <a:t>47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020E98-EFDF-4BA4-B31D-C418386538C6}" type="slidenum">
              <a:rPr lang="en-GB" smtClean="0"/>
              <a:t>53</a:t>
            </a:fld>
            <a:endParaRPr lang="en-GB"/>
          </a:p>
        </p:txBody>
      </p:sp>
    </p:spTree>
    <p:extLst>
      <p:ext uri="{BB962C8B-B14F-4D97-AF65-F5344CB8AC3E}">
        <p14:creationId xmlns:p14="http://schemas.microsoft.com/office/powerpoint/2010/main" val="16026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C1344-F680-4A77-A7AF-5457C2D03F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402DD86-B523-40F4-BC42-2AD3B8D6A8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983B775-A578-4D6C-A4FE-C83403D040B4}"/>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5" name="Footer Placeholder 4">
            <a:extLst>
              <a:ext uri="{FF2B5EF4-FFF2-40B4-BE49-F238E27FC236}">
                <a16:creationId xmlns:a16="http://schemas.microsoft.com/office/drawing/2014/main" id="{2163B191-4DF7-4D79-8E2F-F99C88DDC4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321DD0-7848-4213-8CB0-88F39F0BC10E}"/>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395775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0C90E-D173-4233-8039-B7B6BB6B102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D335DA-F6FB-45B3-893F-700394FC53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D7335F-075A-4C55-95B0-17069C966A0D}"/>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5" name="Footer Placeholder 4">
            <a:extLst>
              <a:ext uri="{FF2B5EF4-FFF2-40B4-BE49-F238E27FC236}">
                <a16:creationId xmlns:a16="http://schemas.microsoft.com/office/drawing/2014/main" id="{B926EC8E-141F-4A69-9C69-DAA3C94DF6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0FCC49-1A76-4E13-8314-85392BF84F48}"/>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1460643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CFB156-3CAA-4AA8-A8D1-A7A62F3A37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DB7655-E955-49EB-B8AB-75E55AA966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BCD5E9-7E37-4E8C-9DC4-528EDF0C42F6}"/>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5" name="Footer Placeholder 4">
            <a:extLst>
              <a:ext uri="{FF2B5EF4-FFF2-40B4-BE49-F238E27FC236}">
                <a16:creationId xmlns:a16="http://schemas.microsoft.com/office/drawing/2014/main" id="{39C01276-8ED6-4133-9556-9F588315A1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E54628-511E-4F18-BA45-87D3026AF9AC}"/>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205117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F9D17-2ECD-4081-9A0E-711EBC1A166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6CB701-1B6D-4966-8381-390DAB0DAF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91A9EA-0071-4636-B2E0-CEEB79743E52}"/>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5" name="Footer Placeholder 4">
            <a:extLst>
              <a:ext uri="{FF2B5EF4-FFF2-40B4-BE49-F238E27FC236}">
                <a16:creationId xmlns:a16="http://schemas.microsoft.com/office/drawing/2014/main" id="{1322CD2D-01F6-4462-B040-7DF240451C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BA5F1F-972D-438E-B5B7-8AC6BE385257}"/>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2423260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04805-6867-4FB9-A23A-E4D0AFC2E4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A07A31-CEA0-42C0-8A81-83BC140442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25B7A5-2423-495A-9193-2365BE901450}"/>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5" name="Footer Placeholder 4">
            <a:extLst>
              <a:ext uri="{FF2B5EF4-FFF2-40B4-BE49-F238E27FC236}">
                <a16:creationId xmlns:a16="http://schemas.microsoft.com/office/drawing/2014/main" id="{C5C0D18F-5EBB-44B9-81CD-74E6D215D5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990A09-3AB1-4F3E-91FF-6837BCD1538F}"/>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393864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A5D5-DBA5-4441-9DF9-9A8F0142ED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DD004B-2382-4E4A-B14A-2133276791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25B8F45-ADB5-419F-8900-355F1CB7B8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C2820BD-6832-4FD7-ACD8-DC5795147601}"/>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6" name="Footer Placeholder 5">
            <a:extLst>
              <a:ext uri="{FF2B5EF4-FFF2-40B4-BE49-F238E27FC236}">
                <a16:creationId xmlns:a16="http://schemas.microsoft.com/office/drawing/2014/main" id="{A7D2ECA2-42BE-4918-8E5A-DAAE74D240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47FCBC-DB3A-4447-A72A-6E4A491524D2}"/>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4185579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DAC68-EEF9-442C-A7E5-1FC658EDECD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BFA38C-FFDB-4210-BDDD-98E5DA7C48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47333B-4AC3-4C9E-869E-C72FEAEA8A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E69EF94-937B-4A7B-B447-33345854DF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F3FF04-12EC-45F6-B684-C2F04C902D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1D785A3-F693-4B62-9CEE-F539C862B77F}"/>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8" name="Footer Placeholder 7">
            <a:extLst>
              <a:ext uri="{FF2B5EF4-FFF2-40B4-BE49-F238E27FC236}">
                <a16:creationId xmlns:a16="http://schemas.microsoft.com/office/drawing/2014/main" id="{1EB46889-E0F8-4972-B5E0-9DC2F70F5A7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7446BC-8DC4-4C30-9934-A2C42394D4C9}"/>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298603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7E9B7-CA06-4535-AB1D-953DF995BE4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95F82E-7D4F-4BFD-9809-130BD67E8185}"/>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4" name="Footer Placeholder 3">
            <a:extLst>
              <a:ext uri="{FF2B5EF4-FFF2-40B4-BE49-F238E27FC236}">
                <a16:creationId xmlns:a16="http://schemas.microsoft.com/office/drawing/2014/main" id="{7F220C82-9572-4D66-832B-02F52C4A185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43741D-D888-456B-A448-0F0B22D2A1A1}"/>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492417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BE37F7-94AB-4649-972B-85CC0413D5D5}"/>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3" name="Footer Placeholder 2">
            <a:extLst>
              <a:ext uri="{FF2B5EF4-FFF2-40B4-BE49-F238E27FC236}">
                <a16:creationId xmlns:a16="http://schemas.microsoft.com/office/drawing/2014/main" id="{0F8A8B86-5C9A-4485-9EEE-4F017646791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9B5E575-C730-49EE-A0BE-07D38F09FA1C}"/>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188893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BEF64-8228-4927-A42E-A34DA8B20D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822EEF-E77F-4A9A-B9F4-0C8B45C4BA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CAA8ED-5DF2-4A77-A1B1-61B1026091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3A6F48-6BC3-4481-8883-FFD9AC34367D}"/>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6" name="Footer Placeholder 5">
            <a:extLst>
              <a:ext uri="{FF2B5EF4-FFF2-40B4-BE49-F238E27FC236}">
                <a16:creationId xmlns:a16="http://schemas.microsoft.com/office/drawing/2014/main" id="{801003F7-BE6C-4D80-8846-A9404FBC80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A91CFB-F76B-4105-BDD8-4E4107F156AC}"/>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69683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11631-C353-4E36-B324-BB4870C809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159608-9C59-4CC1-954C-A431FE89B9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0CE3219C-0CC3-4644-B430-CAAA5C271C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D9AAD2-EF6E-46DF-B539-135B579EF575}"/>
              </a:ext>
            </a:extLst>
          </p:cNvPr>
          <p:cNvSpPr>
            <a:spLocks noGrp="1"/>
          </p:cNvSpPr>
          <p:nvPr>
            <p:ph type="dt" sz="half" idx="10"/>
          </p:nvPr>
        </p:nvSpPr>
        <p:spPr/>
        <p:txBody>
          <a:bodyPr/>
          <a:lstStyle/>
          <a:p>
            <a:fld id="{B2599687-D977-4652-8FB4-38DC109B987E}" type="datetimeFigureOut">
              <a:rPr lang="en-GB" smtClean="0"/>
              <a:t>03/11/2022</a:t>
            </a:fld>
            <a:endParaRPr lang="en-GB"/>
          </a:p>
        </p:txBody>
      </p:sp>
      <p:sp>
        <p:nvSpPr>
          <p:cNvPr id="6" name="Footer Placeholder 5">
            <a:extLst>
              <a:ext uri="{FF2B5EF4-FFF2-40B4-BE49-F238E27FC236}">
                <a16:creationId xmlns:a16="http://schemas.microsoft.com/office/drawing/2014/main" id="{1D63AAE7-C2F6-4016-93DB-AEEF9CB851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19ECBA-3D75-4DD2-9305-8459EFA8F1AD}"/>
              </a:ext>
            </a:extLst>
          </p:cNvPr>
          <p:cNvSpPr>
            <a:spLocks noGrp="1"/>
          </p:cNvSpPr>
          <p:nvPr>
            <p:ph type="sldNum" sz="quarter" idx="12"/>
          </p:nvPr>
        </p:nvSpPr>
        <p:spPr/>
        <p:txBody>
          <a:bodyPr/>
          <a:lstStyle/>
          <a:p>
            <a:fld id="{D07D4C0F-0869-4165-AF6A-49761E778B7C}" type="slidenum">
              <a:rPr lang="en-GB" smtClean="0"/>
              <a:t>‹#›</a:t>
            </a:fld>
            <a:endParaRPr lang="en-GB"/>
          </a:p>
        </p:txBody>
      </p:sp>
    </p:spTree>
    <p:extLst>
      <p:ext uri="{BB962C8B-B14F-4D97-AF65-F5344CB8AC3E}">
        <p14:creationId xmlns:p14="http://schemas.microsoft.com/office/powerpoint/2010/main" val="250586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2221AE-7D86-42D2-B51D-A532BEA583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AEABD5-AD18-4446-AD68-09FDAB6921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F6AF14-4E51-4BBF-9D6B-C88A8E30D5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99687-D977-4652-8FB4-38DC109B987E}" type="datetimeFigureOut">
              <a:rPr lang="en-GB" smtClean="0"/>
              <a:t>03/11/2022</a:t>
            </a:fld>
            <a:endParaRPr lang="en-GB"/>
          </a:p>
        </p:txBody>
      </p:sp>
      <p:sp>
        <p:nvSpPr>
          <p:cNvPr id="5" name="Footer Placeholder 4">
            <a:extLst>
              <a:ext uri="{FF2B5EF4-FFF2-40B4-BE49-F238E27FC236}">
                <a16:creationId xmlns:a16="http://schemas.microsoft.com/office/drawing/2014/main" id="{2034F76D-1D71-4ED5-BD5C-77CF4C6D99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309CC60-19E6-423D-97DC-E597E7D93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D4C0F-0869-4165-AF6A-49761E778B7C}" type="slidenum">
              <a:rPr lang="en-GB" smtClean="0"/>
              <a:t>‹#›</a:t>
            </a:fld>
            <a:endParaRPr lang="en-GB"/>
          </a:p>
        </p:txBody>
      </p:sp>
    </p:spTree>
    <p:extLst>
      <p:ext uri="{BB962C8B-B14F-4D97-AF65-F5344CB8AC3E}">
        <p14:creationId xmlns:p14="http://schemas.microsoft.com/office/powerpoint/2010/main" val="3776418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0.sv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F31ABAD-7CA8-CA70-B041-4FFCB6ECD387}"/>
              </a:ext>
            </a:extLst>
          </p:cNvPr>
          <p:cNvSpPr>
            <a:spLocks noGrp="1"/>
          </p:cNvSpPr>
          <p:nvPr>
            <p:ph type="ctrTitle"/>
          </p:nvPr>
        </p:nvSpPr>
        <p:spPr>
          <a:xfrm>
            <a:off x="1524000" y="-356807"/>
            <a:ext cx="9144000" cy="2387600"/>
          </a:xfrm>
        </p:spPr>
        <p:txBody>
          <a:bodyPr>
            <a:normAutofit fontScale="90000"/>
          </a:bodyPr>
          <a:lstStyle/>
          <a:p>
            <a:r>
              <a:rPr lang="en-GB" b="1" dirty="0">
                <a:latin typeface="+mn-lt"/>
              </a:rPr>
              <a:t>Indigenous thinking and our </a:t>
            </a:r>
            <a:r>
              <a:rPr lang="en-GB" b="1" dirty="0">
                <a:latin typeface="Calibri" panose="020F0502020204030204" pitchFamily="34" charset="0"/>
                <a:cs typeface="Calibri" panose="020F0502020204030204" pitchFamily="34" charset="0"/>
              </a:rPr>
              <a:t>search for a sustainable future</a:t>
            </a:r>
          </a:p>
        </p:txBody>
      </p:sp>
      <p:sp>
        <p:nvSpPr>
          <p:cNvPr id="7" name="Subtitle 6">
            <a:extLst>
              <a:ext uri="{FF2B5EF4-FFF2-40B4-BE49-F238E27FC236}">
                <a16:creationId xmlns:a16="http://schemas.microsoft.com/office/drawing/2014/main" id="{1AD2E88A-DFE3-599C-1935-128B754E28B6}"/>
              </a:ext>
            </a:extLst>
          </p:cNvPr>
          <p:cNvSpPr>
            <a:spLocks noGrp="1"/>
          </p:cNvSpPr>
          <p:nvPr>
            <p:ph type="subTitle" idx="1"/>
          </p:nvPr>
        </p:nvSpPr>
        <p:spPr/>
        <p:txBody>
          <a:bodyPr/>
          <a:lstStyle/>
          <a:p>
            <a:endParaRPr lang="en-GB"/>
          </a:p>
        </p:txBody>
      </p:sp>
      <p:sp>
        <p:nvSpPr>
          <p:cNvPr id="13" name="TextBox 12">
            <a:extLst>
              <a:ext uri="{FF2B5EF4-FFF2-40B4-BE49-F238E27FC236}">
                <a16:creationId xmlns:a16="http://schemas.microsoft.com/office/drawing/2014/main" id="{443086D7-5D04-6577-AFE6-D334694482C6}"/>
              </a:ext>
            </a:extLst>
          </p:cNvPr>
          <p:cNvSpPr txBox="1"/>
          <p:nvPr/>
        </p:nvSpPr>
        <p:spPr>
          <a:xfrm>
            <a:off x="2336427" y="1661718"/>
            <a:ext cx="6098240" cy="3354765"/>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4000" b="1" i="0" u="none" strike="noStrike" kern="1200" cap="none" spc="0" normalizeH="0" baseline="0" noProof="0" dirty="0">
                <a:ln>
                  <a:noFill/>
                </a:ln>
                <a:solidFill>
                  <a:prstClr val="black"/>
                </a:solidFill>
                <a:effectLst/>
                <a:uLnTx/>
                <a:uFillTx/>
                <a:latin typeface="Calibri" panose="020F0502020204030204" pitchFamily="34" charset="0"/>
                <a:ea typeface="+mj-ea"/>
                <a:cs typeface="Calibri" panose="020F0502020204030204" pitchFamily="34" charset="0"/>
              </a:rPr>
              <a:t>Week Three</a:t>
            </a:r>
            <a:br>
              <a:rPr kumimoji="0" lang="en-GB" sz="4000" b="1" i="0" u="none" strike="noStrike" kern="1200" cap="none" spc="0" normalizeH="0" baseline="0" noProof="0" dirty="0">
                <a:ln>
                  <a:noFill/>
                </a:ln>
                <a:solidFill>
                  <a:prstClr val="black"/>
                </a:solidFill>
                <a:effectLst/>
                <a:uLnTx/>
                <a:uFillTx/>
                <a:latin typeface="Calibri" panose="020F0502020204030204" pitchFamily="34" charset="0"/>
                <a:ea typeface="+mj-ea"/>
                <a:cs typeface="Calibri" panose="020F0502020204030204" pitchFamily="34" charset="0"/>
              </a:rPr>
            </a:br>
            <a:r>
              <a:rPr kumimoji="0" lang="en-GB" sz="4000" b="1" i="0" u="none" strike="noStrike" kern="1200" cap="none" spc="0" normalizeH="0" baseline="0" noProof="0" dirty="0">
                <a:ln>
                  <a:noFill/>
                </a:ln>
                <a:solidFill>
                  <a:prstClr val="black"/>
                </a:solidFill>
                <a:effectLst/>
                <a:uLnTx/>
                <a:uFillTx/>
                <a:latin typeface="Calibri" panose="020F0502020204030204" pitchFamily="34" charset="0"/>
                <a:ea typeface="+mj-ea"/>
                <a:cs typeface="Calibri" panose="020F0502020204030204" pitchFamily="34" charset="0"/>
              </a:rPr>
              <a:t>IIIa: Empowerment</a:t>
            </a:r>
          </a:p>
          <a:p>
            <a:pPr algn="ctr"/>
            <a:r>
              <a:rPr lang="en-GB" sz="3600" b="1" dirty="0">
                <a:solidFill>
                  <a:prstClr val="black"/>
                </a:solidFill>
                <a:latin typeface="Calibri" panose="020F0502020204030204" pitchFamily="34" charset="0"/>
                <a:ea typeface="+mj-ea"/>
                <a:cs typeface="Calibri" panose="020F0502020204030204" pitchFamily="34" charset="0"/>
              </a:rPr>
              <a:t>Dr Keith Skene</a:t>
            </a:r>
          </a:p>
          <a:p>
            <a:pPr algn="ctr"/>
            <a:r>
              <a:rPr lang="en-GB" sz="3600" b="1" dirty="0">
                <a:solidFill>
                  <a:prstClr val="black"/>
                </a:solidFill>
                <a:latin typeface="Calibri" panose="020F0502020204030204" pitchFamily="34" charset="0"/>
                <a:ea typeface="+mj-ea"/>
                <a:cs typeface="Calibri" panose="020F0502020204030204" pitchFamily="34" charset="0"/>
              </a:rPr>
              <a:t>Biosphere Research Institute</a:t>
            </a:r>
            <a:endParaRPr lang="en-GB" sz="3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8138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BB9C1-D0C6-4873-9DF5-2726ECCBE2C1}"/>
              </a:ext>
            </a:extLst>
          </p:cNvPr>
          <p:cNvSpPr>
            <a:spLocks noGrp="1"/>
          </p:cNvSpPr>
          <p:nvPr>
            <p:ph type="title"/>
          </p:nvPr>
        </p:nvSpPr>
        <p:spPr/>
        <p:txBody>
          <a:bodyPr/>
          <a:lstStyle/>
          <a:p>
            <a:r>
              <a:rPr lang="en-US" b="1" dirty="0">
                <a:latin typeface="+mn-lt"/>
              </a:rPr>
              <a:t>Indigenous being</a:t>
            </a:r>
            <a:endParaRPr lang="en-GB" b="1" dirty="0">
              <a:latin typeface="+mn-lt"/>
            </a:endParaRPr>
          </a:p>
        </p:txBody>
      </p:sp>
      <p:sp>
        <p:nvSpPr>
          <p:cNvPr id="3" name="Content Placeholder 2">
            <a:extLst>
              <a:ext uri="{FF2B5EF4-FFF2-40B4-BE49-F238E27FC236}">
                <a16:creationId xmlns:a16="http://schemas.microsoft.com/office/drawing/2014/main" id="{FACC3D38-1123-4C7B-BEFA-70232C885975}"/>
              </a:ext>
            </a:extLst>
          </p:cNvPr>
          <p:cNvSpPr>
            <a:spLocks noGrp="1"/>
          </p:cNvSpPr>
          <p:nvPr>
            <p:ph idx="1"/>
          </p:nvPr>
        </p:nvSpPr>
        <p:spPr>
          <a:xfrm>
            <a:off x="439365" y="1825625"/>
            <a:ext cx="10515600" cy="4351338"/>
          </a:xfrm>
        </p:spPr>
        <p:txBody>
          <a:bodyPr/>
          <a:lstStyle/>
          <a:p>
            <a:r>
              <a:rPr lang="en-US" b="1" dirty="0"/>
              <a:t>Outcome of socio-ecological interactions</a:t>
            </a:r>
          </a:p>
          <a:p>
            <a:r>
              <a:rPr lang="en-US" b="1" dirty="0"/>
              <a:t>Landscape-based emergent culture</a:t>
            </a:r>
          </a:p>
          <a:p>
            <a:r>
              <a:rPr lang="en-US" b="1" dirty="0"/>
              <a:t>Ahistorical</a:t>
            </a:r>
          </a:p>
          <a:p>
            <a:r>
              <a:rPr lang="en-US" b="1" dirty="0"/>
              <a:t>Not museum artifacts</a:t>
            </a:r>
          </a:p>
        </p:txBody>
      </p:sp>
    </p:spTree>
    <p:extLst>
      <p:ext uri="{BB962C8B-B14F-4D97-AF65-F5344CB8AC3E}">
        <p14:creationId xmlns:p14="http://schemas.microsoft.com/office/powerpoint/2010/main" val="996296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73BE-BA27-4C5E-9BB8-C155D4CF4541}"/>
              </a:ext>
            </a:extLst>
          </p:cNvPr>
          <p:cNvSpPr>
            <a:spLocks noGrp="1"/>
          </p:cNvSpPr>
          <p:nvPr>
            <p:ph type="title"/>
          </p:nvPr>
        </p:nvSpPr>
        <p:spPr/>
        <p:txBody>
          <a:bodyPr/>
          <a:lstStyle/>
          <a:p>
            <a:pPr algn="ctr"/>
            <a:r>
              <a:rPr lang="en-US" b="1" dirty="0">
                <a:latin typeface="+mn-lt"/>
              </a:rPr>
              <a:t>POWER</a:t>
            </a:r>
            <a:endParaRPr lang="en-GB" b="1" dirty="0">
              <a:latin typeface="+mn-lt"/>
            </a:endParaRPr>
          </a:p>
        </p:txBody>
      </p:sp>
      <p:sp>
        <p:nvSpPr>
          <p:cNvPr id="3" name="Content Placeholder 2">
            <a:extLst>
              <a:ext uri="{FF2B5EF4-FFF2-40B4-BE49-F238E27FC236}">
                <a16:creationId xmlns:a16="http://schemas.microsoft.com/office/drawing/2014/main" id="{5D35A92D-908C-4025-A0C7-92B52417E873}"/>
              </a:ext>
            </a:extLst>
          </p:cNvPr>
          <p:cNvSpPr>
            <a:spLocks noGrp="1"/>
          </p:cNvSpPr>
          <p:nvPr>
            <p:ph idx="1"/>
          </p:nvPr>
        </p:nvSpPr>
        <p:spPr/>
        <p:txBody>
          <a:bodyPr/>
          <a:lstStyle/>
          <a:p>
            <a:r>
              <a:rPr lang="en-US" b="1" dirty="0"/>
              <a:t>The ability or capacity to do something or act in a particular way</a:t>
            </a:r>
          </a:p>
          <a:p>
            <a:r>
              <a:rPr lang="en-US" b="1" dirty="0"/>
              <a:t>The ability or capacity to direct or influence the </a:t>
            </a:r>
            <a:r>
              <a:rPr lang="en-US" b="1" dirty="0" err="1"/>
              <a:t>behaviour</a:t>
            </a:r>
            <a:r>
              <a:rPr lang="en-US" b="1" dirty="0"/>
              <a:t> of others or the course of events.</a:t>
            </a:r>
            <a:endParaRPr lang="en-GB" b="1" dirty="0"/>
          </a:p>
        </p:txBody>
      </p:sp>
    </p:spTree>
    <p:extLst>
      <p:ext uri="{BB962C8B-B14F-4D97-AF65-F5344CB8AC3E}">
        <p14:creationId xmlns:p14="http://schemas.microsoft.com/office/powerpoint/2010/main" val="3229326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A631C043-46D7-4B9B-BFF6-BF61AC67CFB9}"/>
              </a:ext>
            </a:extLst>
          </p:cNvPr>
          <p:cNvSpPr/>
          <p:nvPr/>
        </p:nvSpPr>
        <p:spPr>
          <a:xfrm>
            <a:off x="4105072" y="723087"/>
            <a:ext cx="3287949" cy="277238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3200" b="1" dirty="0">
                <a:solidFill>
                  <a:schemeClr val="bg1"/>
                </a:solidFill>
              </a:rPr>
              <a:t>POWER OVER</a:t>
            </a:r>
            <a:endParaRPr lang="en-GB" sz="3200" b="1" dirty="0">
              <a:solidFill>
                <a:schemeClr val="bg1"/>
              </a:solidFill>
            </a:endParaRPr>
          </a:p>
        </p:txBody>
      </p:sp>
      <p:sp>
        <p:nvSpPr>
          <p:cNvPr id="4" name="Oval 3">
            <a:extLst>
              <a:ext uri="{FF2B5EF4-FFF2-40B4-BE49-F238E27FC236}">
                <a16:creationId xmlns:a16="http://schemas.microsoft.com/office/drawing/2014/main" id="{E1B9F66F-ED33-49BF-B524-CBFF1BDF4409}"/>
              </a:ext>
            </a:extLst>
          </p:cNvPr>
          <p:cNvSpPr/>
          <p:nvPr/>
        </p:nvSpPr>
        <p:spPr>
          <a:xfrm>
            <a:off x="346933" y="723087"/>
            <a:ext cx="3287949" cy="277238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3200" b="1" dirty="0">
                <a:solidFill>
                  <a:schemeClr val="bg1"/>
                </a:solidFill>
              </a:rPr>
              <a:t>POWER TO</a:t>
            </a:r>
            <a:endParaRPr lang="en-GB" sz="3200" b="1" dirty="0">
              <a:solidFill>
                <a:schemeClr val="bg1"/>
              </a:solidFill>
            </a:endParaRPr>
          </a:p>
        </p:txBody>
      </p:sp>
      <p:sp>
        <p:nvSpPr>
          <p:cNvPr id="5" name="Oval 4">
            <a:extLst>
              <a:ext uri="{FF2B5EF4-FFF2-40B4-BE49-F238E27FC236}">
                <a16:creationId xmlns:a16="http://schemas.microsoft.com/office/drawing/2014/main" id="{43BA61E5-BBD2-497F-BBCF-F361CC9E31B7}"/>
              </a:ext>
            </a:extLst>
          </p:cNvPr>
          <p:cNvSpPr/>
          <p:nvPr/>
        </p:nvSpPr>
        <p:spPr>
          <a:xfrm>
            <a:off x="7863211" y="723087"/>
            <a:ext cx="3287949" cy="277238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3200" b="1" dirty="0">
                <a:solidFill>
                  <a:schemeClr val="bg1"/>
                </a:solidFill>
              </a:rPr>
              <a:t>POWER WITH</a:t>
            </a:r>
            <a:endParaRPr lang="en-GB" sz="3200" b="1" dirty="0">
              <a:solidFill>
                <a:schemeClr val="bg1"/>
              </a:solidFill>
            </a:endParaRPr>
          </a:p>
        </p:txBody>
      </p:sp>
      <p:sp>
        <p:nvSpPr>
          <p:cNvPr id="6" name="Oval 5">
            <a:extLst>
              <a:ext uri="{FF2B5EF4-FFF2-40B4-BE49-F238E27FC236}">
                <a16:creationId xmlns:a16="http://schemas.microsoft.com/office/drawing/2014/main" id="{4B60FAF4-D676-4FAA-B390-7B4DD1C6537C}"/>
              </a:ext>
            </a:extLst>
          </p:cNvPr>
          <p:cNvSpPr/>
          <p:nvPr/>
        </p:nvSpPr>
        <p:spPr>
          <a:xfrm>
            <a:off x="2208195" y="3832700"/>
            <a:ext cx="3287949" cy="277238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3200" b="1" dirty="0">
                <a:solidFill>
                  <a:schemeClr val="bg1"/>
                </a:solidFill>
              </a:rPr>
              <a:t>POWER</a:t>
            </a:r>
          </a:p>
          <a:p>
            <a:pPr algn="ctr"/>
            <a:r>
              <a:rPr lang="en-US" sz="3200" b="1" dirty="0">
                <a:solidFill>
                  <a:schemeClr val="bg1"/>
                </a:solidFill>
              </a:rPr>
              <a:t>FROM WITHIN</a:t>
            </a:r>
            <a:endParaRPr lang="en-GB" sz="3200" b="1" dirty="0">
              <a:solidFill>
                <a:schemeClr val="bg1"/>
              </a:solidFill>
            </a:endParaRPr>
          </a:p>
        </p:txBody>
      </p:sp>
      <p:sp>
        <p:nvSpPr>
          <p:cNvPr id="8" name="Oval 7">
            <a:extLst>
              <a:ext uri="{FF2B5EF4-FFF2-40B4-BE49-F238E27FC236}">
                <a16:creationId xmlns:a16="http://schemas.microsoft.com/office/drawing/2014/main" id="{E2DAD056-0D29-4C5B-AE69-EE9FEAE38463}"/>
              </a:ext>
            </a:extLst>
          </p:cNvPr>
          <p:cNvSpPr/>
          <p:nvPr/>
        </p:nvSpPr>
        <p:spPr>
          <a:xfrm>
            <a:off x="5998747" y="3829456"/>
            <a:ext cx="3287949" cy="277238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3200" b="1" dirty="0">
                <a:solidFill>
                  <a:schemeClr val="bg1"/>
                </a:solidFill>
              </a:rPr>
              <a:t>POWER</a:t>
            </a:r>
          </a:p>
          <a:p>
            <a:pPr algn="ctr"/>
            <a:r>
              <a:rPr lang="en-US" sz="3200" b="1" dirty="0">
                <a:solidFill>
                  <a:schemeClr val="bg1"/>
                </a:solidFill>
              </a:rPr>
              <a:t>FROM OUTWITH</a:t>
            </a:r>
            <a:endParaRPr lang="en-GB" sz="3200" b="1" dirty="0">
              <a:solidFill>
                <a:schemeClr val="bg1"/>
              </a:solidFill>
            </a:endParaRPr>
          </a:p>
        </p:txBody>
      </p:sp>
    </p:spTree>
    <p:extLst>
      <p:ext uri="{BB962C8B-B14F-4D97-AF65-F5344CB8AC3E}">
        <p14:creationId xmlns:p14="http://schemas.microsoft.com/office/powerpoint/2010/main" val="333643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924B-1C20-42BD-982F-0BFA75ABC9B1}"/>
              </a:ext>
            </a:extLst>
          </p:cNvPr>
          <p:cNvSpPr>
            <a:spLocks noGrp="1"/>
          </p:cNvSpPr>
          <p:nvPr>
            <p:ph type="title"/>
          </p:nvPr>
        </p:nvSpPr>
        <p:spPr>
          <a:xfrm>
            <a:off x="838200" y="-33710"/>
            <a:ext cx="10515600" cy="1325563"/>
          </a:xfrm>
        </p:spPr>
        <p:txBody>
          <a:bodyPr/>
          <a:lstStyle/>
          <a:p>
            <a:r>
              <a:rPr lang="en-US" b="1" dirty="0">
                <a:latin typeface="+mn-lt"/>
              </a:rPr>
              <a:t>Is power zero-sum or variable sum?</a:t>
            </a:r>
            <a:endParaRPr lang="en-GB" b="1" dirty="0">
              <a:latin typeface="+mn-lt"/>
            </a:endParaRPr>
          </a:p>
        </p:txBody>
      </p:sp>
      <p:sp>
        <p:nvSpPr>
          <p:cNvPr id="3" name="Content Placeholder 2">
            <a:extLst>
              <a:ext uri="{FF2B5EF4-FFF2-40B4-BE49-F238E27FC236}">
                <a16:creationId xmlns:a16="http://schemas.microsoft.com/office/drawing/2014/main" id="{39C3FAF9-98E4-46E6-94F1-E4F3ACDE4576}"/>
              </a:ext>
            </a:extLst>
          </p:cNvPr>
          <p:cNvSpPr>
            <a:spLocks noGrp="1"/>
          </p:cNvSpPr>
          <p:nvPr>
            <p:ph idx="1"/>
          </p:nvPr>
        </p:nvSpPr>
        <p:spPr>
          <a:xfrm>
            <a:off x="838200" y="1154415"/>
            <a:ext cx="10515600" cy="4351338"/>
          </a:xfrm>
        </p:spPr>
        <p:txBody>
          <a:bodyPr/>
          <a:lstStyle/>
          <a:p>
            <a:r>
              <a:rPr lang="en-US" b="1" dirty="0"/>
              <a:t>Is there a fixed amount of power that needs to be competed for, shared out, parasitized or defended, or can power be created?</a:t>
            </a:r>
          </a:p>
          <a:p>
            <a:r>
              <a:rPr lang="en-US" b="1" dirty="0"/>
              <a:t>What policies could create or fairly distribute power?</a:t>
            </a:r>
          </a:p>
          <a:p>
            <a:r>
              <a:rPr lang="en-US" b="1" dirty="0"/>
              <a:t>Is power relative or absolute (I am stronger when you are weaker)?</a:t>
            </a:r>
            <a:endParaRPr lang="en-GB" b="1" dirty="0"/>
          </a:p>
        </p:txBody>
      </p:sp>
    </p:spTree>
    <p:extLst>
      <p:ext uri="{BB962C8B-B14F-4D97-AF65-F5344CB8AC3E}">
        <p14:creationId xmlns:p14="http://schemas.microsoft.com/office/powerpoint/2010/main" val="3289589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D638ED-427D-4D65-B348-33E656CFF699}"/>
              </a:ext>
            </a:extLst>
          </p:cNvPr>
          <p:cNvSpPr>
            <a:spLocks noGrp="1"/>
          </p:cNvSpPr>
          <p:nvPr>
            <p:ph type="title"/>
          </p:nvPr>
        </p:nvSpPr>
        <p:spPr/>
        <p:txBody>
          <a:bodyPr/>
          <a:lstStyle/>
          <a:p>
            <a:pPr algn="ctr"/>
            <a:r>
              <a:rPr lang="en-US" b="1" dirty="0">
                <a:latin typeface="+mn-lt"/>
              </a:rPr>
              <a:t>ISSUES WITH POWER</a:t>
            </a:r>
            <a:endParaRPr lang="en-GB" b="1" dirty="0">
              <a:latin typeface="+mn-lt"/>
            </a:endParaRPr>
          </a:p>
        </p:txBody>
      </p:sp>
      <p:sp>
        <p:nvSpPr>
          <p:cNvPr id="4" name="Content Placeholder 3">
            <a:extLst>
              <a:ext uri="{FF2B5EF4-FFF2-40B4-BE49-F238E27FC236}">
                <a16:creationId xmlns:a16="http://schemas.microsoft.com/office/drawing/2014/main" id="{348C68E7-AE67-4A87-B7C4-54A0D5D3C215}"/>
              </a:ext>
            </a:extLst>
          </p:cNvPr>
          <p:cNvSpPr>
            <a:spLocks noGrp="1"/>
          </p:cNvSpPr>
          <p:nvPr>
            <p:ph idx="1"/>
          </p:nvPr>
        </p:nvSpPr>
        <p:spPr>
          <a:xfrm>
            <a:off x="-8106" y="1825624"/>
            <a:ext cx="9463391" cy="4760001"/>
          </a:xfrm>
        </p:spPr>
        <p:txBody>
          <a:bodyPr>
            <a:normAutofit/>
          </a:bodyPr>
          <a:lstStyle/>
          <a:p>
            <a:r>
              <a:rPr lang="en-US" b="1" dirty="0"/>
              <a:t>Michel Foucault (1926-1984)</a:t>
            </a:r>
          </a:p>
          <a:p>
            <a:r>
              <a:rPr lang="en-US" b="1" dirty="0" err="1"/>
              <a:t>Emphasised</a:t>
            </a:r>
            <a:r>
              <a:rPr lang="en-US" b="1" dirty="0"/>
              <a:t> the use and abuse of power as two sides of the one coin, dependent on each other as part of the whole </a:t>
            </a:r>
          </a:p>
          <a:p>
            <a:r>
              <a:rPr lang="en-US" b="1" dirty="0"/>
              <a:t>It is impossible to separate action, whether well intentioned or otherwise, from power</a:t>
            </a:r>
          </a:p>
          <a:p>
            <a:r>
              <a:rPr lang="en-US" b="1" dirty="0"/>
              <a:t>Once one party feels indebted to someone helping them, a power imbalance emerges. </a:t>
            </a:r>
            <a:endParaRPr lang="en-GB" b="1" dirty="0"/>
          </a:p>
        </p:txBody>
      </p:sp>
    </p:spTree>
    <p:extLst>
      <p:ext uri="{BB962C8B-B14F-4D97-AF65-F5344CB8AC3E}">
        <p14:creationId xmlns:p14="http://schemas.microsoft.com/office/powerpoint/2010/main" val="3309747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294E6-C332-406D-9A74-55B8C2B4DA1D}"/>
              </a:ext>
            </a:extLst>
          </p:cNvPr>
          <p:cNvSpPr>
            <a:spLocks noGrp="1"/>
          </p:cNvSpPr>
          <p:nvPr>
            <p:ph type="title"/>
          </p:nvPr>
        </p:nvSpPr>
        <p:spPr/>
        <p:txBody>
          <a:bodyPr/>
          <a:lstStyle/>
          <a:p>
            <a:pPr algn="ctr"/>
            <a:r>
              <a:rPr lang="en-US" b="1" dirty="0">
                <a:latin typeface="+mn-lt"/>
              </a:rPr>
              <a:t>Maintaining power and authority</a:t>
            </a:r>
            <a:endParaRPr lang="en-GB" b="1" dirty="0">
              <a:latin typeface="+mn-lt"/>
            </a:endParaRPr>
          </a:p>
        </p:txBody>
      </p:sp>
      <p:sp>
        <p:nvSpPr>
          <p:cNvPr id="3" name="Content Placeholder 2">
            <a:extLst>
              <a:ext uri="{FF2B5EF4-FFF2-40B4-BE49-F238E27FC236}">
                <a16:creationId xmlns:a16="http://schemas.microsoft.com/office/drawing/2014/main" id="{9D757B61-8373-4197-8B87-4EAE4A137DC3}"/>
              </a:ext>
            </a:extLst>
          </p:cNvPr>
          <p:cNvSpPr>
            <a:spLocks noGrp="1"/>
          </p:cNvSpPr>
          <p:nvPr>
            <p:ph idx="1"/>
          </p:nvPr>
        </p:nvSpPr>
        <p:spPr/>
        <p:txBody>
          <a:bodyPr/>
          <a:lstStyle/>
          <a:p>
            <a:r>
              <a:rPr lang="en-US" b="1" dirty="0"/>
              <a:t>Power can act to maintain the </a:t>
            </a:r>
            <a:r>
              <a:rPr lang="en-US" b="1" i="1" dirty="0"/>
              <a:t>status quo </a:t>
            </a:r>
            <a:r>
              <a:rPr lang="en-US" b="1" dirty="0"/>
              <a:t>rather than change it </a:t>
            </a:r>
          </a:p>
          <a:p>
            <a:r>
              <a:rPr lang="en-US" b="1" dirty="0"/>
              <a:t>This contradicts the conceptualization of power as the capacity to produce change.</a:t>
            </a:r>
            <a:endParaRPr lang="en-GB" b="1" dirty="0"/>
          </a:p>
        </p:txBody>
      </p:sp>
    </p:spTree>
    <p:extLst>
      <p:ext uri="{BB962C8B-B14F-4D97-AF65-F5344CB8AC3E}">
        <p14:creationId xmlns:p14="http://schemas.microsoft.com/office/powerpoint/2010/main" val="1986612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50425-DAC9-4C1B-8382-A885CFFD1C04}"/>
              </a:ext>
            </a:extLst>
          </p:cNvPr>
          <p:cNvSpPr>
            <a:spLocks noGrp="1"/>
          </p:cNvSpPr>
          <p:nvPr>
            <p:ph type="title"/>
          </p:nvPr>
        </p:nvSpPr>
        <p:spPr/>
        <p:txBody>
          <a:bodyPr/>
          <a:lstStyle/>
          <a:p>
            <a:r>
              <a:rPr lang="en-US" b="1" dirty="0">
                <a:latin typeface="+mn-lt"/>
              </a:rPr>
              <a:t>Indigenous power</a:t>
            </a:r>
            <a:endParaRPr lang="en-GB" b="1" dirty="0">
              <a:latin typeface="+mn-lt"/>
            </a:endParaRPr>
          </a:p>
        </p:txBody>
      </p:sp>
      <p:sp>
        <p:nvSpPr>
          <p:cNvPr id="3" name="Content Placeholder 2">
            <a:extLst>
              <a:ext uri="{FF2B5EF4-FFF2-40B4-BE49-F238E27FC236}">
                <a16:creationId xmlns:a16="http://schemas.microsoft.com/office/drawing/2014/main" id="{1F146BE8-B95C-4B9A-B9C8-B221AA172F7C}"/>
              </a:ext>
            </a:extLst>
          </p:cNvPr>
          <p:cNvSpPr>
            <a:spLocks noGrp="1"/>
          </p:cNvSpPr>
          <p:nvPr>
            <p:ph idx="1"/>
          </p:nvPr>
        </p:nvSpPr>
        <p:spPr/>
        <p:txBody>
          <a:bodyPr/>
          <a:lstStyle/>
          <a:p>
            <a:r>
              <a:rPr lang="en-US" b="1" dirty="0"/>
              <a:t>Relational power – flows from interactions, not possession</a:t>
            </a:r>
          </a:p>
          <a:p>
            <a:r>
              <a:rPr lang="en-US" b="1" dirty="0"/>
              <a:t>Gift concepts of the Sami:  </a:t>
            </a:r>
            <a:r>
              <a:rPr lang="en-US" b="1" dirty="0" err="1"/>
              <a:t>láhi</a:t>
            </a:r>
            <a:r>
              <a:rPr lang="en-US" b="1" dirty="0"/>
              <a:t> and </a:t>
            </a:r>
            <a:r>
              <a:rPr lang="en-US" b="1" dirty="0" err="1"/>
              <a:t>attáldat</a:t>
            </a:r>
            <a:endParaRPr lang="en-US" b="1" dirty="0"/>
          </a:p>
          <a:p>
            <a:r>
              <a:rPr lang="en-US" b="1" dirty="0"/>
              <a:t>Power as resilience</a:t>
            </a:r>
          </a:p>
          <a:p>
            <a:r>
              <a:rPr lang="en-US" b="1" dirty="0"/>
              <a:t>Power as a cycle</a:t>
            </a:r>
          </a:p>
          <a:p>
            <a:endParaRPr lang="en-GB" dirty="0"/>
          </a:p>
        </p:txBody>
      </p:sp>
    </p:spTree>
    <p:extLst>
      <p:ext uri="{BB962C8B-B14F-4D97-AF65-F5344CB8AC3E}">
        <p14:creationId xmlns:p14="http://schemas.microsoft.com/office/powerpoint/2010/main" val="3593097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8CD1B-50DA-451A-8E5F-FAE9980DC390}"/>
              </a:ext>
            </a:extLst>
          </p:cNvPr>
          <p:cNvSpPr>
            <a:spLocks noGrp="1"/>
          </p:cNvSpPr>
          <p:nvPr>
            <p:ph type="title"/>
          </p:nvPr>
        </p:nvSpPr>
        <p:spPr/>
        <p:txBody>
          <a:bodyPr/>
          <a:lstStyle/>
          <a:p>
            <a:r>
              <a:rPr lang="en-US" b="1" dirty="0">
                <a:latin typeface="+mn-lt"/>
              </a:rPr>
              <a:t>Human nature: our identity crisis</a:t>
            </a:r>
            <a:endParaRPr lang="en-GB" b="1" dirty="0">
              <a:latin typeface="+mn-lt"/>
            </a:endParaRPr>
          </a:p>
        </p:txBody>
      </p:sp>
      <p:sp>
        <p:nvSpPr>
          <p:cNvPr id="3" name="Content Placeholder 2">
            <a:extLst>
              <a:ext uri="{FF2B5EF4-FFF2-40B4-BE49-F238E27FC236}">
                <a16:creationId xmlns:a16="http://schemas.microsoft.com/office/drawing/2014/main" id="{FA373C31-DEB0-4285-9128-4861D6BB67AF}"/>
              </a:ext>
            </a:extLst>
          </p:cNvPr>
          <p:cNvSpPr>
            <a:spLocks noGrp="1"/>
          </p:cNvSpPr>
          <p:nvPr>
            <p:ph idx="1"/>
          </p:nvPr>
        </p:nvSpPr>
        <p:spPr/>
        <p:txBody>
          <a:bodyPr/>
          <a:lstStyle/>
          <a:p>
            <a:r>
              <a:rPr lang="en-US" b="1" dirty="0"/>
              <a:t>Nature or nurture?</a:t>
            </a:r>
          </a:p>
          <a:p>
            <a:r>
              <a:rPr lang="en-US" b="1" dirty="0"/>
              <a:t>The relational self – but how relational?</a:t>
            </a:r>
          </a:p>
          <a:p>
            <a:r>
              <a:rPr lang="en-US" b="1" dirty="0"/>
              <a:t>No man is an island?</a:t>
            </a:r>
          </a:p>
          <a:p>
            <a:r>
              <a:rPr lang="en-US" b="1" dirty="0"/>
              <a:t>Individualism?</a:t>
            </a:r>
          </a:p>
          <a:p>
            <a:endParaRPr lang="en-GB" dirty="0"/>
          </a:p>
        </p:txBody>
      </p:sp>
    </p:spTree>
    <p:extLst>
      <p:ext uri="{BB962C8B-B14F-4D97-AF65-F5344CB8AC3E}">
        <p14:creationId xmlns:p14="http://schemas.microsoft.com/office/powerpoint/2010/main" val="1833899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6E017-55BE-444D-804D-4846B9DE2408}"/>
              </a:ext>
            </a:extLst>
          </p:cNvPr>
          <p:cNvSpPr>
            <a:spLocks noGrp="1"/>
          </p:cNvSpPr>
          <p:nvPr>
            <p:ph type="title"/>
          </p:nvPr>
        </p:nvSpPr>
        <p:spPr/>
        <p:txBody>
          <a:bodyPr/>
          <a:lstStyle/>
          <a:p>
            <a:r>
              <a:rPr lang="en-US" b="1" dirty="0">
                <a:latin typeface="+mn-lt"/>
              </a:rPr>
              <a:t>Distinguishing the local from the global: in search of human nature</a:t>
            </a:r>
            <a:endParaRPr lang="en-GB" b="1" dirty="0">
              <a:latin typeface="+mn-lt"/>
            </a:endParaRPr>
          </a:p>
        </p:txBody>
      </p:sp>
      <p:sp>
        <p:nvSpPr>
          <p:cNvPr id="3" name="Content Placeholder 2">
            <a:extLst>
              <a:ext uri="{FF2B5EF4-FFF2-40B4-BE49-F238E27FC236}">
                <a16:creationId xmlns:a16="http://schemas.microsoft.com/office/drawing/2014/main" id="{12591EB5-65C7-46D0-A050-CACC00E8D7F7}"/>
              </a:ext>
            </a:extLst>
          </p:cNvPr>
          <p:cNvSpPr>
            <a:spLocks noGrp="1"/>
          </p:cNvSpPr>
          <p:nvPr>
            <p:ph idx="1"/>
          </p:nvPr>
        </p:nvSpPr>
        <p:spPr/>
        <p:txBody>
          <a:bodyPr/>
          <a:lstStyle/>
          <a:p>
            <a:r>
              <a:rPr lang="en-US" b="1" dirty="0"/>
              <a:t>Comparing indigenous civilizations across the world</a:t>
            </a:r>
          </a:p>
          <a:p>
            <a:r>
              <a:rPr lang="en-US" b="1" dirty="0"/>
              <a:t>Each displays a unique biocultural identity</a:t>
            </a:r>
          </a:p>
          <a:p>
            <a:r>
              <a:rPr lang="en-US" b="1" dirty="0"/>
              <a:t>But all share common characteristics</a:t>
            </a:r>
            <a:endParaRPr lang="en-GB" b="1" dirty="0"/>
          </a:p>
        </p:txBody>
      </p:sp>
    </p:spTree>
    <p:extLst>
      <p:ext uri="{BB962C8B-B14F-4D97-AF65-F5344CB8AC3E}">
        <p14:creationId xmlns:p14="http://schemas.microsoft.com/office/powerpoint/2010/main" val="2756605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4EE1-028D-4319-9B98-5D00E1663EA3}"/>
              </a:ext>
            </a:extLst>
          </p:cNvPr>
          <p:cNvSpPr>
            <a:spLocks noGrp="1"/>
          </p:cNvSpPr>
          <p:nvPr>
            <p:ph type="title"/>
          </p:nvPr>
        </p:nvSpPr>
        <p:spPr/>
        <p:txBody>
          <a:bodyPr/>
          <a:lstStyle/>
          <a:p>
            <a:r>
              <a:rPr lang="en-US" b="1" dirty="0">
                <a:latin typeface="+mn-lt"/>
              </a:rPr>
              <a:t>Common indigenous characteristics</a:t>
            </a:r>
            <a:endParaRPr lang="en-GB" b="1" dirty="0">
              <a:latin typeface="+mn-lt"/>
            </a:endParaRPr>
          </a:p>
        </p:txBody>
      </p:sp>
      <p:sp>
        <p:nvSpPr>
          <p:cNvPr id="3" name="Content Placeholder 2">
            <a:extLst>
              <a:ext uri="{FF2B5EF4-FFF2-40B4-BE49-F238E27FC236}">
                <a16:creationId xmlns:a16="http://schemas.microsoft.com/office/drawing/2014/main" id="{249AAA68-CED7-4D57-AF63-2230214F9F42}"/>
              </a:ext>
            </a:extLst>
          </p:cNvPr>
          <p:cNvSpPr>
            <a:spLocks noGrp="1"/>
          </p:cNvSpPr>
          <p:nvPr>
            <p:ph idx="1"/>
          </p:nvPr>
        </p:nvSpPr>
        <p:spPr>
          <a:xfrm>
            <a:off x="585279" y="1825625"/>
            <a:ext cx="7764059" cy="4351338"/>
          </a:xfrm>
        </p:spPr>
        <p:txBody>
          <a:bodyPr>
            <a:normAutofit/>
          </a:bodyPr>
          <a:lstStyle/>
          <a:p>
            <a:r>
              <a:rPr lang="en-US" b="1" dirty="0"/>
              <a:t>All things are interrelated</a:t>
            </a:r>
          </a:p>
          <a:p>
            <a:r>
              <a:rPr lang="en-US" b="1" dirty="0"/>
              <a:t>I am what we are: the relational self</a:t>
            </a:r>
          </a:p>
          <a:p>
            <a:r>
              <a:rPr lang="en-US" b="1" dirty="0"/>
              <a:t>Everything is in a state of constant change </a:t>
            </a:r>
          </a:p>
          <a:p>
            <a:r>
              <a:rPr lang="en-US" b="1" dirty="0"/>
              <a:t>Change occurs in cycles or patterns</a:t>
            </a:r>
          </a:p>
          <a:p>
            <a:r>
              <a:rPr lang="en-US" b="1" dirty="0"/>
              <a:t>People are physical and spiritual beings: When something hurts our spirit it will affect us physically and vice versa</a:t>
            </a:r>
          </a:p>
        </p:txBody>
      </p:sp>
    </p:spTree>
    <p:extLst>
      <p:ext uri="{BB962C8B-B14F-4D97-AF65-F5344CB8AC3E}">
        <p14:creationId xmlns:p14="http://schemas.microsoft.com/office/powerpoint/2010/main" val="1826869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54C949-F200-425C-AFBC-65FF17956D07}"/>
              </a:ext>
            </a:extLst>
          </p:cNvPr>
          <p:cNvSpPr>
            <a:spLocks noGrp="1"/>
          </p:cNvSpPr>
          <p:nvPr>
            <p:ph type="title"/>
          </p:nvPr>
        </p:nvSpPr>
        <p:spPr>
          <a:xfrm>
            <a:off x="838200" y="2369027"/>
            <a:ext cx="10515600" cy="1325563"/>
          </a:xfrm>
        </p:spPr>
        <p:txBody>
          <a:bodyPr>
            <a:normAutofit fontScale="90000"/>
          </a:bodyPr>
          <a:lstStyle/>
          <a:p>
            <a:r>
              <a:rPr lang="en-US" b="1" dirty="0">
                <a:latin typeface="+mn-lt"/>
              </a:rPr>
              <a:t>Talk based on a recent paper:</a:t>
            </a:r>
            <a:br>
              <a:rPr lang="en-US" b="1" dirty="0">
                <a:latin typeface="+mn-lt"/>
              </a:rPr>
            </a:br>
            <a:br>
              <a:rPr lang="en-US" b="1" dirty="0">
                <a:latin typeface="+mn-lt"/>
              </a:rPr>
            </a:br>
            <a:r>
              <a:rPr lang="en-US" b="1" dirty="0">
                <a:latin typeface="+mn-lt"/>
              </a:rPr>
              <a:t>Skene K.R. (2021) What is the unit of empowerment: an ecological perspective. British Journal of Social Work</a:t>
            </a:r>
            <a:br>
              <a:rPr lang="en-US" b="1" dirty="0">
                <a:latin typeface="+mn-lt"/>
              </a:rPr>
            </a:br>
            <a:br>
              <a:rPr lang="en-US" b="1" dirty="0">
                <a:latin typeface="+mn-lt"/>
              </a:rPr>
            </a:br>
            <a:r>
              <a:rPr lang="en-US" b="1" dirty="0">
                <a:latin typeface="+mn-lt"/>
              </a:rPr>
              <a:t>Available from: www.biosri.org</a:t>
            </a:r>
            <a:endParaRPr lang="en-GB" b="1" dirty="0">
              <a:latin typeface="+mn-lt"/>
            </a:endParaRPr>
          </a:p>
        </p:txBody>
      </p:sp>
    </p:spTree>
    <p:extLst>
      <p:ext uri="{BB962C8B-B14F-4D97-AF65-F5344CB8AC3E}">
        <p14:creationId xmlns:p14="http://schemas.microsoft.com/office/powerpoint/2010/main" val="1255532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81B495-EA6B-4F1A-8AE4-4A3F840D2016}"/>
              </a:ext>
            </a:extLst>
          </p:cNvPr>
          <p:cNvSpPr>
            <a:spLocks noGrp="1"/>
          </p:cNvSpPr>
          <p:nvPr>
            <p:ph type="title"/>
          </p:nvPr>
        </p:nvSpPr>
        <p:spPr>
          <a:xfrm>
            <a:off x="838200" y="2271750"/>
            <a:ext cx="10515600" cy="1325563"/>
          </a:xfrm>
        </p:spPr>
        <p:txBody>
          <a:bodyPr>
            <a:normAutofit/>
          </a:bodyPr>
          <a:lstStyle/>
          <a:p>
            <a:pPr algn="ctr"/>
            <a:r>
              <a:rPr lang="en-US" sz="6000" b="1" dirty="0">
                <a:latin typeface="+mn-lt"/>
              </a:rPr>
              <a:t>EMPOWERMENT</a:t>
            </a:r>
            <a:endParaRPr lang="en-GB" sz="6000" b="1" dirty="0">
              <a:latin typeface="+mn-lt"/>
            </a:endParaRPr>
          </a:p>
        </p:txBody>
      </p:sp>
    </p:spTree>
    <p:extLst>
      <p:ext uri="{BB962C8B-B14F-4D97-AF65-F5344CB8AC3E}">
        <p14:creationId xmlns:p14="http://schemas.microsoft.com/office/powerpoint/2010/main" val="3460989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27453-4178-4E00-95F4-72D583C3EE4A}"/>
              </a:ext>
            </a:extLst>
          </p:cNvPr>
          <p:cNvSpPr>
            <a:spLocks noGrp="1"/>
          </p:cNvSpPr>
          <p:nvPr>
            <p:ph type="title"/>
          </p:nvPr>
        </p:nvSpPr>
        <p:spPr/>
        <p:txBody>
          <a:bodyPr/>
          <a:lstStyle/>
          <a:p>
            <a:pPr algn="ctr"/>
            <a:r>
              <a:rPr lang="en-US" b="1" dirty="0">
                <a:latin typeface="+mn-lt"/>
              </a:rPr>
              <a:t>EMPOWERMENT</a:t>
            </a:r>
            <a:endParaRPr lang="en-GB" b="1" dirty="0">
              <a:latin typeface="+mn-lt"/>
            </a:endParaRPr>
          </a:p>
        </p:txBody>
      </p:sp>
      <p:sp>
        <p:nvSpPr>
          <p:cNvPr id="3" name="Content Placeholder 2">
            <a:extLst>
              <a:ext uri="{FF2B5EF4-FFF2-40B4-BE49-F238E27FC236}">
                <a16:creationId xmlns:a16="http://schemas.microsoft.com/office/drawing/2014/main" id="{BB16843A-A549-42A1-B71C-583D68FE2BED}"/>
              </a:ext>
            </a:extLst>
          </p:cNvPr>
          <p:cNvSpPr>
            <a:spLocks noGrp="1"/>
          </p:cNvSpPr>
          <p:nvPr>
            <p:ph idx="1"/>
          </p:nvPr>
        </p:nvSpPr>
        <p:spPr/>
        <p:txBody>
          <a:bodyPr/>
          <a:lstStyle/>
          <a:p>
            <a:r>
              <a:rPr lang="en-US" b="1" dirty="0"/>
              <a:t>Scotland’s National Action Plan (SNAP) sets empowerment as its number one priority (Scottish Human Rights Commission, 2013).</a:t>
            </a:r>
          </a:p>
          <a:p>
            <a:endParaRPr lang="en-GB" dirty="0"/>
          </a:p>
        </p:txBody>
      </p:sp>
    </p:spTree>
    <p:extLst>
      <p:ext uri="{BB962C8B-B14F-4D97-AF65-F5344CB8AC3E}">
        <p14:creationId xmlns:p14="http://schemas.microsoft.com/office/powerpoint/2010/main" val="1908022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1959CF-3E6F-422A-9745-D170864D06F2}"/>
              </a:ext>
            </a:extLst>
          </p:cNvPr>
          <p:cNvSpPr txBox="1"/>
          <p:nvPr/>
        </p:nvSpPr>
        <p:spPr>
          <a:xfrm>
            <a:off x="1478599" y="680936"/>
            <a:ext cx="9637895" cy="769441"/>
          </a:xfrm>
          <a:prstGeom prst="rect">
            <a:avLst/>
          </a:prstGeom>
          <a:noFill/>
        </p:spPr>
        <p:txBody>
          <a:bodyPr wrap="none" rtlCol="0">
            <a:spAutoFit/>
          </a:bodyPr>
          <a:lstStyle/>
          <a:p>
            <a:r>
              <a:rPr lang="en-US" sz="4400" b="1" dirty="0"/>
              <a:t>WHAT IS THE UNIT OF EMPOWERMENT?</a:t>
            </a:r>
            <a:endParaRPr lang="en-GB" sz="4400" b="1" dirty="0"/>
          </a:p>
        </p:txBody>
      </p:sp>
      <p:sp>
        <p:nvSpPr>
          <p:cNvPr id="3" name="Oval 2">
            <a:extLst>
              <a:ext uri="{FF2B5EF4-FFF2-40B4-BE49-F238E27FC236}">
                <a16:creationId xmlns:a16="http://schemas.microsoft.com/office/drawing/2014/main" id="{EC07294E-1507-46C9-BC6F-23C58341DB9F}"/>
              </a:ext>
            </a:extLst>
          </p:cNvPr>
          <p:cNvSpPr/>
          <p:nvPr/>
        </p:nvSpPr>
        <p:spPr>
          <a:xfrm>
            <a:off x="671210" y="2217906"/>
            <a:ext cx="3093395" cy="280156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800" b="1" dirty="0">
                <a:solidFill>
                  <a:schemeClr val="tx1"/>
                </a:solidFill>
              </a:rPr>
              <a:t>INDIVIDUAL</a:t>
            </a:r>
            <a:endParaRPr lang="en-GB" sz="2800" b="1" dirty="0">
              <a:solidFill>
                <a:schemeClr val="tx1"/>
              </a:solidFill>
            </a:endParaRPr>
          </a:p>
        </p:txBody>
      </p:sp>
      <p:sp>
        <p:nvSpPr>
          <p:cNvPr id="4" name="Oval 3">
            <a:extLst>
              <a:ext uri="{FF2B5EF4-FFF2-40B4-BE49-F238E27FC236}">
                <a16:creationId xmlns:a16="http://schemas.microsoft.com/office/drawing/2014/main" id="{704D083E-FF8F-486A-8D83-E2EF79FC9437}"/>
              </a:ext>
            </a:extLst>
          </p:cNvPr>
          <p:cNvSpPr/>
          <p:nvPr/>
        </p:nvSpPr>
        <p:spPr>
          <a:xfrm>
            <a:off x="4607677" y="2243845"/>
            <a:ext cx="3093395" cy="280156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800" b="1" dirty="0">
                <a:solidFill>
                  <a:schemeClr val="tx1"/>
                </a:solidFill>
              </a:rPr>
              <a:t>SOCIETY</a:t>
            </a:r>
            <a:endParaRPr lang="en-GB" sz="2800" b="1" dirty="0">
              <a:solidFill>
                <a:schemeClr val="tx1"/>
              </a:solidFill>
            </a:endParaRPr>
          </a:p>
        </p:txBody>
      </p:sp>
      <p:sp>
        <p:nvSpPr>
          <p:cNvPr id="5" name="Oval 4">
            <a:extLst>
              <a:ext uri="{FF2B5EF4-FFF2-40B4-BE49-F238E27FC236}">
                <a16:creationId xmlns:a16="http://schemas.microsoft.com/office/drawing/2014/main" id="{CA2B4618-C122-4EA5-9919-3F7F0BEAC6E0}"/>
              </a:ext>
            </a:extLst>
          </p:cNvPr>
          <p:cNvSpPr/>
          <p:nvPr/>
        </p:nvSpPr>
        <p:spPr>
          <a:xfrm>
            <a:off x="8495511" y="2250329"/>
            <a:ext cx="3093395" cy="280156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800" b="1" dirty="0">
                <a:solidFill>
                  <a:schemeClr val="tx1"/>
                </a:solidFill>
              </a:rPr>
              <a:t>ECOLOGY</a:t>
            </a:r>
            <a:endParaRPr lang="en-GB" sz="2800" b="1" dirty="0">
              <a:solidFill>
                <a:schemeClr val="tx1"/>
              </a:solidFill>
            </a:endParaRPr>
          </a:p>
        </p:txBody>
      </p:sp>
    </p:spTree>
    <p:extLst>
      <p:ext uri="{BB962C8B-B14F-4D97-AF65-F5344CB8AC3E}">
        <p14:creationId xmlns:p14="http://schemas.microsoft.com/office/powerpoint/2010/main" val="1896447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CF995-52D8-4842-8277-008636FF3F6E}"/>
              </a:ext>
            </a:extLst>
          </p:cNvPr>
          <p:cNvSpPr>
            <a:spLocks noGrp="1"/>
          </p:cNvSpPr>
          <p:nvPr>
            <p:ph type="title"/>
          </p:nvPr>
        </p:nvSpPr>
        <p:spPr/>
        <p:txBody>
          <a:bodyPr/>
          <a:lstStyle/>
          <a:p>
            <a:r>
              <a:rPr lang="en-US" b="1" dirty="0">
                <a:latin typeface="+mn-lt"/>
              </a:rPr>
              <a:t>Individual Empowerment</a:t>
            </a:r>
            <a:endParaRPr lang="en-GB" b="1" dirty="0">
              <a:latin typeface="+mn-lt"/>
            </a:endParaRPr>
          </a:p>
        </p:txBody>
      </p:sp>
      <p:sp>
        <p:nvSpPr>
          <p:cNvPr id="3" name="Content Placeholder 2">
            <a:extLst>
              <a:ext uri="{FF2B5EF4-FFF2-40B4-BE49-F238E27FC236}">
                <a16:creationId xmlns:a16="http://schemas.microsoft.com/office/drawing/2014/main" id="{C18BE4C9-3610-4C7C-942F-9582130F812C}"/>
              </a:ext>
            </a:extLst>
          </p:cNvPr>
          <p:cNvSpPr>
            <a:spLocks noGrp="1"/>
          </p:cNvSpPr>
          <p:nvPr>
            <p:ph idx="1"/>
          </p:nvPr>
        </p:nvSpPr>
        <p:spPr>
          <a:xfrm>
            <a:off x="838200" y="1825625"/>
            <a:ext cx="6807740" cy="4351338"/>
          </a:xfrm>
        </p:spPr>
        <p:txBody>
          <a:bodyPr/>
          <a:lstStyle/>
          <a:p>
            <a:r>
              <a:rPr lang="en-US" b="1" dirty="0"/>
              <a:t>Empowerment as “processes whereby individuals achieve increasing control of various aspects of their lives and participate in the community with dignity” </a:t>
            </a:r>
          </a:p>
          <a:p>
            <a:r>
              <a:rPr lang="en-US" b="1" dirty="0"/>
              <a:t>The neo-liberal dogma </a:t>
            </a:r>
            <a:r>
              <a:rPr lang="en-US" b="1" dirty="0" err="1"/>
              <a:t>emphasises</a:t>
            </a:r>
            <a:r>
              <a:rPr lang="en-US" b="1" dirty="0"/>
              <a:t> the centrality of the individual, shifting the emphasis away from society as a meaningful unit of empowerment</a:t>
            </a:r>
            <a:endParaRPr lang="en-GB" b="1" dirty="0"/>
          </a:p>
        </p:txBody>
      </p:sp>
    </p:spTree>
    <p:extLst>
      <p:ext uri="{BB962C8B-B14F-4D97-AF65-F5344CB8AC3E}">
        <p14:creationId xmlns:p14="http://schemas.microsoft.com/office/powerpoint/2010/main" val="3146844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443CE-4E6E-4067-B757-606FE5B626DA}"/>
              </a:ext>
            </a:extLst>
          </p:cNvPr>
          <p:cNvSpPr>
            <a:spLocks noGrp="1"/>
          </p:cNvSpPr>
          <p:nvPr>
            <p:ph type="title"/>
          </p:nvPr>
        </p:nvSpPr>
        <p:spPr>
          <a:xfrm>
            <a:off x="838200" y="73293"/>
            <a:ext cx="10515600" cy="1325563"/>
          </a:xfrm>
        </p:spPr>
        <p:txBody>
          <a:bodyPr/>
          <a:lstStyle/>
          <a:p>
            <a:r>
              <a:rPr lang="en-US" b="1" dirty="0">
                <a:latin typeface="+mn-lt"/>
              </a:rPr>
              <a:t>Darwinian individual empowerment</a:t>
            </a:r>
            <a:endParaRPr lang="en-GB" b="1" dirty="0">
              <a:latin typeface="+mn-lt"/>
            </a:endParaRPr>
          </a:p>
        </p:txBody>
      </p:sp>
      <p:sp>
        <p:nvSpPr>
          <p:cNvPr id="3" name="Content Placeholder 2">
            <a:extLst>
              <a:ext uri="{FF2B5EF4-FFF2-40B4-BE49-F238E27FC236}">
                <a16:creationId xmlns:a16="http://schemas.microsoft.com/office/drawing/2014/main" id="{7E4BF4A7-A950-4F68-972D-D60DC77124FC}"/>
              </a:ext>
            </a:extLst>
          </p:cNvPr>
          <p:cNvSpPr>
            <a:spLocks noGrp="1"/>
          </p:cNvSpPr>
          <p:nvPr>
            <p:ph idx="1"/>
          </p:nvPr>
        </p:nvSpPr>
        <p:spPr>
          <a:xfrm>
            <a:off x="663102" y="1506714"/>
            <a:ext cx="10515600" cy="4351338"/>
          </a:xfrm>
        </p:spPr>
        <p:txBody>
          <a:bodyPr/>
          <a:lstStyle/>
          <a:p>
            <a:r>
              <a:rPr lang="en-US" b="1" dirty="0"/>
              <a:t>Survival of the fittest</a:t>
            </a:r>
          </a:p>
          <a:p>
            <a:r>
              <a:rPr lang="en-US" b="1" dirty="0"/>
              <a:t>Competition</a:t>
            </a:r>
          </a:p>
          <a:p>
            <a:r>
              <a:rPr lang="en-US" b="1" dirty="0"/>
              <a:t>Selection/rejection</a:t>
            </a:r>
          </a:p>
          <a:p>
            <a:r>
              <a:rPr lang="en-US" b="1" dirty="0"/>
              <a:t>Dog eat dog</a:t>
            </a:r>
            <a:endParaRPr lang="en-GB" b="1" dirty="0"/>
          </a:p>
        </p:txBody>
      </p:sp>
    </p:spTree>
    <p:extLst>
      <p:ext uri="{BB962C8B-B14F-4D97-AF65-F5344CB8AC3E}">
        <p14:creationId xmlns:p14="http://schemas.microsoft.com/office/powerpoint/2010/main" val="2099377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359F-9024-45A5-85BC-B740774FA9E3}"/>
              </a:ext>
            </a:extLst>
          </p:cNvPr>
          <p:cNvSpPr>
            <a:spLocks noGrp="1"/>
          </p:cNvSpPr>
          <p:nvPr>
            <p:ph type="title"/>
          </p:nvPr>
        </p:nvSpPr>
        <p:spPr>
          <a:xfrm>
            <a:off x="838200" y="-14257"/>
            <a:ext cx="10515600" cy="1325563"/>
          </a:xfrm>
        </p:spPr>
        <p:txBody>
          <a:bodyPr>
            <a:normAutofit/>
          </a:bodyPr>
          <a:lstStyle/>
          <a:p>
            <a:pPr algn="ctr"/>
            <a:r>
              <a:rPr lang="en-US" b="1" dirty="0">
                <a:latin typeface="+mn-lt"/>
              </a:rPr>
              <a:t>Individual Empowerment</a:t>
            </a:r>
            <a:endParaRPr lang="en-GB" b="1" dirty="0">
              <a:latin typeface="+mn-lt"/>
            </a:endParaRPr>
          </a:p>
        </p:txBody>
      </p:sp>
      <p:sp>
        <p:nvSpPr>
          <p:cNvPr id="3" name="Content Placeholder 2">
            <a:extLst>
              <a:ext uri="{FF2B5EF4-FFF2-40B4-BE49-F238E27FC236}">
                <a16:creationId xmlns:a16="http://schemas.microsoft.com/office/drawing/2014/main" id="{C2D0D472-3AF5-4426-95E5-DA6812439B0E}"/>
              </a:ext>
            </a:extLst>
          </p:cNvPr>
          <p:cNvSpPr>
            <a:spLocks noGrp="1"/>
          </p:cNvSpPr>
          <p:nvPr>
            <p:ph idx="1"/>
          </p:nvPr>
        </p:nvSpPr>
        <p:spPr>
          <a:xfrm>
            <a:off x="838200" y="1436515"/>
            <a:ext cx="10348609" cy="2980245"/>
          </a:xfrm>
        </p:spPr>
        <p:txBody>
          <a:bodyPr/>
          <a:lstStyle/>
          <a:p>
            <a:r>
              <a:rPr lang="en-US" b="1" dirty="0"/>
              <a:t>Higher level units of empowerment risk allowing individuals to be sacrificed for the greater good</a:t>
            </a:r>
          </a:p>
          <a:p>
            <a:r>
              <a:rPr lang="en-US" b="1" dirty="0"/>
              <a:t>The Universal Declaration of Human Rights very much focuses on the individual</a:t>
            </a:r>
          </a:p>
        </p:txBody>
      </p:sp>
    </p:spTree>
    <p:extLst>
      <p:ext uri="{BB962C8B-B14F-4D97-AF65-F5344CB8AC3E}">
        <p14:creationId xmlns:p14="http://schemas.microsoft.com/office/powerpoint/2010/main" val="5195732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AF270-EA2E-4193-8EC5-3C72697669BA}"/>
              </a:ext>
            </a:extLst>
          </p:cNvPr>
          <p:cNvSpPr>
            <a:spLocks noGrp="1"/>
          </p:cNvSpPr>
          <p:nvPr>
            <p:ph type="title"/>
          </p:nvPr>
        </p:nvSpPr>
        <p:spPr/>
        <p:txBody>
          <a:bodyPr/>
          <a:lstStyle/>
          <a:p>
            <a:r>
              <a:rPr lang="en-US" b="1" dirty="0">
                <a:latin typeface="+mn-lt"/>
              </a:rPr>
              <a:t>Scottish Government Policy</a:t>
            </a:r>
            <a:endParaRPr lang="en-GB" b="1" dirty="0">
              <a:latin typeface="+mn-lt"/>
            </a:endParaRPr>
          </a:p>
        </p:txBody>
      </p:sp>
      <p:sp>
        <p:nvSpPr>
          <p:cNvPr id="3" name="Content Placeholder 2">
            <a:extLst>
              <a:ext uri="{FF2B5EF4-FFF2-40B4-BE49-F238E27FC236}">
                <a16:creationId xmlns:a16="http://schemas.microsoft.com/office/drawing/2014/main" id="{BFD34662-8292-4123-AF81-F666867E1C4C}"/>
              </a:ext>
            </a:extLst>
          </p:cNvPr>
          <p:cNvSpPr>
            <a:spLocks noGrp="1"/>
          </p:cNvSpPr>
          <p:nvPr>
            <p:ph idx="1"/>
          </p:nvPr>
        </p:nvSpPr>
        <p:spPr/>
        <p:txBody>
          <a:bodyPr>
            <a:normAutofit/>
          </a:bodyPr>
          <a:lstStyle/>
          <a:p>
            <a:r>
              <a:rPr lang="en-US" b="1" dirty="0"/>
              <a:t>The Scottish Executive (2006) (</a:t>
            </a:r>
            <a:r>
              <a:rPr lang="en-US" b="1" dirty="0" err="1"/>
              <a:t>Labour</a:t>
            </a:r>
            <a:r>
              <a:rPr lang="en-US" b="1" dirty="0"/>
              <a:t>/Lib Dem) claimed that “it is clear that the principle of </a:t>
            </a:r>
            <a:r>
              <a:rPr lang="en-US" b="1" dirty="0" err="1"/>
              <a:t>personalisation</a:t>
            </a:r>
            <a:r>
              <a:rPr lang="en-US" b="1" dirty="0"/>
              <a:t> needs increasingly to be the philosophy on which social services are founded”.</a:t>
            </a:r>
          </a:p>
        </p:txBody>
      </p:sp>
    </p:spTree>
    <p:extLst>
      <p:ext uri="{BB962C8B-B14F-4D97-AF65-F5344CB8AC3E}">
        <p14:creationId xmlns:p14="http://schemas.microsoft.com/office/powerpoint/2010/main" val="152799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3EB37-2205-44D8-8AD8-EB8CD1B75D70}"/>
              </a:ext>
            </a:extLst>
          </p:cNvPr>
          <p:cNvSpPr>
            <a:spLocks noGrp="1"/>
          </p:cNvSpPr>
          <p:nvPr>
            <p:ph type="title"/>
          </p:nvPr>
        </p:nvSpPr>
        <p:spPr>
          <a:xfrm>
            <a:off x="0" y="365125"/>
            <a:ext cx="12192000" cy="1325563"/>
          </a:xfrm>
        </p:spPr>
        <p:txBody>
          <a:bodyPr>
            <a:normAutofit fontScale="90000"/>
          </a:bodyPr>
          <a:lstStyle/>
          <a:p>
            <a:r>
              <a:rPr lang="en-US" b="1" dirty="0">
                <a:latin typeface="+mn-lt"/>
              </a:rPr>
              <a:t>Social Care (Self-directed Support) (Scotland) Act (2013)</a:t>
            </a:r>
            <a:br>
              <a:rPr lang="en-US" dirty="0"/>
            </a:br>
            <a:endParaRPr lang="en-GB" dirty="0"/>
          </a:p>
        </p:txBody>
      </p:sp>
      <p:sp>
        <p:nvSpPr>
          <p:cNvPr id="3" name="Content Placeholder 2">
            <a:extLst>
              <a:ext uri="{FF2B5EF4-FFF2-40B4-BE49-F238E27FC236}">
                <a16:creationId xmlns:a16="http://schemas.microsoft.com/office/drawing/2014/main" id="{B22ACE81-8C0E-4C02-8944-A375AD02221D}"/>
              </a:ext>
            </a:extLst>
          </p:cNvPr>
          <p:cNvSpPr>
            <a:spLocks noGrp="1"/>
          </p:cNvSpPr>
          <p:nvPr>
            <p:ph idx="1"/>
          </p:nvPr>
        </p:nvSpPr>
        <p:spPr>
          <a:xfrm>
            <a:off x="838200" y="1261420"/>
            <a:ext cx="10515600" cy="4351338"/>
          </a:xfrm>
        </p:spPr>
        <p:txBody>
          <a:bodyPr>
            <a:normAutofit/>
          </a:bodyPr>
          <a:lstStyle/>
          <a:p>
            <a:r>
              <a:rPr lang="en-US" b="1" dirty="0"/>
              <a:t>Hailed as a means of empowerment and personalization, the government claimed that: </a:t>
            </a:r>
          </a:p>
          <a:p>
            <a:r>
              <a:rPr lang="en-US" b="1" dirty="0"/>
              <a:t>“This leads to more of us being confident and independent and achieving our aspirations for a happier, healthier and more fulfilled life”</a:t>
            </a:r>
            <a:endParaRPr lang="en-GB" b="1" dirty="0"/>
          </a:p>
        </p:txBody>
      </p:sp>
    </p:spTree>
    <p:extLst>
      <p:ext uri="{BB962C8B-B14F-4D97-AF65-F5344CB8AC3E}">
        <p14:creationId xmlns:p14="http://schemas.microsoft.com/office/powerpoint/2010/main" val="1616552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29D42-25E3-4F14-93E1-8258A6E8867C}"/>
              </a:ext>
            </a:extLst>
          </p:cNvPr>
          <p:cNvSpPr>
            <a:spLocks noGrp="1"/>
          </p:cNvSpPr>
          <p:nvPr>
            <p:ph type="title"/>
          </p:nvPr>
        </p:nvSpPr>
        <p:spPr>
          <a:xfrm>
            <a:off x="838200" y="-150442"/>
            <a:ext cx="10515600" cy="1325563"/>
          </a:xfrm>
        </p:spPr>
        <p:txBody>
          <a:bodyPr/>
          <a:lstStyle/>
          <a:p>
            <a:r>
              <a:rPr lang="en-US" b="1" dirty="0">
                <a:latin typeface="+mn-lt"/>
              </a:rPr>
              <a:t>Individual empowerment: downsides</a:t>
            </a:r>
            <a:endParaRPr lang="en-GB" b="1" dirty="0">
              <a:latin typeface="+mn-lt"/>
            </a:endParaRPr>
          </a:p>
        </p:txBody>
      </p:sp>
      <p:sp>
        <p:nvSpPr>
          <p:cNvPr id="3" name="Content Placeholder 2">
            <a:extLst>
              <a:ext uri="{FF2B5EF4-FFF2-40B4-BE49-F238E27FC236}">
                <a16:creationId xmlns:a16="http://schemas.microsoft.com/office/drawing/2014/main" id="{DF462998-B311-4927-A414-4F16A157B562}"/>
              </a:ext>
            </a:extLst>
          </p:cNvPr>
          <p:cNvSpPr>
            <a:spLocks noGrp="1"/>
          </p:cNvSpPr>
          <p:nvPr>
            <p:ph idx="1"/>
          </p:nvPr>
        </p:nvSpPr>
        <p:spPr>
          <a:xfrm>
            <a:off x="838200" y="1212782"/>
            <a:ext cx="10515600" cy="4351338"/>
          </a:xfrm>
        </p:spPr>
        <p:txBody>
          <a:bodyPr/>
          <a:lstStyle/>
          <a:p>
            <a:r>
              <a:rPr lang="en-US" b="1" dirty="0"/>
              <a:t>Concerns that individual empowerment was co-opted by neo-liberals </a:t>
            </a:r>
          </a:p>
          <a:p>
            <a:r>
              <a:rPr lang="en-US" b="1" dirty="0"/>
              <a:t>and deployed as a justification to deregulate, devolve, and diminish social safety nets</a:t>
            </a:r>
          </a:p>
          <a:p>
            <a:r>
              <a:rPr lang="en-US" b="1" dirty="0"/>
              <a:t>Leading to weakened communities</a:t>
            </a:r>
          </a:p>
          <a:p>
            <a:r>
              <a:rPr lang="en-US" b="1" dirty="0"/>
              <a:t>Loss of contexts and resilience (an emergent property).</a:t>
            </a:r>
          </a:p>
        </p:txBody>
      </p:sp>
    </p:spTree>
    <p:extLst>
      <p:ext uri="{BB962C8B-B14F-4D97-AF65-F5344CB8AC3E}">
        <p14:creationId xmlns:p14="http://schemas.microsoft.com/office/powerpoint/2010/main" val="734078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977EA-9BED-432D-A94A-82C91042DD26}"/>
              </a:ext>
            </a:extLst>
          </p:cNvPr>
          <p:cNvSpPr>
            <a:spLocks noGrp="1"/>
          </p:cNvSpPr>
          <p:nvPr>
            <p:ph type="title"/>
          </p:nvPr>
        </p:nvSpPr>
        <p:spPr/>
        <p:txBody>
          <a:bodyPr/>
          <a:lstStyle/>
          <a:p>
            <a:pPr algn="ctr"/>
            <a:r>
              <a:rPr lang="en-US" b="1" dirty="0">
                <a:latin typeface="+mn-lt"/>
              </a:rPr>
              <a:t>INDIVIDUAL EMPOWERMENT</a:t>
            </a:r>
            <a:endParaRPr lang="en-GB" b="1" dirty="0">
              <a:latin typeface="+mn-lt"/>
            </a:endParaRPr>
          </a:p>
        </p:txBody>
      </p:sp>
      <p:sp>
        <p:nvSpPr>
          <p:cNvPr id="3" name="Content Placeholder 2">
            <a:extLst>
              <a:ext uri="{FF2B5EF4-FFF2-40B4-BE49-F238E27FC236}">
                <a16:creationId xmlns:a16="http://schemas.microsoft.com/office/drawing/2014/main" id="{B04AD51F-2BFC-487D-A3DF-5061B256CE0E}"/>
              </a:ext>
            </a:extLst>
          </p:cNvPr>
          <p:cNvSpPr>
            <a:spLocks noGrp="1"/>
          </p:cNvSpPr>
          <p:nvPr>
            <p:ph idx="1"/>
          </p:nvPr>
        </p:nvSpPr>
        <p:spPr/>
        <p:txBody>
          <a:bodyPr/>
          <a:lstStyle/>
          <a:p>
            <a:endParaRPr lang="en-GB" dirty="0"/>
          </a:p>
        </p:txBody>
      </p:sp>
      <p:sp>
        <p:nvSpPr>
          <p:cNvPr id="20" name="Oval 19">
            <a:extLst>
              <a:ext uri="{FF2B5EF4-FFF2-40B4-BE49-F238E27FC236}">
                <a16:creationId xmlns:a16="http://schemas.microsoft.com/office/drawing/2014/main" id="{BB61B395-9022-4AEB-A1BE-9CDDBDADB647}"/>
              </a:ext>
            </a:extLst>
          </p:cNvPr>
          <p:cNvSpPr/>
          <p:nvPr/>
        </p:nvSpPr>
        <p:spPr>
          <a:xfrm>
            <a:off x="5140981" y="2698333"/>
            <a:ext cx="1783080" cy="1619250"/>
          </a:xfrm>
          <a:prstGeom prst="ellipse">
            <a:avLst/>
          </a:prstGeom>
          <a:noFill/>
          <a:ln w="76200" cap="flat" cmpd="sng" algn="ctr">
            <a:solidFill>
              <a:srgbClr val="FFFF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1" name="Oval 20">
            <a:extLst>
              <a:ext uri="{FF2B5EF4-FFF2-40B4-BE49-F238E27FC236}">
                <a16:creationId xmlns:a16="http://schemas.microsoft.com/office/drawing/2014/main" id="{219DC418-B141-42A8-8B45-B82010BC9928}"/>
              </a:ext>
            </a:extLst>
          </p:cNvPr>
          <p:cNvSpPr/>
          <p:nvPr/>
        </p:nvSpPr>
        <p:spPr>
          <a:xfrm>
            <a:off x="5883296" y="2934553"/>
            <a:ext cx="304800" cy="281940"/>
          </a:xfrm>
          <a:prstGeom prst="ellipse">
            <a:avLst/>
          </a:prstGeom>
          <a:noFill/>
          <a:ln w="76200" cap="flat" cmpd="sng" algn="ctr">
            <a:solidFill>
              <a:srgbClr val="FFFF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22" name="Straight Connector 21">
            <a:extLst>
              <a:ext uri="{FF2B5EF4-FFF2-40B4-BE49-F238E27FC236}">
                <a16:creationId xmlns:a16="http://schemas.microsoft.com/office/drawing/2014/main" id="{FFFE8931-D6CD-4F4E-A921-AE99445F74E3}"/>
              </a:ext>
            </a:extLst>
          </p:cNvPr>
          <p:cNvCxnSpPr/>
          <p:nvPr/>
        </p:nvCxnSpPr>
        <p:spPr>
          <a:xfrm>
            <a:off x="6043316" y="3208873"/>
            <a:ext cx="7620" cy="533400"/>
          </a:xfrm>
          <a:prstGeom prst="line">
            <a:avLst/>
          </a:prstGeom>
          <a:noFill/>
          <a:ln w="76200" cap="flat" cmpd="sng" algn="ctr">
            <a:solidFill>
              <a:srgbClr val="FFFF00"/>
            </a:solidFill>
            <a:prstDash val="solid"/>
            <a:miter lim="800000"/>
          </a:ln>
          <a:effectLst/>
        </p:spPr>
      </p:cxnSp>
      <p:cxnSp>
        <p:nvCxnSpPr>
          <p:cNvPr id="23" name="Straight Connector 22">
            <a:extLst>
              <a:ext uri="{FF2B5EF4-FFF2-40B4-BE49-F238E27FC236}">
                <a16:creationId xmlns:a16="http://schemas.microsoft.com/office/drawing/2014/main" id="{B753E79D-FB51-40B3-80F2-490017EF7511}"/>
              </a:ext>
            </a:extLst>
          </p:cNvPr>
          <p:cNvCxnSpPr/>
          <p:nvPr/>
        </p:nvCxnSpPr>
        <p:spPr>
          <a:xfrm flipH="1">
            <a:off x="5791856" y="3719413"/>
            <a:ext cx="255270" cy="381000"/>
          </a:xfrm>
          <a:prstGeom prst="line">
            <a:avLst/>
          </a:prstGeom>
          <a:noFill/>
          <a:ln w="76200" cap="flat" cmpd="sng" algn="ctr">
            <a:solidFill>
              <a:srgbClr val="FFFF00"/>
            </a:solidFill>
            <a:prstDash val="solid"/>
            <a:miter lim="800000"/>
          </a:ln>
          <a:effectLst/>
        </p:spPr>
      </p:cxnSp>
      <p:cxnSp>
        <p:nvCxnSpPr>
          <p:cNvPr id="24" name="Straight Connector 23">
            <a:extLst>
              <a:ext uri="{FF2B5EF4-FFF2-40B4-BE49-F238E27FC236}">
                <a16:creationId xmlns:a16="http://schemas.microsoft.com/office/drawing/2014/main" id="{86B15330-8AED-4256-8A57-CA02A85CB702}"/>
              </a:ext>
            </a:extLst>
          </p:cNvPr>
          <p:cNvCxnSpPr/>
          <p:nvPr/>
        </p:nvCxnSpPr>
        <p:spPr>
          <a:xfrm>
            <a:off x="6050936" y="3738463"/>
            <a:ext cx="228600" cy="392430"/>
          </a:xfrm>
          <a:prstGeom prst="line">
            <a:avLst/>
          </a:prstGeom>
          <a:noFill/>
          <a:ln w="76200" cap="flat" cmpd="sng" algn="ctr">
            <a:solidFill>
              <a:srgbClr val="FFFF00"/>
            </a:solidFill>
            <a:prstDash val="solid"/>
            <a:miter lim="800000"/>
          </a:ln>
          <a:effectLst/>
        </p:spPr>
      </p:cxnSp>
      <p:cxnSp>
        <p:nvCxnSpPr>
          <p:cNvPr id="25" name="Straight Connector 24">
            <a:extLst>
              <a:ext uri="{FF2B5EF4-FFF2-40B4-BE49-F238E27FC236}">
                <a16:creationId xmlns:a16="http://schemas.microsoft.com/office/drawing/2014/main" id="{B9BEE94D-87E4-4272-8A7F-5BAC7A86BE52}"/>
              </a:ext>
            </a:extLst>
          </p:cNvPr>
          <p:cNvCxnSpPr/>
          <p:nvPr/>
        </p:nvCxnSpPr>
        <p:spPr>
          <a:xfrm flipH="1">
            <a:off x="5647076" y="3345398"/>
            <a:ext cx="792480" cy="7620"/>
          </a:xfrm>
          <a:prstGeom prst="line">
            <a:avLst/>
          </a:prstGeom>
          <a:noFill/>
          <a:ln w="76200" cap="flat" cmpd="sng" algn="ctr">
            <a:solidFill>
              <a:srgbClr val="FFFF00"/>
            </a:solidFill>
            <a:prstDash val="solid"/>
            <a:miter lim="800000"/>
          </a:ln>
          <a:effectLst/>
        </p:spPr>
      </p:cxnSp>
      <p:sp>
        <p:nvSpPr>
          <p:cNvPr id="26" name="Text Box 10">
            <a:extLst>
              <a:ext uri="{FF2B5EF4-FFF2-40B4-BE49-F238E27FC236}">
                <a16:creationId xmlns:a16="http://schemas.microsoft.com/office/drawing/2014/main" id="{94A20B5D-4100-423A-920F-4C04B8607190}"/>
              </a:ext>
            </a:extLst>
          </p:cNvPr>
          <p:cNvSpPr txBox="1">
            <a:spLocks noChangeArrowheads="1"/>
          </p:cNvSpPr>
          <p:nvPr/>
        </p:nvSpPr>
        <p:spPr bwMode="auto">
          <a:xfrm>
            <a:off x="838201" y="1546025"/>
            <a:ext cx="4469950" cy="148540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Keywords</a:t>
            </a: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Personalization; Neo-liberalism;</a:t>
            </a:r>
            <a:endParaRPr kumimoji="0" lang="en-US" altLang="en-US" sz="20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Independence; Individualization; </a:t>
            </a:r>
            <a:endParaRPr kumimoji="0" lang="en-US" altLang="en-US" sz="20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Self-actualization</a:t>
            </a:r>
            <a:endParaRPr kumimoji="0" lang="en-US" altLang="en-US" sz="2000" i="0" u="none" strike="noStrike" cap="none" normalizeH="0" baseline="0" dirty="0">
              <a:ln>
                <a:noFill/>
              </a:ln>
              <a:solidFill>
                <a:schemeClr val="tx1"/>
              </a:solidFill>
              <a:effectLst/>
              <a:latin typeface="Arial" panose="020B0604020202020204" pitchFamily="34" charset="0"/>
            </a:endParaRPr>
          </a:p>
        </p:txBody>
      </p:sp>
      <p:sp>
        <p:nvSpPr>
          <p:cNvPr id="27" name="Text Box 11">
            <a:extLst>
              <a:ext uri="{FF2B5EF4-FFF2-40B4-BE49-F238E27FC236}">
                <a16:creationId xmlns:a16="http://schemas.microsoft.com/office/drawing/2014/main" id="{CBB14245-C063-495E-8229-55FCB52895FD}"/>
              </a:ext>
            </a:extLst>
          </p:cNvPr>
          <p:cNvSpPr txBox="1">
            <a:spLocks noChangeArrowheads="1"/>
          </p:cNvSpPr>
          <p:nvPr/>
        </p:nvSpPr>
        <p:spPr bwMode="auto">
          <a:xfrm>
            <a:off x="6760253" y="1541833"/>
            <a:ext cx="4309824" cy="148540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Mechanisms: </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Knowledge; Self-identity; External support</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Drivers</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Divesting ownership and responsibility from state to individual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28" name="Text Box 12">
            <a:extLst>
              <a:ext uri="{FF2B5EF4-FFF2-40B4-BE49-F238E27FC236}">
                <a16:creationId xmlns:a16="http://schemas.microsoft.com/office/drawing/2014/main" id="{9734B49C-76E4-45B5-9E7F-1F9ADAC6B92F}"/>
              </a:ext>
            </a:extLst>
          </p:cNvPr>
          <p:cNvSpPr txBox="1">
            <a:spLocks noChangeArrowheads="1"/>
          </p:cNvSpPr>
          <p:nvPr/>
        </p:nvSpPr>
        <p:spPr bwMode="auto">
          <a:xfrm>
            <a:off x="6692715" y="4013815"/>
            <a:ext cx="4922107" cy="1813053"/>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Negatives: </a:t>
            </a:r>
            <a:r>
              <a:rPr kumimoji="0" lang="en-US" altLang="en-US" sz="20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May support neo-liberal structures of oppression; Controlled by ‘</a:t>
            </a:r>
            <a:r>
              <a:rPr kumimoji="0" lang="en-US" altLang="en-US" sz="200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empowerer</a:t>
            </a:r>
            <a:r>
              <a:rPr kumimoji="0" lang="en-US" altLang="en-US" sz="20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Undermines group characteristics such as resilience and resistance; Diminishes social safety nets.</a:t>
            </a:r>
            <a:endParaRPr kumimoji="0" lang="en-US" altLang="en-US" sz="2000" i="0" u="none" strike="noStrike" cap="none" normalizeH="0" baseline="0" dirty="0">
              <a:ln>
                <a:noFill/>
              </a:ln>
              <a:solidFill>
                <a:schemeClr val="tx1"/>
              </a:solidFill>
              <a:effectLst/>
              <a:latin typeface="Arial" panose="020B0604020202020204" pitchFamily="34" charset="0"/>
            </a:endParaRPr>
          </a:p>
        </p:txBody>
      </p:sp>
      <p:sp>
        <p:nvSpPr>
          <p:cNvPr id="29" name="Text Box 14">
            <a:extLst>
              <a:ext uri="{FF2B5EF4-FFF2-40B4-BE49-F238E27FC236}">
                <a16:creationId xmlns:a16="http://schemas.microsoft.com/office/drawing/2014/main" id="{6BD304C8-71A6-4ECF-8C86-3D403420CA4B}"/>
              </a:ext>
            </a:extLst>
          </p:cNvPr>
          <p:cNvSpPr txBox="1">
            <a:spLocks noChangeArrowheads="1"/>
          </p:cNvSpPr>
          <p:nvPr/>
        </p:nvSpPr>
        <p:spPr bwMode="auto">
          <a:xfrm>
            <a:off x="834391" y="3986412"/>
            <a:ext cx="4494196" cy="1840456"/>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Positives: </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Increased existential, Kierkegaardian possibilities;</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Prevents sacrifice to the greater good;</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Building block approach (easy to evidence); Supports individual freedoms/rights.</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1" name="Rectangle 32">
            <a:extLst>
              <a:ext uri="{FF2B5EF4-FFF2-40B4-BE49-F238E27FC236}">
                <a16:creationId xmlns:a16="http://schemas.microsoft.com/office/drawing/2014/main" id="{8FFB34CE-407F-43B6-A9E4-27677A3C69D8}"/>
              </a:ext>
            </a:extLst>
          </p:cNvPr>
          <p:cNvSpPr>
            <a:spLocks noChangeArrowheads="1"/>
          </p:cNvSpPr>
          <p:nvPr/>
        </p:nvSpPr>
        <p:spPr bwMode="auto">
          <a:xfrm>
            <a:off x="45720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293552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C3ED9-B6E0-45C8-815A-FC779B238366}"/>
              </a:ext>
            </a:extLst>
          </p:cNvPr>
          <p:cNvSpPr>
            <a:spLocks noGrp="1"/>
          </p:cNvSpPr>
          <p:nvPr>
            <p:ph type="title"/>
          </p:nvPr>
        </p:nvSpPr>
        <p:spPr/>
        <p:txBody>
          <a:bodyPr/>
          <a:lstStyle/>
          <a:p>
            <a:r>
              <a:rPr lang="en-US" b="1" dirty="0">
                <a:latin typeface="+mn-lt"/>
              </a:rPr>
              <a:t>What do we want as citizens?</a:t>
            </a:r>
            <a:endParaRPr lang="en-GB" b="1" dirty="0">
              <a:latin typeface="+mn-lt"/>
            </a:endParaRPr>
          </a:p>
        </p:txBody>
      </p:sp>
      <p:sp>
        <p:nvSpPr>
          <p:cNvPr id="3" name="Content Placeholder 2">
            <a:extLst>
              <a:ext uri="{FF2B5EF4-FFF2-40B4-BE49-F238E27FC236}">
                <a16:creationId xmlns:a16="http://schemas.microsoft.com/office/drawing/2014/main" id="{D47E8602-ADCF-41E5-AC69-BA4959E4C528}"/>
              </a:ext>
            </a:extLst>
          </p:cNvPr>
          <p:cNvSpPr>
            <a:spLocks noGrp="1"/>
          </p:cNvSpPr>
          <p:nvPr>
            <p:ph idx="1"/>
          </p:nvPr>
        </p:nvSpPr>
        <p:spPr/>
        <p:txBody>
          <a:bodyPr/>
          <a:lstStyle/>
          <a:p>
            <a:r>
              <a:rPr lang="en-US" b="1" dirty="0"/>
              <a:t>Well-being (mental and physical)</a:t>
            </a:r>
          </a:p>
          <a:p>
            <a:r>
              <a:rPr lang="en-US" b="1" dirty="0"/>
              <a:t>Equality</a:t>
            </a:r>
          </a:p>
          <a:p>
            <a:r>
              <a:rPr lang="en-US" b="1" dirty="0"/>
              <a:t>Justice</a:t>
            </a:r>
          </a:p>
          <a:p>
            <a:r>
              <a:rPr lang="en-US" b="1" dirty="0"/>
              <a:t>Fairness</a:t>
            </a:r>
          </a:p>
          <a:p>
            <a:r>
              <a:rPr lang="en-US" b="1" dirty="0"/>
              <a:t>Meaning</a:t>
            </a:r>
          </a:p>
          <a:p>
            <a:r>
              <a:rPr lang="en-US" b="1" dirty="0"/>
              <a:t>Actualization</a:t>
            </a:r>
          </a:p>
          <a:p>
            <a:r>
              <a:rPr lang="en-US" b="1" dirty="0"/>
              <a:t>Security</a:t>
            </a:r>
          </a:p>
          <a:p>
            <a:r>
              <a:rPr lang="en-US" b="1" dirty="0"/>
              <a:t>Empowerment</a:t>
            </a:r>
          </a:p>
          <a:p>
            <a:endParaRPr lang="en-US" b="1" dirty="0"/>
          </a:p>
          <a:p>
            <a:endParaRPr lang="en-GB" dirty="0"/>
          </a:p>
        </p:txBody>
      </p:sp>
    </p:spTree>
    <p:extLst>
      <p:ext uri="{BB962C8B-B14F-4D97-AF65-F5344CB8AC3E}">
        <p14:creationId xmlns:p14="http://schemas.microsoft.com/office/powerpoint/2010/main" val="22280040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327F0-3524-437F-B180-30425B28361F}"/>
              </a:ext>
            </a:extLst>
          </p:cNvPr>
          <p:cNvSpPr>
            <a:spLocks noGrp="1"/>
          </p:cNvSpPr>
          <p:nvPr>
            <p:ph type="title"/>
          </p:nvPr>
        </p:nvSpPr>
        <p:spPr>
          <a:xfrm>
            <a:off x="857656" y="180302"/>
            <a:ext cx="10515600" cy="1325563"/>
          </a:xfrm>
        </p:spPr>
        <p:txBody>
          <a:bodyPr/>
          <a:lstStyle/>
          <a:p>
            <a:r>
              <a:rPr lang="en-US" b="1" dirty="0">
                <a:latin typeface="+mn-lt"/>
              </a:rPr>
              <a:t>SOCIETY AS THE UNIT OF EMPOWERMENT</a:t>
            </a:r>
            <a:endParaRPr lang="en-GB" b="1" dirty="0">
              <a:latin typeface="+mn-lt"/>
            </a:endParaRPr>
          </a:p>
        </p:txBody>
      </p:sp>
    </p:spTree>
    <p:extLst>
      <p:ext uri="{BB962C8B-B14F-4D97-AF65-F5344CB8AC3E}">
        <p14:creationId xmlns:p14="http://schemas.microsoft.com/office/powerpoint/2010/main" val="3899561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327F0-3524-437F-B180-30425B28361F}"/>
              </a:ext>
            </a:extLst>
          </p:cNvPr>
          <p:cNvSpPr>
            <a:spLocks noGrp="1"/>
          </p:cNvSpPr>
          <p:nvPr>
            <p:ph type="title"/>
          </p:nvPr>
        </p:nvSpPr>
        <p:spPr/>
        <p:txBody>
          <a:bodyPr/>
          <a:lstStyle/>
          <a:p>
            <a:r>
              <a:rPr lang="en-US" b="1" dirty="0">
                <a:latin typeface="+mn-lt"/>
              </a:rPr>
              <a:t>Society as the unit of empowerment</a:t>
            </a:r>
            <a:endParaRPr lang="en-GB" b="1" dirty="0">
              <a:latin typeface="+mn-lt"/>
            </a:endParaRPr>
          </a:p>
        </p:txBody>
      </p:sp>
      <p:sp>
        <p:nvSpPr>
          <p:cNvPr id="3" name="Content Placeholder 2">
            <a:extLst>
              <a:ext uri="{FF2B5EF4-FFF2-40B4-BE49-F238E27FC236}">
                <a16:creationId xmlns:a16="http://schemas.microsoft.com/office/drawing/2014/main" id="{6D4750E8-A954-4314-9C5B-C55F96E95B37}"/>
              </a:ext>
            </a:extLst>
          </p:cNvPr>
          <p:cNvSpPr>
            <a:spLocks noGrp="1"/>
          </p:cNvSpPr>
          <p:nvPr>
            <p:ph idx="1"/>
          </p:nvPr>
        </p:nvSpPr>
        <p:spPr/>
        <p:txBody>
          <a:bodyPr/>
          <a:lstStyle/>
          <a:p>
            <a:r>
              <a:rPr lang="en-US" b="1" dirty="0"/>
              <a:t>The relational self</a:t>
            </a:r>
          </a:p>
          <a:p>
            <a:r>
              <a:rPr lang="en-US" b="1" dirty="0"/>
              <a:t>the individual is defined within its societal context and is irreducible from that context</a:t>
            </a:r>
          </a:p>
          <a:p>
            <a:r>
              <a:rPr lang="en-US" b="1" dirty="0"/>
              <a:t>I am what we are</a:t>
            </a:r>
          </a:p>
          <a:p>
            <a:r>
              <a:rPr lang="en-US" b="1" dirty="0"/>
              <a:t>Mediating structures, such as family and community, empower individuals</a:t>
            </a:r>
          </a:p>
          <a:p>
            <a:r>
              <a:rPr lang="en-US" b="1" dirty="0"/>
              <a:t>Resilience is a systems characteristic.</a:t>
            </a:r>
          </a:p>
        </p:txBody>
      </p:sp>
    </p:spTree>
    <p:extLst>
      <p:ext uri="{BB962C8B-B14F-4D97-AF65-F5344CB8AC3E}">
        <p14:creationId xmlns:p14="http://schemas.microsoft.com/office/powerpoint/2010/main" val="25936264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4778C-819D-49FB-9D44-F28DFE0CC53D}"/>
              </a:ext>
            </a:extLst>
          </p:cNvPr>
          <p:cNvSpPr>
            <a:spLocks noGrp="1"/>
          </p:cNvSpPr>
          <p:nvPr>
            <p:ph type="title"/>
          </p:nvPr>
        </p:nvSpPr>
        <p:spPr/>
        <p:txBody>
          <a:bodyPr/>
          <a:lstStyle/>
          <a:p>
            <a:r>
              <a:rPr lang="en-US" b="1" dirty="0">
                <a:latin typeface="+mn-lt"/>
              </a:rPr>
              <a:t>Policy</a:t>
            </a:r>
            <a:endParaRPr lang="en-GB" b="1" dirty="0">
              <a:latin typeface="+mn-lt"/>
            </a:endParaRPr>
          </a:p>
        </p:txBody>
      </p:sp>
      <p:sp>
        <p:nvSpPr>
          <p:cNvPr id="3" name="Content Placeholder 2">
            <a:extLst>
              <a:ext uri="{FF2B5EF4-FFF2-40B4-BE49-F238E27FC236}">
                <a16:creationId xmlns:a16="http://schemas.microsoft.com/office/drawing/2014/main" id="{4336361E-2C76-469C-9BD2-5F271B7CA43A}"/>
              </a:ext>
            </a:extLst>
          </p:cNvPr>
          <p:cNvSpPr>
            <a:spLocks noGrp="1"/>
          </p:cNvSpPr>
          <p:nvPr>
            <p:ph idx="1"/>
          </p:nvPr>
        </p:nvSpPr>
        <p:spPr/>
        <p:txBody>
          <a:bodyPr>
            <a:normAutofit/>
          </a:bodyPr>
          <a:lstStyle/>
          <a:p>
            <a:r>
              <a:rPr lang="en-US" b="1" dirty="0"/>
              <a:t>Scottish Government’s Community Empowerment (Scotland) Act (2015), with its emphasis on resources such as the right to buy or transfer land</a:t>
            </a:r>
          </a:p>
          <a:p>
            <a:r>
              <a:rPr lang="en-US" b="1" dirty="0"/>
              <a:t>and protection of common good property and of allotments.</a:t>
            </a:r>
            <a:endParaRPr lang="en-GB" b="1" dirty="0"/>
          </a:p>
        </p:txBody>
      </p:sp>
    </p:spTree>
    <p:extLst>
      <p:ext uri="{BB962C8B-B14F-4D97-AF65-F5344CB8AC3E}">
        <p14:creationId xmlns:p14="http://schemas.microsoft.com/office/powerpoint/2010/main" val="3765535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28ADC-CA36-4715-84DB-14017ACA3A8E}"/>
              </a:ext>
            </a:extLst>
          </p:cNvPr>
          <p:cNvSpPr>
            <a:spLocks noGrp="1"/>
          </p:cNvSpPr>
          <p:nvPr>
            <p:ph type="title"/>
          </p:nvPr>
        </p:nvSpPr>
        <p:spPr/>
        <p:txBody>
          <a:bodyPr/>
          <a:lstStyle/>
          <a:p>
            <a:r>
              <a:rPr lang="en-US" b="1" dirty="0">
                <a:latin typeface="+mn-lt"/>
              </a:rPr>
              <a:t>Social Empowerment</a:t>
            </a:r>
            <a:endParaRPr lang="en-GB" b="1" dirty="0">
              <a:latin typeface="+mn-lt"/>
            </a:endParaRPr>
          </a:p>
        </p:txBody>
      </p:sp>
      <p:sp>
        <p:nvSpPr>
          <p:cNvPr id="3" name="Content Placeholder 2">
            <a:extLst>
              <a:ext uri="{FF2B5EF4-FFF2-40B4-BE49-F238E27FC236}">
                <a16:creationId xmlns:a16="http://schemas.microsoft.com/office/drawing/2014/main" id="{F9FA51C7-05DF-40A9-91EE-C999642CEB41}"/>
              </a:ext>
            </a:extLst>
          </p:cNvPr>
          <p:cNvSpPr>
            <a:spLocks noGrp="1"/>
          </p:cNvSpPr>
          <p:nvPr>
            <p:ph idx="1"/>
          </p:nvPr>
        </p:nvSpPr>
        <p:spPr/>
        <p:txBody>
          <a:bodyPr/>
          <a:lstStyle/>
          <a:p>
            <a:r>
              <a:rPr lang="en-US" b="1" dirty="0" err="1"/>
              <a:t>Riger</a:t>
            </a:r>
            <a:r>
              <a:rPr lang="en-US" b="1" dirty="0"/>
              <a:t> (1993) wrote that “The empowered individual need not be the individual in isolation or even in groups, fighting with others for power and control. Rather, we should consider connection as important as empowerment.”</a:t>
            </a:r>
          </a:p>
          <a:p>
            <a:r>
              <a:rPr lang="en-US" b="1" dirty="0"/>
              <a:t>Husband (1995) writes “In non-European cultures, the self-evident primacy of the individual in relation to the collective cannot be assumed.”</a:t>
            </a:r>
            <a:endParaRPr lang="en-GB" b="1" dirty="0"/>
          </a:p>
        </p:txBody>
      </p:sp>
    </p:spTree>
    <p:extLst>
      <p:ext uri="{BB962C8B-B14F-4D97-AF65-F5344CB8AC3E}">
        <p14:creationId xmlns:p14="http://schemas.microsoft.com/office/powerpoint/2010/main" val="38790434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A4F7D-429D-48C1-A0B4-F6961CA659FC}"/>
              </a:ext>
            </a:extLst>
          </p:cNvPr>
          <p:cNvSpPr>
            <a:spLocks noGrp="1"/>
          </p:cNvSpPr>
          <p:nvPr>
            <p:ph type="title"/>
          </p:nvPr>
        </p:nvSpPr>
        <p:spPr/>
        <p:txBody>
          <a:bodyPr/>
          <a:lstStyle/>
          <a:p>
            <a:r>
              <a:rPr lang="en-US" b="1" dirty="0">
                <a:latin typeface="+mn-lt"/>
              </a:rPr>
              <a:t>George Herbert Mead</a:t>
            </a:r>
            <a:endParaRPr lang="en-GB" b="1" dirty="0">
              <a:latin typeface="+mn-lt"/>
            </a:endParaRPr>
          </a:p>
        </p:txBody>
      </p:sp>
      <p:sp>
        <p:nvSpPr>
          <p:cNvPr id="3" name="Content Placeholder 2">
            <a:extLst>
              <a:ext uri="{FF2B5EF4-FFF2-40B4-BE49-F238E27FC236}">
                <a16:creationId xmlns:a16="http://schemas.microsoft.com/office/drawing/2014/main" id="{D3363531-FF23-4AD0-9BFD-E8209154B373}"/>
              </a:ext>
            </a:extLst>
          </p:cNvPr>
          <p:cNvSpPr>
            <a:spLocks noGrp="1"/>
          </p:cNvSpPr>
          <p:nvPr>
            <p:ph idx="1"/>
          </p:nvPr>
        </p:nvSpPr>
        <p:spPr>
          <a:xfrm>
            <a:off x="838200" y="1825625"/>
            <a:ext cx="6003925" cy="4351338"/>
          </a:xfrm>
        </p:spPr>
        <p:txBody>
          <a:bodyPr/>
          <a:lstStyle/>
          <a:p>
            <a:r>
              <a:rPr lang="en-US" b="1" dirty="0"/>
              <a:t>The self and the mind are emergent properties of our social interactions</a:t>
            </a:r>
          </a:p>
          <a:p>
            <a:r>
              <a:rPr lang="en-US" b="1" dirty="0"/>
              <a:t> I am what we are</a:t>
            </a:r>
          </a:p>
          <a:p>
            <a:r>
              <a:rPr lang="en-US" b="1" dirty="0"/>
              <a:t>Built on Rousseau and Smith</a:t>
            </a:r>
          </a:p>
          <a:p>
            <a:r>
              <a:rPr lang="en-US" b="1" dirty="0"/>
              <a:t>Collective self-determination</a:t>
            </a:r>
          </a:p>
          <a:p>
            <a:r>
              <a:rPr lang="en-US" b="1" dirty="0"/>
              <a:t>Cooperative association and resonance improved decision-making</a:t>
            </a:r>
          </a:p>
          <a:p>
            <a:r>
              <a:rPr lang="en-US" b="1" dirty="0"/>
              <a:t>Our natural state is the relational self</a:t>
            </a:r>
          </a:p>
          <a:p>
            <a:endParaRPr lang="en-GB" dirty="0"/>
          </a:p>
        </p:txBody>
      </p:sp>
    </p:spTree>
    <p:extLst>
      <p:ext uri="{BB962C8B-B14F-4D97-AF65-F5344CB8AC3E}">
        <p14:creationId xmlns:p14="http://schemas.microsoft.com/office/powerpoint/2010/main" val="23936279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19D8E-2CCD-483E-86B0-3B6BA038891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EF8C073-4005-4BEF-BFB1-27D892EC5808}"/>
              </a:ext>
            </a:extLst>
          </p:cNvPr>
          <p:cNvSpPr>
            <a:spLocks noGrp="1"/>
          </p:cNvSpPr>
          <p:nvPr>
            <p:ph idx="1"/>
          </p:nvPr>
        </p:nvSpPr>
        <p:spPr>
          <a:xfrm>
            <a:off x="136188" y="1825625"/>
            <a:ext cx="7393022" cy="4351338"/>
          </a:xfrm>
        </p:spPr>
        <p:txBody>
          <a:bodyPr/>
          <a:lstStyle/>
          <a:p>
            <a:r>
              <a:rPr lang="en-US" b="1" dirty="0" err="1"/>
              <a:t>MacIntyre</a:t>
            </a:r>
            <a:r>
              <a:rPr lang="en-US" b="1" dirty="0"/>
              <a:t> (1999) concluded that we do not have individual rights, at our foundation</a:t>
            </a:r>
          </a:p>
          <a:p>
            <a:r>
              <a:rPr lang="en-US" b="1" dirty="0"/>
              <a:t>but that we are irreducibly social animals </a:t>
            </a:r>
          </a:p>
          <a:p>
            <a:r>
              <a:rPr lang="en-US" b="1" dirty="0"/>
              <a:t>He proclaims the virtues of acknowledged dependence.</a:t>
            </a:r>
          </a:p>
          <a:p>
            <a:endParaRPr lang="en-GB" dirty="0"/>
          </a:p>
        </p:txBody>
      </p:sp>
    </p:spTree>
    <p:extLst>
      <p:ext uri="{BB962C8B-B14F-4D97-AF65-F5344CB8AC3E}">
        <p14:creationId xmlns:p14="http://schemas.microsoft.com/office/powerpoint/2010/main" val="36015332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BD4A5-AD64-4797-9C66-CDCA7F7F0F0E}"/>
              </a:ext>
            </a:extLst>
          </p:cNvPr>
          <p:cNvSpPr>
            <a:spLocks noGrp="1"/>
          </p:cNvSpPr>
          <p:nvPr>
            <p:ph type="title"/>
          </p:nvPr>
        </p:nvSpPr>
        <p:spPr/>
        <p:txBody>
          <a:bodyPr/>
          <a:lstStyle/>
          <a:p>
            <a:r>
              <a:rPr lang="en-GB" b="1" dirty="0">
                <a:latin typeface="+mn-lt"/>
              </a:rPr>
              <a:t>Feminist ethic of care</a:t>
            </a:r>
          </a:p>
        </p:txBody>
      </p:sp>
      <p:sp>
        <p:nvSpPr>
          <p:cNvPr id="3" name="Content Placeholder 2">
            <a:extLst>
              <a:ext uri="{FF2B5EF4-FFF2-40B4-BE49-F238E27FC236}">
                <a16:creationId xmlns:a16="http://schemas.microsoft.com/office/drawing/2014/main" id="{1D521A27-95F8-4EFA-A6A2-7A9119722EBD}"/>
              </a:ext>
            </a:extLst>
          </p:cNvPr>
          <p:cNvSpPr>
            <a:spLocks noGrp="1"/>
          </p:cNvSpPr>
          <p:nvPr>
            <p:ph idx="1"/>
          </p:nvPr>
        </p:nvSpPr>
        <p:spPr>
          <a:xfrm>
            <a:off x="838200" y="1825625"/>
            <a:ext cx="8685179" cy="4351338"/>
          </a:xfrm>
        </p:spPr>
        <p:txBody>
          <a:bodyPr/>
          <a:lstStyle/>
          <a:p>
            <a:r>
              <a:rPr lang="en-US" b="1" dirty="0"/>
              <a:t>The answers to moral questions emerge from interpersonal interactions, rather than from the individual.</a:t>
            </a:r>
          </a:p>
          <a:p>
            <a:endParaRPr lang="en-GB" dirty="0"/>
          </a:p>
        </p:txBody>
      </p:sp>
    </p:spTree>
    <p:extLst>
      <p:ext uri="{BB962C8B-B14F-4D97-AF65-F5344CB8AC3E}">
        <p14:creationId xmlns:p14="http://schemas.microsoft.com/office/powerpoint/2010/main" val="2581856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F6CBF-EEF0-4F19-827A-FB3CF280ED51}"/>
              </a:ext>
            </a:extLst>
          </p:cNvPr>
          <p:cNvSpPr>
            <a:spLocks noGrp="1"/>
          </p:cNvSpPr>
          <p:nvPr>
            <p:ph type="title"/>
          </p:nvPr>
        </p:nvSpPr>
        <p:spPr/>
        <p:txBody>
          <a:bodyPr/>
          <a:lstStyle/>
          <a:p>
            <a:r>
              <a:rPr lang="en-US" b="1" dirty="0">
                <a:latin typeface="+mn-lt"/>
              </a:rPr>
              <a:t>Localism</a:t>
            </a:r>
            <a:endParaRPr lang="en-GB" b="1" dirty="0">
              <a:latin typeface="+mn-lt"/>
            </a:endParaRPr>
          </a:p>
        </p:txBody>
      </p:sp>
      <p:sp>
        <p:nvSpPr>
          <p:cNvPr id="3" name="Content Placeholder 2">
            <a:extLst>
              <a:ext uri="{FF2B5EF4-FFF2-40B4-BE49-F238E27FC236}">
                <a16:creationId xmlns:a16="http://schemas.microsoft.com/office/drawing/2014/main" id="{2C913178-D220-4843-8601-E086E2333274}"/>
              </a:ext>
            </a:extLst>
          </p:cNvPr>
          <p:cNvSpPr>
            <a:spLocks noGrp="1"/>
          </p:cNvSpPr>
          <p:nvPr>
            <p:ph idx="1"/>
          </p:nvPr>
        </p:nvSpPr>
        <p:spPr>
          <a:xfrm>
            <a:off x="11347" y="1825625"/>
            <a:ext cx="8799278" cy="4351338"/>
          </a:xfrm>
        </p:spPr>
        <p:txBody>
          <a:bodyPr/>
          <a:lstStyle/>
          <a:p>
            <a:r>
              <a:rPr lang="en-US" b="1" dirty="0"/>
              <a:t>Co-design, co-production, co-development</a:t>
            </a:r>
          </a:p>
          <a:p>
            <a:r>
              <a:rPr lang="en-US" b="1" dirty="0"/>
              <a:t>Local and central governments have responsibility to provide space and resources for diverse communities to plan, talk, develop, share, communicate and feel safe</a:t>
            </a:r>
          </a:p>
          <a:p>
            <a:r>
              <a:rPr lang="en-US" b="1" dirty="0"/>
              <a:t>The goal should be to further integrate and fuse the interests of the diversity of communities, without eroding each community’s sense of identity in that process.</a:t>
            </a:r>
            <a:endParaRPr lang="en-GB" b="1" dirty="0"/>
          </a:p>
        </p:txBody>
      </p:sp>
    </p:spTree>
    <p:extLst>
      <p:ext uri="{BB962C8B-B14F-4D97-AF65-F5344CB8AC3E}">
        <p14:creationId xmlns:p14="http://schemas.microsoft.com/office/powerpoint/2010/main" val="1513220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2063B-588F-42F9-9C51-1D2C4678B4D1}"/>
              </a:ext>
            </a:extLst>
          </p:cNvPr>
          <p:cNvSpPr>
            <a:spLocks noGrp="1"/>
          </p:cNvSpPr>
          <p:nvPr>
            <p:ph type="title"/>
          </p:nvPr>
        </p:nvSpPr>
        <p:spPr/>
        <p:txBody>
          <a:bodyPr/>
          <a:lstStyle/>
          <a:p>
            <a:r>
              <a:rPr lang="en-US" b="1" dirty="0">
                <a:latin typeface="+mn-lt"/>
              </a:rPr>
              <a:t>The case of Donald Triplett</a:t>
            </a:r>
            <a:endParaRPr lang="en-GB" b="1" dirty="0">
              <a:latin typeface="+mn-lt"/>
            </a:endParaRPr>
          </a:p>
        </p:txBody>
      </p:sp>
      <p:sp>
        <p:nvSpPr>
          <p:cNvPr id="3" name="Content Placeholder 2">
            <a:extLst>
              <a:ext uri="{FF2B5EF4-FFF2-40B4-BE49-F238E27FC236}">
                <a16:creationId xmlns:a16="http://schemas.microsoft.com/office/drawing/2014/main" id="{F56F116D-90C8-4CFC-9ADB-7B7A756C6715}"/>
              </a:ext>
            </a:extLst>
          </p:cNvPr>
          <p:cNvSpPr>
            <a:spLocks noGrp="1"/>
          </p:cNvSpPr>
          <p:nvPr>
            <p:ph idx="1"/>
          </p:nvPr>
        </p:nvSpPr>
        <p:spPr/>
        <p:txBody>
          <a:bodyPr/>
          <a:lstStyle/>
          <a:p>
            <a:r>
              <a:rPr lang="en-US" b="1" dirty="0"/>
              <a:t>First person diagnosed with autism</a:t>
            </a:r>
          </a:p>
          <a:p>
            <a:r>
              <a:rPr lang="en-US" b="1" dirty="0"/>
              <a:t>1933, in Forest, Mississippi</a:t>
            </a:r>
          </a:p>
          <a:p>
            <a:r>
              <a:rPr lang="en-US" b="1" dirty="0"/>
              <a:t>Initially institutionalized, he returned to Forest, a nurturing, caring community, and  continues to live a happy life</a:t>
            </a:r>
          </a:p>
          <a:p>
            <a:r>
              <a:rPr lang="en-US" b="1" dirty="0"/>
              <a:t>The value of a functional society.</a:t>
            </a:r>
            <a:endParaRPr lang="en-GB" b="1" dirty="0"/>
          </a:p>
        </p:txBody>
      </p:sp>
      <p:sp>
        <p:nvSpPr>
          <p:cNvPr id="4" name="AutoShape 2">
            <a:extLst>
              <a:ext uri="{FF2B5EF4-FFF2-40B4-BE49-F238E27FC236}">
                <a16:creationId xmlns:a16="http://schemas.microsoft.com/office/drawing/2014/main" id="{A35FBDE5-20D7-4D48-9087-A3A209E1FA1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422559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FE17A-686C-4549-A0EB-8493F316CA6D}"/>
              </a:ext>
            </a:extLst>
          </p:cNvPr>
          <p:cNvSpPr>
            <a:spLocks noGrp="1"/>
          </p:cNvSpPr>
          <p:nvPr>
            <p:ph type="title"/>
          </p:nvPr>
        </p:nvSpPr>
        <p:spPr/>
        <p:txBody>
          <a:bodyPr/>
          <a:lstStyle/>
          <a:p>
            <a:pPr algn="ctr"/>
            <a:r>
              <a:rPr lang="en-US" b="1" dirty="0">
                <a:latin typeface="+mn-lt"/>
              </a:rPr>
              <a:t>Social Empowerment</a:t>
            </a:r>
            <a:endParaRPr lang="en-GB" b="1" dirty="0">
              <a:latin typeface="+mn-lt"/>
            </a:endParaRPr>
          </a:p>
        </p:txBody>
      </p:sp>
      <p:sp>
        <p:nvSpPr>
          <p:cNvPr id="3" name="Content Placeholder 2">
            <a:extLst>
              <a:ext uri="{FF2B5EF4-FFF2-40B4-BE49-F238E27FC236}">
                <a16:creationId xmlns:a16="http://schemas.microsoft.com/office/drawing/2014/main" id="{502C4FE3-1E12-40A6-B748-638927E5B577}"/>
              </a:ext>
            </a:extLst>
          </p:cNvPr>
          <p:cNvSpPr>
            <a:spLocks noGrp="1"/>
          </p:cNvSpPr>
          <p:nvPr>
            <p:ph idx="1"/>
          </p:nvPr>
        </p:nvSpPr>
        <p:spPr/>
        <p:txBody>
          <a:bodyPr/>
          <a:lstStyle/>
          <a:p>
            <a:endParaRPr lang="en-GB" dirty="0"/>
          </a:p>
        </p:txBody>
      </p:sp>
      <p:sp>
        <p:nvSpPr>
          <p:cNvPr id="4" name="Oval 3">
            <a:extLst>
              <a:ext uri="{FF2B5EF4-FFF2-40B4-BE49-F238E27FC236}">
                <a16:creationId xmlns:a16="http://schemas.microsoft.com/office/drawing/2014/main" id="{13E50C3E-5212-4EB6-A41E-2C374FD86AD8}"/>
              </a:ext>
            </a:extLst>
          </p:cNvPr>
          <p:cNvSpPr/>
          <p:nvPr/>
        </p:nvSpPr>
        <p:spPr>
          <a:xfrm>
            <a:off x="5190264" y="2880844"/>
            <a:ext cx="1783080" cy="1619250"/>
          </a:xfrm>
          <a:prstGeom prst="ellipse">
            <a:avLst/>
          </a:prstGeom>
          <a:noFill/>
          <a:ln w="76200" cap="flat" cmpd="sng" algn="ctr">
            <a:solidFill>
              <a:srgbClr val="FFFF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Text Box 15">
            <a:extLst>
              <a:ext uri="{FF2B5EF4-FFF2-40B4-BE49-F238E27FC236}">
                <a16:creationId xmlns:a16="http://schemas.microsoft.com/office/drawing/2014/main" id="{01995F47-F419-4CFB-8939-65235E9CC271}"/>
              </a:ext>
            </a:extLst>
          </p:cNvPr>
          <p:cNvSpPr txBox="1">
            <a:spLocks noChangeArrowheads="1"/>
          </p:cNvSpPr>
          <p:nvPr/>
        </p:nvSpPr>
        <p:spPr bwMode="auto">
          <a:xfrm>
            <a:off x="1721796" y="1825626"/>
            <a:ext cx="3563095" cy="1452596"/>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Keywords</a:t>
            </a: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Relational empowerment; Ethics of care; Acknowledged dependence; Inter-connectivity</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 Box 16">
            <a:extLst>
              <a:ext uri="{FF2B5EF4-FFF2-40B4-BE49-F238E27FC236}">
                <a16:creationId xmlns:a16="http://schemas.microsoft.com/office/drawing/2014/main" id="{173C81A9-5BBE-4203-8EA0-EBBEBC8AD850}"/>
              </a:ext>
            </a:extLst>
          </p:cNvPr>
          <p:cNvSpPr txBox="1">
            <a:spLocks noChangeArrowheads="1"/>
          </p:cNvSpPr>
          <p:nvPr/>
        </p:nvSpPr>
        <p:spPr bwMode="auto">
          <a:xfrm>
            <a:off x="6879895" y="1833245"/>
            <a:ext cx="3791352" cy="1447583"/>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Mechanisms: </a:t>
            </a: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Community identity; Localism</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Drivers</a:t>
            </a: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Oppressive power relationships; Search for place in functional society</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7" name="Text Box 26">
            <a:extLst>
              <a:ext uri="{FF2B5EF4-FFF2-40B4-BE49-F238E27FC236}">
                <a16:creationId xmlns:a16="http://schemas.microsoft.com/office/drawing/2014/main" id="{088550EE-1E82-4CC6-889E-4C58DACD1CB1}"/>
              </a:ext>
            </a:extLst>
          </p:cNvPr>
          <p:cNvSpPr txBox="1">
            <a:spLocks noChangeArrowheads="1"/>
          </p:cNvSpPr>
          <p:nvPr/>
        </p:nvSpPr>
        <p:spPr bwMode="auto">
          <a:xfrm>
            <a:off x="6893844" y="4024960"/>
            <a:ext cx="4030318" cy="153035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Negatives: </a:t>
            </a: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Some sacrifice for the greater good; Counter-culture perception within neo-liberal context; Potential conflict/</a:t>
            </a:r>
            <a:r>
              <a:rPr kumimoji="0" lang="en-US" altLang="en-US"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politicisation</a:t>
            </a: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within groups</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8" name="Oval 7">
            <a:extLst>
              <a:ext uri="{FF2B5EF4-FFF2-40B4-BE49-F238E27FC236}">
                <a16:creationId xmlns:a16="http://schemas.microsoft.com/office/drawing/2014/main" id="{7BFF8DE9-4EB2-481E-A05A-07DB44B92037}"/>
              </a:ext>
            </a:extLst>
          </p:cNvPr>
          <p:cNvSpPr/>
          <p:nvPr/>
        </p:nvSpPr>
        <p:spPr>
          <a:xfrm>
            <a:off x="5551579" y="3403449"/>
            <a:ext cx="175260" cy="175260"/>
          </a:xfrm>
          <a:prstGeom prst="ellipse">
            <a:avLst/>
          </a:prstGeom>
          <a:noFill/>
          <a:ln w="76200" cap="flat" cmpd="sng" algn="ctr">
            <a:solidFill>
              <a:srgbClr val="FFFF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Oval 8">
            <a:extLst>
              <a:ext uri="{FF2B5EF4-FFF2-40B4-BE49-F238E27FC236}">
                <a16:creationId xmlns:a16="http://schemas.microsoft.com/office/drawing/2014/main" id="{B3538289-7E26-4EB7-87B5-68A5F26E4150}"/>
              </a:ext>
            </a:extLst>
          </p:cNvPr>
          <p:cNvSpPr/>
          <p:nvPr/>
        </p:nvSpPr>
        <p:spPr>
          <a:xfrm>
            <a:off x="5982109" y="3399639"/>
            <a:ext cx="175260" cy="175260"/>
          </a:xfrm>
          <a:prstGeom prst="ellipse">
            <a:avLst/>
          </a:prstGeom>
          <a:noFill/>
          <a:ln w="76200" cap="flat" cmpd="sng" algn="ctr">
            <a:solidFill>
              <a:srgbClr val="FFFF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Oval 9">
            <a:extLst>
              <a:ext uri="{FF2B5EF4-FFF2-40B4-BE49-F238E27FC236}">
                <a16:creationId xmlns:a16="http://schemas.microsoft.com/office/drawing/2014/main" id="{16BBBE0F-81C1-4B39-9715-C5453D7A2835}"/>
              </a:ext>
            </a:extLst>
          </p:cNvPr>
          <p:cNvSpPr/>
          <p:nvPr/>
        </p:nvSpPr>
        <p:spPr>
          <a:xfrm>
            <a:off x="6393589" y="3407259"/>
            <a:ext cx="175260" cy="175260"/>
          </a:xfrm>
          <a:prstGeom prst="ellipse">
            <a:avLst/>
          </a:prstGeom>
          <a:noFill/>
          <a:ln w="76200" cap="flat" cmpd="sng" algn="ctr">
            <a:solidFill>
              <a:srgbClr val="FFFF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11" name="Straight Connector 10">
            <a:extLst>
              <a:ext uri="{FF2B5EF4-FFF2-40B4-BE49-F238E27FC236}">
                <a16:creationId xmlns:a16="http://schemas.microsoft.com/office/drawing/2014/main" id="{CCBCEAA9-D1A0-48B5-95C4-81292EA774E5}"/>
              </a:ext>
            </a:extLst>
          </p:cNvPr>
          <p:cNvCxnSpPr/>
          <p:nvPr/>
        </p:nvCxnSpPr>
        <p:spPr>
          <a:xfrm>
            <a:off x="5643019" y="3582519"/>
            <a:ext cx="0" cy="270510"/>
          </a:xfrm>
          <a:prstGeom prst="line">
            <a:avLst/>
          </a:prstGeom>
          <a:noFill/>
          <a:ln w="76200" cap="flat" cmpd="sng" algn="ctr">
            <a:solidFill>
              <a:srgbClr val="FFFF00"/>
            </a:solidFill>
            <a:prstDash val="solid"/>
            <a:miter lim="800000"/>
          </a:ln>
          <a:effectLst/>
        </p:spPr>
      </p:cxnSp>
      <p:cxnSp>
        <p:nvCxnSpPr>
          <p:cNvPr id="12" name="Straight Connector 11">
            <a:extLst>
              <a:ext uri="{FF2B5EF4-FFF2-40B4-BE49-F238E27FC236}">
                <a16:creationId xmlns:a16="http://schemas.microsoft.com/office/drawing/2014/main" id="{5A1279D8-9907-4A2C-98B1-7CC89A15CDED}"/>
              </a:ext>
            </a:extLst>
          </p:cNvPr>
          <p:cNvCxnSpPr/>
          <p:nvPr/>
        </p:nvCxnSpPr>
        <p:spPr>
          <a:xfrm>
            <a:off x="6485029" y="3586329"/>
            <a:ext cx="0" cy="270510"/>
          </a:xfrm>
          <a:prstGeom prst="line">
            <a:avLst/>
          </a:prstGeom>
          <a:noFill/>
          <a:ln w="76200" cap="flat" cmpd="sng" algn="ctr">
            <a:solidFill>
              <a:srgbClr val="FFFF00"/>
            </a:solidFill>
            <a:prstDash val="solid"/>
            <a:miter lim="800000"/>
          </a:ln>
          <a:effectLst/>
        </p:spPr>
      </p:cxnSp>
      <p:sp>
        <p:nvSpPr>
          <p:cNvPr id="13" name="Text Box 23">
            <a:extLst>
              <a:ext uri="{FF2B5EF4-FFF2-40B4-BE49-F238E27FC236}">
                <a16:creationId xmlns:a16="http://schemas.microsoft.com/office/drawing/2014/main" id="{CE844F6E-3AEE-443E-A9EA-6FD785E1373D}"/>
              </a:ext>
            </a:extLst>
          </p:cNvPr>
          <p:cNvSpPr txBox="1">
            <a:spLocks noChangeArrowheads="1"/>
          </p:cNvSpPr>
          <p:nvPr/>
        </p:nvSpPr>
        <p:spPr bwMode="auto">
          <a:xfrm>
            <a:off x="1712068" y="4027933"/>
            <a:ext cx="3608803" cy="1519759"/>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Positives: </a:t>
            </a: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Reduces isolation; Swarm intelligence; Increased resilience and resistance; Greater political impact;</a:t>
            </a:r>
            <a:r>
              <a:rPr kumimoji="0" lang="en-US"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Mediating structures.</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14" name="Straight Connector 13">
            <a:extLst>
              <a:ext uri="{FF2B5EF4-FFF2-40B4-BE49-F238E27FC236}">
                <a16:creationId xmlns:a16="http://schemas.microsoft.com/office/drawing/2014/main" id="{819DDE14-0315-4230-AA0A-38D5B6BA40F3}"/>
              </a:ext>
            </a:extLst>
          </p:cNvPr>
          <p:cNvCxnSpPr/>
          <p:nvPr/>
        </p:nvCxnSpPr>
        <p:spPr>
          <a:xfrm>
            <a:off x="6065929" y="3593949"/>
            <a:ext cx="0" cy="270510"/>
          </a:xfrm>
          <a:prstGeom prst="line">
            <a:avLst/>
          </a:prstGeom>
          <a:noFill/>
          <a:ln w="76200" cap="flat" cmpd="sng" algn="ctr">
            <a:solidFill>
              <a:srgbClr val="FFFF00"/>
            </a:solidFill>
            <a:prstDash val="solid"/>
            <a:miter lim="800000"/>
          </a:ln>
          <a:effectLst/>
        </p:spPr>
      </p:cxnSp>
      <p:cxnSp>
        <p:nvCxnSpPr>
          <p:cNvPr id="15" name="Straight Connector 14">
            <a:extLst>
              <a:ext uri="{FF2B5EF4-FFF2-40B4-BE49-F238E27FC236}">
                <a16:creationId xmlns:a16="http://schemas.microsoft.com/office/drawing/2014/main" id="{28E6FE37-9D86-4874-8D33-882EE092B704}"/>
              </a:ext>
            </a:extLst>
          </p:cNvPr>
          <p:cNvCxnSpPr/>
          <p:nvPr/>
        </p:nvCxnSpPr>
        <p:spPr>
          <a:xfrm flipH="1">
            <a:off x="5376319" y="3647289"/>
            <a:ext cx="1386840" cy="7620"/>
          </a:xfrm>
          <a:prstGeom prst="line">
            <a:avLst/>
          </a:prstGeom>
          <a:noFill/>
          <a:ln w="76200" cap="flat" cmpd="sng" algn="ctr">
            <a:solidFill>
              <a:srgbClr val="FFFF00"/>
            </a:solidFill>
            <a:prstDash val="solid"/>
            <a:miter lim="800000"/>
          </a:ln>
          <a:effectLst/>
        </p:spPr>
      </p:cxnSp>
      <p:cxnSp>
        <p:nvCxnSpPr>
          <p:cNvPr id="16" name="Straight Connector 15">
            <a:extLst>
              <a:ext uri="{FF2B5EF4-FFF2-40B4-BE49-F238E27FC236}">
                <a16:creationId xmlns:a16="http://schemas.microsoft.com/office/drawing/2014/main" id="{A69290CB-6737-452D-8181-F4DDF82BE5DB}"/>
              </a:ext>
            </a:extLst>
          </p:cNvPr>
          <p:cNvCxnSpPr/>
          <p:nvPr/>
        </p:nvCxnSpPr>
        <p:spPr>
          <a:xfrm flipH="1">
            <a:off x="5536339" y="3826359"/>
            <a:ext cx="114300" cy="201930"/>
          </a:xfrm>
          <a:prstGeom prst="line">
            <a:avLst/>
          </a:prstGeom>
          <a:noFill/>
          <a:ln w="76200" cap="flat" cmpd="sng" algn="ctr">
            <a:solidFill>
              <a:srgbClr val="FFFF00"/>
            </a:solidFill>
            <a:prstDash val="solid"/>
            <a:miter lim="800000"/>
          </a:ln>
          <a:effectLst/>
        </p:spPr>
      </p:cxnSp>
      <p:cxnSp>
        <p:nvCxnSpPr>
          <p:cNvPr id="17" name="Straight Connector 16">
            <a:extLst>
              <a:ext uri="{FF2B5EF4-FFF2-40B4-BE49-F238E27FC236}">
                <a16:creationId xmlns:a16="http://schemas.microsoft.com/office/drawing/2014/main" id="{6BEFEF28-98B8-495D-9391-B1D5974F7A39}"/>
              </a:ext>
            </a:extLst>
          </p:cNvPr>
          <p:cNvCxnSpPr/>
          <p:nvPr/>
        </p:nvCxnSpPr>
        <p:spPr>
          <a:xfrm flipH="1">
            <a:off x="6363109" y="3841599"/>
            <a:ext cx="114300" cy="201930"/>
          </a:xfrm>
          <a:prstGeom prst="line">
            <a:avLst/>
          </a:prstGeom>
          <a:noFill/>
          <a:ln w="76200" cap="flat" cmpd="sng" algn="ctr">
            <a:solidFill>
              <a:srgbClr val="FFFF00"/>
            </a:solidFill>
            <a:prstDash val="solid"/>
            <a:miter lim="800000"/>
          </a:ln>
          <a:effectLst/>
        </p:spPr>
      </p:cxnSp>
      <p:cxnSp>
        <p:nvCxnSpPr>
          <p:cNvPr id="18" name="Straight Connector 17">
            <a:extLst>
              <a:ext uri="{FF2B5EF4-FFF2-40B4-BE49-F238E27FC236}">
                <a16:creationId xmlns:a16="http://schemas.microsoft.com/office/drawing/2014/main" id="{0EE7710E-B1E2-4108-AE46-1932726105A6}"/>
              </a:ext>
            </a:extLst>
          </p:cNvPr>
          <p:cNvCxnSpPr/>
          <p:nvPr/>
        </p:nvCxnSpPr>
        <p:spPr>
          <a:xfrm flipH="1">
            <a:off x="5951629" y="3856839"/>
            <a:ext cx="114300" cy="201930"/>
          </a:xfrm>
          <a:prstGeom prst="line">
            <a:avLst/>
          </a:prstGeom>
          <a:noFill/>
          <a:ln w="76200" cap="flat" cmpd="sng" algn="ctr">
            <a:solidFill>
              <a:srgbClr val="FFFF00"/>
            </a:solidFill>
            <a:prstDash val="solid"/>
            <a:miter lim="800000"/>
          </a:ln>
          <a:effectLst/>
        </p:spPr>
      </p:cxnSp>
      <p:cxnSp>
        <p:nvCxnSpPr>
          <p:cNvPr id="19" name="Straight Connector 18">
            <a:extLst>
              <a:ext uri="{FF2B5EF4-FFF2-40B4-BE49-F238E27FC236}">
                <a16:creationId xmlns:a16="http://schemas.microsoft.com/office/drawing/2014/main" id="{F8B05A93-9352-4BD7-87DB-2DB791762B36}"/>
              </a:ext>
            </a:extLst>
          </p:cNvPr>
          <p:cNvCxnSpPr/>
          <p:nvPr/>
        </p:nvCxnSpPr>
        <p:spPr>
          <a:xfrm>
            <a:off x="5650639" y="3845409"/>
            <a:ext cx="106680" cy="198120"/>
          </a:xfrm>
          <a:prstGeom prst="line">
            <a:avLst/>
          </a:prstGeom>
          <a:noFill/>
          <a:ln w="76200" cap="flat" cmpd="sng" algn="ctr">
            <a:solidFill>
              <a:srgbClr val="FFFF00"/>
            </a:solidFill>
            <a:prstDash val="solid"/>
            <a:miter lim="800000"/>
          </a:ln>
          <a:effectLst/>
        </p:spPr>
      </p:cxnSp>
      <p:cxnSp>
        <p:nvCxnSpPr>
          <p:cNvPr id="20" name="Straight Connector 19">
            <a:extLst>
              <a:ext uri="{FF2B5EF4-FFF2-40B4-BE49-F238E27FC236}">
                <a16:creationId xmlns:a16="http://schemas.microsoft.com/office/drawing/2014/main" id="{C93F5658-DE1A-4A8B-87EE-243F377F7480}"/>
              </a:ext>
            </a:extLst>
          </p:cNvPr>
          <p:cNvCxnSpPr/>
          <p:nvPr/>
        </p:nvCxnSpPr>
        <p:spPr>
          <a:xfrm>
            <a:off x="6065929" y="3872079"/>
            <a:ext cx="106680" cy="198120"/>
          </a:xfrm>
          <a:prstGeom prst="line">
            <a:avLst/>
          </a:prstGeom>
          <a:noFill/>
          <a:ln w="76200" cap="flat" cmpd="sng" algn="ctr">
            <a:solidFill>
              <a:srgbClr val="FFFF00"/>
            </a:solidFill>
            <a:prstDash val="solid"/>
            <a:miter lim="800000"/>
          </a:ln>
          <a:effectLst/>
        </p:spPr>
      </p:cxnSp>
      <p:cxnSp>
        <p:nvCxnSpPr>
          <p:cNvPr id="21" name="Straight Connector 20">
            <a:extLst>
              <a:ext uri="{FF2B5EF4-FFF2-40B4-BE49-F238E27FC236}">
                <a16:creationId xmlns:a16="http://schemas.microsoft.com/office/drawing/2014/main" id="{B5824535-1E88-45B7-8159-E992D799686C}"/>
              </a:ext>
            </a:extLst>
          </p:cNvPr>
          <p:cNvCxnSpPr/>
          <p:nvPr/>
        </p:nvCxnSpPr>
        <p:spPr>
          <a:xfrm>
            <a:off x="6492649" y="3849219"/>
            <a:ext cx="106680" cy="198120"/>
          </a:xfrm>
          <a:prstGeom prst="line">
            <a:avLst/>
          </a:prstGeom>
          <a:noFill/>
          <a:ln w="76200" cap="flat" cmpd="sng" algn="ctr">
            <a:solidFill>
              <a:srgbClr val="FFFF00"/>
            </a:solidFill>
            <a:prstDash val="solid"/>
            <a:miter lim="800000"/>
          </a:ln>
          <a:effectLst/>
        </p:spPr>
      </p:cxnSp>
      <p:sp>
        <p:nvSpPr>
          <p:cNvPr id="23" name="Rectangle 24">
            <a:extLst>
              <a:ext uri="{FF2B5EF4-FFF2-40B4-BE49-F238E27FC236}">
                <a16:creationId xmlns:a16="http://schemas.microsoft.com/office/drawing/2014/main" id="{7C413581-BD66-4C5F-93FD-F6218BC0C1F5}"/>
              </a:ext>
            </a:extLst>
          </p:cNvPr>
          <p:cNvSpPr>
            <a:spLocks noChangeArrowheads="1"/>
          </p:cNvSpPr>
          <p:nvPr/>
        </p:nvSpPr>
        <p:spPr bwMode="auto">
          <a:xfrm>
            <a:off x="2266548" y="5058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079299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8854D-C505-42EA-8DE3-60ECA24FD3E3}"/>
              </a:ext>
            </a:extLst>
          </p:cNvPr>
          <p:cNvSpPr>
            <a:spLocks noGrp="1"/>
          </p:cNvSpPr>
          <p:nvPr>
            <p:ph type="title"/>
          </p:nvPr>
        </p:nvSpPr>
        <p:spPr/>
        <p:txBody>
          <a:bodyPr/>
          <a:lstStyle/>
          <a:p>
            <a:pPr algn="ctr"/>
            <a:r>
              <a:rPr lang="en-US" b="1" dirty="0">
                <a:latin typeface="+mn-lt"/>
              </a:rPr>
              <a:t>The facts of life about our current condition</a:t>
            </a:r>
            <a:endParaRPr lang="en-GB" b="1" dirty="0">
              <a:latin typeface="+mn-lt"/>
            </a:endParaRPr>
          </a:p>
        </p:txBody>
      </p:sp>
      <p:sp>
        <p:nvSpPr>
          <p:cNvPr id="3" name="Content Placeholder 2">
            <a:extLst>
              <a:ext uri="{FF2B5EF4-FFF2-40B4-BE49-F238E27FC236}">
                <a16:creationId xmlns:a16="http://schemas.microsoft.com/office/drawing/2014/main" id="{4ADBDD31-3DAD-4A18-8C0D-918C96811F96}"/>
              </a:ext>
            </a:extLst>
          </p:cNvPr>
          <p:cNvSpPr>
            <a:spLocks noGrp="1"/>
          </p:cNvSpPr>
          <p:nvPr>
            <p:ph idx="1"/>
          </p:nvPr>
        </p:nvSpPr>
        <p:spPr>
          <a:xfrm>
            <a:off x="-1" y="1835353"/>
            <a:ext cx="12091481" cy="4351338"/>
          </a:xfrm>
        </p:spPr>
        <p:txBody>
          <a:bodyPr/>
          <a:lstStyle/>
          <a:p>
            <a:r>
              <a:rPr lang="en-US" b="1" dirty="0"/>
              <a:t>The Earth system is a self-organizing, self-assembling system</a:t>
            </a:r>
          </a:p>
          <a:p>
            <a:r>
              <a:rPr lang="en-US" b="1" dirty="0"/>
              <a:t>The Earth system is a functional whole</a:t>
            </a:r>
          </a:p>
          <a:p>
            <a:r>
              <a:rPr lang="en-US" b="1" dirty="0"/>
              <a:t>Species that don’t work within the system go extinct (survival of the </a:t>
            </a:r>
            <a:r>
              <a:rPr lang="en-US" b="1" i="1" dirty="0"/>
              <a:t>fitting</a:t>
            </a:r>
            <a:r>
              <a:rPr lang="en-US" b="1" dirty="0"/>
              <a:t>)</a:t>
            </a:r>
          </a:p>
          <a:p>
            <a:r>
              <a:rPr lang="en-US" b="1" dirty="0"/>
              <a:t>All of the current malaise stems from lots of individual decisions by each of us</a:t>
            </a:r>
          </a:p>
          <a:p>
            <a:r>
              <a:rPr lang="en-US" b="1" dirty="0"/>
              <a:t>It is our decision-making that underpins the crisis and the solutions.</a:t>
            </a:r>
          </a:p>
          <a:p>
            <a:pPr marL="0" indent="0">
              <a:buNone/>
            </a:pPr>
            <a:endParaRPr lang="en-GB" dirty="0"/>
          </a:p>
        </p:txBody>
      </p:sp>
    </p:spTree>
    <p:extLst>
      <p:ext uri="{BB962C8B-B14F-4D97-AF65-F5344CB8AC3E}">
        <p14:creationId xmlns:p14="http://schemas.microsoft.com/office/powerpoint/2010/main" val="33526636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7901E-9BFB-4955-85B0-3C9455ECA929}"/>
              </a:ext>
            </a:extLst>
          </p:cNvPr>
          <p:cNvSpPr>
            <a:spLocks noGrp="1"/>
          </p:cNvSpPr>
          <p:nvPr>
            <p:ph type="title"/>
          </p:nvPr>
        </p:nvSpPr>
        <p:spPr>
          <a:xfrm>
            <a:off x="838200" y="1454624"/>
            <a:ext cx="10515600" cy="1325563"/>
          </a:xfrm>
        </p:spPr>
        <p:txBody>
          <a:bodyPr/>
          <a:lstStyle/>
          <a:p>
            <a:pPr algn="ctr"/>
            <a:r>
              <a:rPr lang="en-US" b="1" dirty="0">
                <a:latin typeface="+mn-lt"/>
              </a:rPr>
              <a:t>Ecology as the unit of empowerment</a:t>
            </a:r>
            <a:endParaRPr lang="en-GB" b="1" dirty="0">
              <a:latin typeface="+mn-lt"/>
            </a:endParaRPr>
          </a:p>
        </p:txBody>
      </p:sp>
      <p:sp>
        <p:nvSpPr>
          <p:cNvPr id="3" name="Content Placeholder 2">
            <a:extLst>
              <a:ext uri="{FF2B5EF4-FFF2-40B4-BE49-F238E27FC236}">
                <a16:creationId xmlns:a16="http://schemas.microsoft.com/office/drawing/2014/main" id="{B3C38E25-8913-4726-A1BA-FDAFF12BDA8A}"/>
              </a:ext>
            </a:extLst>
          </p:cNvPr>
          <p:cNvSpPr>
            <a:spLocks noGrp="1"/>
          </p:cNvSpPr>
          <p:nvPr>
            <p:ph idx="1"/>
          </p:nvPr>
        </p:nvSpPr>
        <p:spPr>
          <a:xfrm>
            <a:off x="838200" y="3323688"/>
            <a:ext cx="10515600" cy="4351338"/>
          </a:xfrm>
        </p:spPr>
        <p:txBody>
          <a:bodyPr>
            <a:normAutofit/>
          </a:bodyPr>
          <a:lstStyle/>
          <a:p>
            <a:endParaRPr lang="en-US" dirty="0"/>
          </a:p>
        </p:txBody>
      </p:sp>
    </p:spTree>
    <p:extLst>
      <p:ext uri="{BB962C8B-B14F-4D97-AF65-F5344CB8AC3E}">
        <p14:creationId xmlns:p14="http://schemas.microsoft.com/office/powerpoint/2010/main" val="28130113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08127-B714-4F0E-9808-87AE4D4BB3AB}"/>
              </a:ext>
            </a:extLst>
          </p:cNvPr>
          <p:cNvSpPr>
            <a:spLocks noGrp="1"/>
          </p:cNvSpPr>
          <p:nvPr>
            <p:ph type="title"/>
          </p:nvPr>
        </p:nvSpPr>
        <p:spPr/>
        <p:txBody>
          <a:bodyPr/>
          <a:lstStyle/>
          <a:p>
            <a:pPr algn="ctr"/>
            <a:r>
              <a:rPr lang="en-US" b="1" dirty="0">
                <a:latin typeface="+mn-lt"/>
              </a:rPr>
              <a:t>EMPOWERMENT AS THE KEY TO SUSTAINABILITY</a:t>
            </a:r>
            <a:endParaRPr lang="en-GB" b="1" dirty="0">
              <a:latin typeface="+mn-lt"/>
            </a:endParaRPr>
          </a:p>
        </p:txBody>
      </p:sp>
      <p:sp>
        <p:nvSpPr>
          <p:cNvPr id="3" name="Content Placeholder 2">
            <a:extLst>
              <a:ext uri="{FF2B5EF4-FFF2-40B4-BE49-F238E27FC236}">
                <a16:creationId xmlns:a16="http://schemas.microsoft.com/office/drawing/2014/main" id="{688FF2C8-1846-480E-9678-4FB6FF968795}"/>
              </a:ext>
            </a:extLst>
          </p:cNvPr>
          <p:cNvSpPr>
            <a:spLocks noGrp="1"/>
          </p:cNvSpPr>
          <p:nvPr>
            <p:ph idx="1"/>
          </p:nvPr>
        </p:nvSpPr>
        <p:spPr>
          <a:xfrm>
            <a:off x="838200" y="1835353"/>
            <a:ext cx="7157936" cy="4351338"/>
          </a:xfrm>
        </p:spPr>
        <p:txBody>
          <a:bodyPr/>
          <a:lstStyle/>
          <a:p>
            <a:r>
              <a:rPr lang="en-US" b="1" dirty="0"/>
              <a:t>Opportunity</a:t>
            </a:r>
          </a:p>
          <a:p>
            <a:r>
              <a:rPr lang="en-US" b="1" dirty="0"/>
              <a:t>Identity</a:t>
            </a:r>
          </a:p>
          <a:p>
            <a:r>
              <a:rPr lang="en-US" b="1" dirty="0"/>
              <a:t>Motivation</a:t>
            </a:r>
          </a:p>
          <a:p>
            <a:r>
              <a:rPr lang="en-US" b="1" dirty="0"/>
              <a:t>Social cohesion</a:t>
            </a:r>
          </a:p>
          <a:p>
            <a:r>
              <a:rPr lang="en-US" b="1" dirty="0"/>
              <a:t>Functional societies</a:t>
            </a:r>
          </a:p>
          <a:p>
            <a:r>
              <a:rPr lang="en-GB" b="1" dirty="0"/>
              <a:t>Fundamental to policy of any government for political and ethical reasons</a:t>
            </a:r>
            <a:endParaRPr lang="en-US" b="1" dirty="0"/>
          </a:p>
        </p:txBody>
      </p:sp>
    </p:spTree>
    <p:extLst>
      <p:ext uri="{BB962C8B-B14F-4D97-AF65-F5344CB8AC3E}">
        <p14:creationId xmlns:p14="http://schemas.microsoft.com/office/powerpoint/2010/main" val="15859541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7901E-9BFB-4955-85B0-3C9455ECA929}"/>
              </a:ext>
            </a:extLst>
          </p:cNvPr>
          <p:cNvSpPr>
            <a:spLocks noGrp="1"/>
          </p:cNvSpPr>
          <p:nvPr>
            <p:ph type="title"/>
          </p:nvPr>
        </p:nvSpPr>
        <p:spPr/>
        <p:txBody>
          <a:bodyPr/>
          <a:lstStyle/>
          <a:p>
            <a:pPr algn="ctr"/>
            <a:r>
              <a:rPr lang="en-US" b="1" dirty="0">
                <a:latin typeface="+mn-lt"/>
              </a:rPr>
              <a:t>Ecology as the unit of empowerment</a:t>
            </a:r>
            <a:endParaRPr lang="en-GB" b="1" dirty="0">
              <a:latin typeface="+mn-lt"/>
            </a:endParaRPr>
          </a:p>
        </p:txBody>
      </p:sp>
      <p:sp>
        <p:nvSpPr>
          <p:cNvPr id="3" name="Content Placeholder 2">
            <a:extLst>
              <a:ext uri="{FF2B5EF4-FFF2-40B4-BE49-F238E27FC236}">
                <a16:creationId xmlns:a16="http://schemas.microsoft.com/office/drawing/2014/main" id="{B3C38E25-8913-4726-A1BA-FDAFF12BDA8A}"/>
              </a:ext>
            </a:extLst>
          </p:cNvPr>
          <p:cNvSpPr>
            <a:spLocks noGrp="1"/>
          </p:cNvSpPr>
          <p:nvPr>
            <p:ph idx="1"/>
          </p:nvPr>
        </p:nvSpPr>
        <p:spPr/>
        <p:txBody>
          <a:bodyPr>
            <a:normAutofit/>
          </a:bodyPr>
          <a:lstStyle/>
          <a:p>
            <a:r>
              <a:rPr lang="en-US" b="1" dirty="0"/>
              <a:t>As early as 1922, Mary Richmond, one of the pioneers of modern social work, stated that the physical environment “becomes part of the social environment”</a:t>
            </a:r>
          </a:p>
        </p:txBody>
      </p:sp>
    </p:spTree>
    <p:extLst>
      <p:ext uri="{BB962C8B-B14F-4D97-AF65-F5344CB8AC3E}">
        <p14:creationId xmlns:p14="http://schemas.microsoft.com/office/powerpoint/2010/main" val="32647697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13E15-E915-4621-8482-F9B224DD51D4}"/>
              </a:ext>
            </a:extLst>
          </p:cNvPr>
          <p:cNvSpPr>
            <a:spLocks noGrp="1"/>
          </p:cNvSpPr>
          <p:nvPr>
            <p:ph type="title"/>
          </p:nvPr>
        </p:nvSpPr>
        <p:spPr/>
        <p:txBody>
          <a:bodyPr/>
          <a:lstStyle/>
          <a:p>
            <a:pPr algn="ctr"/>
            <a:r>
              <a:rPr lang="en-US" b="1" dirty="0">
                <a:latin typeface="+mn-lt"/>
              </a:rPr>
              <a:t>Ecocentrism</a:t>
            </a:r>
            <a:endParaRPr lang="en-GB" b="1" dirty="0">
              <a:latin typeface="+mn-lt"/>
            </a:endParaRPr>
          </a:p>
        </p:txBody>
      </p:sp>
      <p:sp>
        <p:nvSpPr>
          <p:cNvPr id="3" name="Content Placeholder 2">
            <a:extLst>
              <a:ext uri="{FF2B5EF4-FFF2-40B4-BE49-F238E27FC236}">
                <a16:creationId xmlns:a16="http://schemas.microsoft.com/office/drawing/2014/main" id="{3F6E52FB-2EAD-45E7-BBA1-30914D5A3023}"/>
              </a:ext>
            </a:extLst>
          </p:cNvPr>
          <p:cNvSpPr>
            <a:spLocks noGrp="1"/>
          </p:cNvSpPr>
          <p:nvPr>
            <p:ph idx="1"/>
          </p:nvPr>
        </p:nvSpPr>
        <p:spPr/>
        <p:txBody>
          <a:bodyPr/>
          <a:lstStyle/>
          <a:p>
            <a:r>
              <a:rPr lang="en-US" b="1" dirty="0"/>
              <a:t>Environmental social work differs from other social work approaches by placing the ecosystem at the </a:t>
            </a:r>
            <a:r>
              <a:rPr lang="en-US" b="1" dirty="0" err="1"/>
              <a:t>centre</a:t>
            </a:r>
            <a:r>
              <a:rPr lang="en-US" b="1" dirty="0"/>
              <a:t> of practice rather than a person— an idea referred to as ecocentrism.</a:t>
            </a:r>
          </a:p>
          <a:p>
            <a:endParaRPr lang="en-GB" dirty="0"/>
          </a:p>
        </p:txBody>
      </p:sp>
    </p:spTree>
    <p:extLst>
      <p:ext uri="{BB962C8B-B14F-4D97-AF65-F5344CB8AC3E}">
        <p14:creationId xmlns:p14="http://schemas.microsoft.com/office/powerpoint/2010/main" val="9921799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F60D0-C648-47E0-9E5D-A89CEC25447C}"/>
              </a:ext>
            </a:extLst>
          </p:cNvPr>
          <p:cNvSpPr>
            <a:spLocks noGrp="1"/>
          </p:cNvSpPr>
          <p:nvPr>
            <p:ph type="title"/>
          </p:nvPr>
        </p:nvSpPr>
        <p:spPr/>
        <p:txBody>
          <a:bodyPr/>
          <a:lstStyle/>
          <a:p>
            <a:pPr algn="ctr"/>
            <a:r>
              <a:rPr lang="en-US" b="1" dirty="0">
                <a:latin typeface="+mn-lt"/>
              </a:rPr>
              <a:t>The Earth system: our true context</a:t>
            </a:r>
            <a:endParaRPr lang="en-GB" b="1" dirty="0">
              <a:latin typeface="+mn-lt"/>
            </a:endParaRPr>
          </a:p>
        </p:txBody>
      </p:sp>
      <p:sp>
        <p:nvSpPr>
          <p:cNvPr id="3" name="Content Placeholder 2">
            <a:extLst>
              <a:ext uri="{FF2B5EF4-FFF2-40B4-BE49-F238E27FC236}">
                <a16:creationId xmlns:a16="http://schemas.microsoft.com/office/drawing/2014/main" id="{C23C37A0-B085-4DA6-B2F5-7B75607D615A}"/>
              </a:ext>
            </a:extLst>
          </p:cNvPr>
          <p:cNvSpPr>
            <a:spLocks noGrp="1"/>
          </p:cNvSpPr>
          <p:nvPr>
            <p:ph idx="1"/>
          </p:nvPr>
        </p:nvSpPr>
        <p:spPr>
          <a:xfrm>
            <a:off x="838200" y="1825625"/>
            <a:ext cx="7975060" cy="4351338"/>
          </a:xfrm>
        </p:spPr>
        <p:txBody>
          <a:bodyPr/>
          <a:lstStyle/>
          <a:p>
            <a:endParaRPr lang="en-US" dirty="0"/>
          </a:p>
          <a:p>
            <a:r>
              <a:rPr lang="en-US" b="1" dirty="0"/>
              <a:t>At the heart of all indigenous cultures lies the fundamental centrality of the Earth system as the unit of identity and empowerment </a:t>
            </a:r>
          </a:p>
          <a:p>
            <a:r>
              <a:rPr lang="en-US" b="1" dirty="0"/>
              <a:t>The relational self here includes the climate, physical landscape and biology, not merely the other humans.</a:t>
            </a:r>
            <a:endParaRPr lang="en-GB" b="1" dirty="0"/>
          </a:p>
        </p:txBody>
      </p:sp>
    </p:spTree>
    <p:extLst>
      <p:ext uri="{BB962C8B-B14F-4D97-AF65-F5344CB8AC3E}">
        <p14:creationId xmlns:p14="http://schemas.microsoft.com/office/powerpoint/2010/main" val="8826391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B4D4E-1CF9-4B9A-86C4-731D935737FD}"/>
              </a:ext>
            </a:extLst>
          </p:cNvPr>
          <p:cNvSpPr>
            <a:spLocks noGrp="1"/>
          </p:cNvSpPr>
          <p:nvPr>
            <p:ph type="title"/>
          </p:nvPr>
        </p:nvSpPr>
        <p:spPr/>
        <p:txBody>
          <a:bodyPr/>
          <a:lstStyle/>
          <a:p>
            <a:pPr algn="ctr"/>
            <a:r>
              <a:rPr lang="en-US" b="1" dirty="0">
                <a:latin typeface="+mn-lt"/>
              </a:rPr>
              <a:t>Weak  ecological empowerment</a:t>
            </a:r>
            <a:endParaRPr lang="en-GB" b="1" dirty="0">
              <a:latin typeface="+mn-lt"/>
            </a:endParaRPr>
          </a:p>
        </p:txBody>
      </p:sp>
      <p:sp>
        <p:nvSpPr>
          <p:cNvPr id="3" name="Content Placeholder 2">
            <a:extLst>
              <a:ext uri="{FF2B5EF4-FFF2-40B4-BE49-F238E27FC236}">
                <a16:creationId xmlns:a16="http://schemas.microsoft.com/office/drawing/2014/main" id="{DF82A9E5-837E-4E20-9AD6-5831F0C75F4B}"/>
              </a:ext>
            </a:extLst>
          </p:cNvPr>
          <p:cNvSpPr>
            <a:spLocks noGrp="1"/>
          </p:cNvSpPr>
          <p:nvPr>
            <p:ph idx="1"/>
          </p:nvPr>
        </p:nvSpPr>
        <p:spPr/>
        <p:txBody>
          <a:bodyPr/>
          <a:lstStyle/>
          <a:p>
            <a:r>
              <a:rPr lang="en-US" b="1" dirty="0"/>
              <a:t>Nature is viewed as an inspirational, comforting and useful analogy,</a:t>
            </a:r>
          </a:p>
          <a:p>
            <a:r>
              <a:rPr lang="en-US" b="1" dirty="0"/>
              <a:t> representing balance, functional integrity, resilience and vulnerability, as evidenced by its ongoing destruction. </a:t>
            </a:r>
          </a:p>
          <a:p>
            <a:r>
              <a:rPr lang="en-US" b="1" dirty="0"/>
              <a:t>In this way, nature can act as a mentor</a:t>
            </a:r>
            <a:endParaRPr lang="en-GB" b="1" dirty="0"/>
          </a:p>
        </p:txBody>
      </p:sp>
    </p:spTree>
    <p:extLst>
      <p:ext uri="{BB962C8B-B14F-4D97-AF65-F5344CB8AC3E}">
        <p14:creationId xmlns:p14="http://schemas.microsoft.com/office/powerpoint/2010/main" val="564773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B14F-D56B-421F-9AC4-5F2D66E55468}"/>
              </a:ext>
            </a:extLst>
          </p:cNvPr>
          <p:cNvSpPr>
            <a:spLocks noGrp="1"/>
          </p:cNvSpPr>
          <p:nvPr>
            <p:ph type="title"/>
          </p:nvPr>
        </p:nvSpPr>
        <p:spPr/>
        <p:txBody>
          <a:bodyPr/>
          <a:lstStyle/>
          <a:p>
            <a:r>
              <a:rPr lang="en-US" b="1" dirty="0">
                <a:latin typeface="+mn-lt"/>
              </a:rPr>
              <a:t>Strong ecological empowerment</a:t>
            </a:r>
            <a:endParaRPr lang="en-GB" b="1" dirty="0">
              <a:latin typeface="+mn-lt"/>
            </a:endParaRPr>
          </a:p>
        </p:txBody>
      </p:sp>
      <p:sp>
        <p:nvSpPr>
          <p:cNvPr id="3" name="Content Placeholder 2">
            <a:extLst>
              <a:ext uri="{FF2B5EF4-FFF2-40B4-BE49-F238E27FC236}">
                <a16:creationId xmlns:a16="http://schemas.microsoft.com/office/drawing/2014/main" id="{1069469B-556D-4570-B5CF-461E41AB3D13}"/>
              </a:ext>
            </a:extLst>
          </p:cNvPr>
          <p:cNvSpPr>
            <a:spLocks noGrp="1"/>
          </p:cNvSpPr>
          <p:nvPr>
            <p:ph idx="1"/>
          </p:nvPr>
        </p:nvSpPr>
        <p:spPr/>
        <p:txBody>
          <a:bodyPr>
            <a:normAutofit/>
          </a:bodyPr>
          <a:lstStyle/>
          <a:p>
            <a:r>
              <a:rPr lang="en-US" b="1" dirty="0"/>
              <a:t>We have evolved as a species and emerged as a living extension of the Earth system</a:t>
            </a:r>
          </a:p>
          <a:p>
            <a:r>
              <a:rPr lang="en-US" b="1" dirty="0"/>
              <a:t>Our relational self is within this Earth system, and any attempt to understand ourselves can only be found within this greater whole.</a:t>
            </a:r>
          </a:p>
          <a:p>
            <a:r>
              <a:rPr lang="en-US" b="1" dirty="0"/>
              <a:t>The unit of empowerment is argued to be that of the system itself. The system is self-organizing, and thus empowered at the level of the system, not at the level of its component sub-systems such as its societies and individuals.</a:t>
            </a:r>
            <a:endParaRPr lang="en-GB" b="1" dirty="0"/>
          </a:p>
        </p:txBody>
      </p:sp>
    </p:spTree>
    <p:extLst>
      <p:ext uri="{BB962C8B-B14F-4D97-AF65-F5344CB8AC3E}">
        <p14:creationId xmlns:p14="http://schemas.microsoft.com/office/powerpoint/2010/main" val="11609188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ubtitle 2">
            <a:extLst>
              <a:ext uri="{FF2B5EF4-FFF2-40B4-BE49-F238E27FC236}">
                <a16:creationId xmlns:a16="http://schemas.microsoft.com/office/drawing/2014/main" id="{9B81A2AD-E9E8-429D-A2A6-D089FC7C6291}"/>
              </a:ext>
            </a:extLst>
          </p:cNvPr>
          <p:cNvSpPr txBox="1">
            <a:spLocks/>
          </p:cNvSpPr>
          <p:nvPr/>
        </p:nvSpPr>
        <p:spPr bwMode="auto">
          <a:xfrm>
            <a:off x="3095625" y="1635125"/>
            <a:ext cx="6853238"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9pPr>
          </a:lstStyle>
          <a:p>
            <a:pPr eaLnBrk="1" hangingPunct="1">
              <a:buFont typeface="Arial" panose="020B0604020202020204" pitchFamily="34" charset="0"/>
              <a:buNone/>
            </a:pPr>
            <a:endParaRPr lang="en-US" altLang="en-US" sz="1800" b="1">
              <a:latin typeface="Helvetica Neue" charset="0"/>
            </a:endParaRPr>
          </a:p>
        </p:txBody>
      </p:sp>
      <p:sp>
        <p:nvSpPr>
          <p:cNvPr id="35843" name="Subtitle 2">
            <a:extLst>
              <a:ext uri="{FF2B5EF4-FFF2-40B4-BE49-F238E27FC236}">
                <a16:creationId xmlns:a16="http://schemas.microsoft.com/office/drawing/2014/main" id="{A36EE3AC-7F45-444A-AA4A-28160A0B9731}"/>
              </a:ext>
            </a:extLst>
          </p:cNvPr>
          <p:cNvSpPr txBox="1">
            <a:spLocks/>
          </p:cNvSpPr>
          <p:nvPr/>
        </p:nvSpPr>
        <p:spPr bwMode="auto">
          <a:xfrm>
            <a:off x="3095625" y="1422401"/>
            <a:ext cx="6853238"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9pPr>
          </a:lstStyle>
          <a:p>
            <a:pPr eaLnBrk="1" hangingPunct="1">
              <a:buFont typeface="Arial" panose="020B0604020202020204" pitchFamily="34" charset="0"/>
              <a:buNone/>
            </a:pPr>
            <a:endParaRPr lang="en-US" altLang="en-US" sz="1800" b="1">
              <a:latin typeface="Helvetica Neue" charset="0"/>
            </a:endParaRPr>
          </a:p>
        </p:txBody>
      </p:sp>
      <p:sp>
        <p:nvSpPr>
          <p:cNvPr id="35844" name="Content Placeholder 2">
            <a:extLst>
              <a:ext uri="{FF2B5EF4-FFF2-40B4-BE49-F238E27FC236}">
                <a16:creationId xmlns:a16="http://schemas.microsoft.com/office/drawing/2014/main" id="{69A713B4-71F4-4DEB-814E-52A3022CCABC}"/>
              </a:ext>
            </a:extLst>
          </p:cNvPr>
          <p:cNvSpPr>
            <a:spLocks noGrp="1"/>
          </p:cNvSpPr>
          <p:nvPr>
            <p:ph idx="1"/>
          </p:nvPr>
        </p:nvSpPr>
        <p:spPr>
          <a:xfrm>
            <a:off x="1639889" y="1630363"/>
            <a:ext cx="6548437" cy="4413250"/>
          </a:xfrm>
        </p:spPr>
        <p:txBody>
          <a:bodyPr/>
          <a:lstStyle/>
          <a:p>
            <a:pPr marL="0" indent="0">
              <a:lnSpc>
                <a:spcPct val="150000"/>
              </a:lnSpc>
              <a:buNone/>
            </a:pPr>
            <a:r>
              <a:rPr lang="en-US" altLang="en-US" b="1"/>
              <a:t>‘We may be said to be in, and of, nature from the very beginning of ourselves. Society and human relationships are important, but our own self is much richer in its constitutive relationships.’</a:t>
            </a:r>
          </a:p>
          <a:p>
            <a:pPr marL="0" indent="0">
              <a:lnSpc>
                <a:spcPct val="150000"/>
              </a:lnSpc>
              <a:buNone/>
            </a:pPr>
            <a:endParaRPr lang="en-US" altLang="en-US" sz="1400">
              <a:latin typeface="Helvetica Neue Light" charset="0"/>
            </a:endParaRPr>
          </a:p>
          <a:p>
            <a:pPr marL="0" indent="0">
              <a:lnSpc>
                <a:spcPct val="150000"/>
              </a:lnSpc>
              <a:buNone/>
            </a:pPr>
            <a:r>
              <a:rPr lang="en-US" altLang="en-US" sz="1400" b="1"/>
              <a:t>Naess, A. (2008: 82) The Ecology of Wisdom (2008: 82)</a:t>
            </a:r>
          </a:p>
          <a:p>
            <a:pPr marL="0" indent="0">
              <a:lnSpc>
                <a:spcPct val="150000"/>
              </a:lnSpc>
              <a:buNone/>
            </a:pPr>
            <a:endParaRPr lang="en-US" altLang="en-US" sz="1400">
              <a:latin typeface="Helvetica Neue Light" charset="0"/>
            </a:endParaRPr>
          </a:p>
        </p:txBody>
      </p:sp>
      <p:sp>
        <p:nvSpPr>
          <p:cNvPr id="39944" name="Subtitle 2">
            <a:extLst>
              <a:ext uri="{FF2B5EF4-FFF2-40B4-BE49-F238E27FC236}">
                <a16:creationId xmlns:a16="http://schemas.microsoft.com/office/drawing/2014/main" id="{3AEADB73-DBE6-48B6-BD41-3C5A365E09D9}"/>
              </a:ext>
            </a:extLst>
          </p:cNvPr>
          <p:cNvSpPr txBox="1">
            <a:spLocks/>
          </p:cNvSpPr>
          <p:nvPr/>
        </p:nvSpPr>
        <p:spPr bwMode="auto">
          <a:xfrm>
            <a:off x="3463925" y="635001"/>
            <a:ext cx="52451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9pPr>
          </a:lstStyle>
          <a:p>
            <a:pPr eaLnBrk="1" hangingPunct="1">
              <a:buFont typeface="Arial" panose="020B0604020202020204" pitchFamily="34" charset="0"/>
              <a:buNone/>
              <a:defRPr/>
            </a:pPr>
            <a:r>
              <a:rPr lang="en-US" altLang="en-US" sz="4000" b="1" dirty="0">
                <a:latin typeface="+mn-lt"/>
              </a:rPr>
              <a:t>Arne </a:t>
            </a:r>
            <a:r>
              <a:rPr lang="en-US" altLang="en-US" sz="4000" b="1" dirty="0" err="1">
                <a:latin typeface="+mn-lt"/>
              </a:rPr>
              <a:t>Naess</a:t>
            </a:r>
            <a:r>
              <a:rPr lang="en-US" altLang="en-US" sz="4000" b="1" dirty="0">
                <a:latin typeface="+mn-lt"/>
              </a:rPr>
              <a:t> 1912 - 2009</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2D983-3137-4CC4-B919-D7E3696E40E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1D5539C-5AAF-4D64-8FD9-9C744B78C429}"/>
              </a:ext>
            </a:extLst>
          </p:cNvPr>
          <p:cNvSpPr>
            <a:spLocks noGrp="1"/>
          </p:cNvSpPr>
          <p:nvPr>
            <p:ph idx="1"/>
          </p:nvPr>
        </p:nvSpPr>
        <p:spPr/>
        <p:txBody>
          <a:bodyPr/>
          <a:lstStyle/>
          <a:p>
            <a:r>
              <a:rPr lang="en-US" b="1" dirty="0"/>
              <a:t>If I (the individual) am fundamentally we (society) </a:t>
            </a:r>
          </a:p>
          <a:p>
            <a:r>
              <a:rPr lang="en-US" b="1" dirty="0"/>
              <a:t>and we are fundamentally it (ecology) </a:t>
            </a:r>
          </a:p>
          <a:p>
            <a:r>
              <a:rPr lang="en-US" b="1" dirty="0"/>
              <a:t>then empowerment must surely operate at the level of the ecosystem.</a:t>
            </a:r>
            <a:endParaRPr lang="en-GB" b="1" dirty="0"/>
          </a:p>
        </p:txBody>
      </p:sp>
      <p:sp>
        <p:nvSpPr>
          <p:cNvPr id="4" name="Oval 3">
            <a:extLst>
              <a:ext uri="{FF2B5EF4-FFF2-40B4-BE49-F238E27FC236}">
                <a16:creationId xmlns:a16="http://schemas.microsoft.com/office/drawing/2014/main" id="{9FC2A9F5-680B-45F1-8A7A-C21846E6679D}"/>
              </a:ext>
            </a:extLst>
          </p:cNvPr>
          <p:cNvSpPr/>
          <p:nvPr/>
        </p:nvSpPr>
        <p:spPr>
          <a:xfrm>
            <a:off x="4009417" y="3425386"/>
            <a:ext cx="4173166" cy="32490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210693E2-1EBB-499C-9EE1-E122C6456BAB}"/>
              </a:ext>
            </a:extLst>
          </p:cNvPr>
          <p:cNvSpPr/>
          <p:nvPr/>
        </p:nvSpPr>
        <p:spPr>
          <a:xfrm>
            <a:off x="4794117" y="3988338"/>
            <a:ext cx="2579450" cy="2196456"/>
          </a:xfrm>
          <a:prstGeom prst="ellipse">
            <a:avLst/>
          </a:prstGeo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CB396963-E57F-4798-97EB-695CBA3AA921}"/>
              </a:ext>
            </a:extLst>
          </p:cNvPr>
          <p:cNvSpPr/>
          <p:nvPr/>
        </p:nvSpPr>
        <p:spPr>
          <a:xfrm>
            <a:off x="5306446" y="4455268"/>
            <a:ext cx="1619650" cy="1307995"/>
          </a:xfrm>
          <a:prstGeom prst="ellipse">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pic>
        <p:nvPicPr>
          <p:cNvPr id="12" name="Graphic 11" descr="Confused person">
            <a:extLst>
              <a:ext uri="{FF2B5EF4-FFF2-40B4-BE49-F238E27FC236}">
                <a16:creationId xmlns:a16="http://schemas.microsoft.com/office/drawing/2014/main" id="{DACE5788-6C70-4DC3-AADC-0AB722FBA464}"/>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638800" y="4606048"/>
            <a:ext cx="914400" cy="914400"/>
          </a:xfrm>
          <a:prstGeom prst="rect">
            <a:avLst/>
          </a:prstGeom>
        </p:spPr>
      </p:pic>
    </p:spTree>
    <p:extLst>
      <p:ext uri="{BB962C8B-B14F-4D97-AF65-F5344CB8AC3E}">
        <p14:creationId xmlns:p14="http://schemas.microsoft.com/office/powerpoint/2010/main" val="4142769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13" name="Picture 7" descr="Planet Earth Free PNG Image | PNG Arts">
            <a:extLst>
              <a:ext uri="{FF2B5EF4-FFF2-40B4-BE49-F238E27FC236}">
                <a16:creationId xmlns:a16="http://schemas.microsoft.com/office/drawing/2014/main" id="{DE5051D3-0C7A-4DC1-A06B-FE6776C8DD61}"/>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flipH="1">
            <a:off x="5365229" y="2493319"/>
            <a:ext cx="2031244" cy="2031244"/>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27">
            <a:extLst>
              <a:ext uri="{FF2B5EF4-FFF2-40B4-BE49-F238E27FC236}">
                <a16:creationId xmlns:a16="http://schemas.microsoft.com/office/drawing/2014/main" id="{714EBB39-A80A-4B03-974C-4625F3F57E35}"/>
              </a:ext>
            </a:extLst>
          </p:cNvPr>
          <p:cNvSpPr txBox="1">
            <a:spLocks noChangeArrowheads="1"/>
          </p:cNvSpPr>
          <p:nvPr/>
        </p:nvSpPr>
        <p:spPr bwMode="auto">
          <a:xfrm>
            <a:off x="1215960" y="1936385"/>
            <a:ext cx="4484451" cy="9626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Keywords</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Earth system; Pluriverse; Place-based; Ecological actualization; Deep ecology; Holistic; Ecological self</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55" name="Text Box 28">
            <a:extLst>
              <a:ext uri="{FF2B5EF4-FFF2-40B4-BE49-F238E27FC236}">
                <a16:creationId xmlns:a16="http://schemas.microsoft.com/office/drawing/2014/main" id="{A7A11F90-69EA-4B36-AB11-D2365CE4B9B8}"/>
              </a:ext>
            </a:extLst>
          </p:cNvPr>
          <p:cNvSpPr txBox="1">
            <a:spLocks noChangeArrowheads="1"/>
          </p:cNvSpPr>
          <p:nvPr/>
        </p:nvSpPr>
        <p:spPr bwMode="auto">
          <a:xfrm>
            <a:off x="7081732" y="1065858"/>
            <a:ext cx="3946858" cy="187188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Mechanisms: </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Knowledge; Deep ecology; Interaction with nature; Localism within landscape; People, power and place</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Drivers</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Environmental and social collapse</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2056" name="Text Box 38">
            <a:extLst>
              <a:ext uri="{FF2B5EF4-FFF2-40B4-BE49-F238E27FC236}">
                <a16:creationId xmlns:a16="http://schemas.microsoft.com/office/drawing/2014/main" id="{91639616-218C-4399-8584-B5C7A2C617A4}"/>
              </a:ext>
            </a:extLst>
          </p:cNvPr>
          <p:cNvSpPr txBox="1">
            <a:spLocks noChangeArrowheads="1"/>
          </p:cNvSpPr>
          <p:nvPr/>
        </p:nvSpPr>
        <p:spPr bwMode="auto">
          <a:xfrm>
            <a:off x="7055112" y="4114788"/>
            <a:ext cx="3946858" cy="21692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Negatives:</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Sacrifice at individual level to both social and environmental greater good; A loss of ecological intelligence and ethics framework acts as a barrier to change; Challenging for Western nations</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2057" name="Text Box 35">
            <a:extLst>
              <a:ext uri="{FF2B5EF4-FFF2-40B4-BE49-F238E27FC236}">
                <a16:creationId xmlns:a16="http://schemas.microsoft.com/office/drawing/2014/main" id="{AEDF8733-FF89-4598-AA8A-6A25A01CD8B2}"/>
              </a:ext>
            </a:extLst>
          </p:cNvPr>
          <p:cNvSpPr txBox="1">
            <a:spLocks noChangeArrowheads="1"/>
          </p:cNvSpPr>
          <p:nvPr/>
        </p:nvSpPr>
        <p:spPr bwMode="auto">
          <a:xfrm>
            <a:off x="1215960" y="4119346"/>
            <a:ext cx="4488261" cy="245655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Positives</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True ecological identity embraces social and environmental contexts; Only basis on which to resolve existential social and ecological crises; Social diversity, rooted in functioning ecological landscapes, delivers resilience at both levels</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1" name="Oval 60">
            <a:extLst>
              <a:ext uri="{FF2B5EF4-FFF2-40B4-BE49-F238E27FC236}">
                <a16:creationId xmlns:a16="http://schemas.microsoft.com/office/drawing/2014/main" id="{406AE264-CB7B-4F95-BE5A-FE765126C50C}"/>
              </a:ext>
            </a:extLst>
          </p:cNvPr>
          <p:cNvSpPr/>
          <p:nvPr/>
        </p:nvSpPr>
        <p:spPr>
          <a:xfrm>
            <a:off x="6266771" y="3129429"/>
            <a:ext cx="205740" cy="201930"/>
          </a:xfrm>
          <a:prstGeom prst="ellipse">
            <a:avLst/>
          </a:prstGeom>
          <a:solidFill>
            <a:sysClr val="window" lastClr="FFFFFF"/>
          </a:solidFill>
          <a:ln w="285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62" name="Straight Connector 61">
            <a:extLst>
              <a:ext uri="{FF2B5EF4-FFF2-40B4-BE49-F238E27FC236}">
                <a16:creationId xmlns:a16="http://schemas.microsoft.com/office/drawing/2014/main" id="{B1BAB310-1A8D-4A42-89EE-5BF4EF13348E}"/>
              </a:ext>
            </a:extLst>
          </p:cNvPr>
          <p:cNvCxnSpPr/>
          <p:nvPr/>
        </p:nvCxnSpPr>
        <p:spPr>
          <a:xfrm>
            <a:off x="6373451" y="3613299"/>
            <a:ext cx="106680" cy="198120"/>
          </a:xfrm>
          <a:prstGeom prst="line">
            <a:avLst/>
          </a:prstGeom>
          <a:noFill/>
          <a:ln w="28575" cap="flat" cmpd="sng" algn="ctr">
            <a:solidFill>
              <a:sysClr val="windowText" lastClr="000000"/>
            </a:solidFill>
            <a:prstDash val="solid"/>
            <a:miter lim="800000"/>
          </a:ln>
          <a:effectLst/>
        </p:spPr>
      </p:cxnSp>
      <p:cxnSp>
        <p:nvCxnSpPr>
          <p:cNvPr id="63" name="Straight Connector 62">
            <a:extLst>
              <a:ext uri="{FF2B5EF4-FFF2-40B4-BE49-F238E27FC236}">
                <a16:creationId xmlns:a16="http://schemas.microsoft.com/office/drawing/2014/main" id="{0B026582-63F5-47E2-8AF2-801F628866A0}"/>
              </a:ext>
            </a:extLst>
          </p:cNvPr>
          <p:cNvCxnSpPr/>
          <p:nvPr/>
        </p:nvCxnSpPr>
        <p:spPr>
          <a:xfrm>
            <a:off x="5988641" y="3617109"/>
            <a:ext cx="106680" cy="198120"/>
          </a:xfrm>
          <a:prstGeom prst="line">
            <a:avLst/>
          </a:prstGeom>
          <a:noFill/>
          <a:ln w="28575" cap="flat" cmpd="sng" algn="ctr">
            <a:solidFill>
              <a:sysClr val="windowText" lastClr="000000"/>
            </a:solidFill>
            <a:prstDash val="solid"/>
            <a:miter lim="800000"/>
          </a:ln>
          <a:effectLst/>
        </p:spPr>
      </p:cxnSp>
      <p:cxnSp>
        <p:nvCxnSpPr>
          <p:cNvPr id="64" name="Straight Connector 63">
            <a:extLst>
              <a:ext uri="{FF2B5EF4-FFF2-40B4-BE49-F238E27FC236}">
                <a16:creationId xmlns:a16="http://schemas.microsoft.com/office/drawing/2014/main" id="{D0091181-433D-4C0B-BAD1-2B4F90ED41A7}"/>
              </a:ext>
            </a:extLst>
          </p:cNvPr>
          <p:cNvCxnSpPr/>
          <p:nvPr/>
        </p:nvCxnSpPr>
        <p:spPr>
          <a:xfrm>
            <a:off x="6712541" y="3601869"/>
            <a:ext cx="106680" cy="198120"/>
          </a:xfrm>
          <a:prstGeom prst="line">
            <a:avLst/>
          </a:prstGeom>
          <a:noFill/>
          <a:ln w="28575" cap="flat" cmpd="sng" algn="ctr">
            <a:solidFill>
              <a:sysClr val="windowText" lastClr="000000"/>
            </a:solidFill>
            <a:prstDash val="solid"/>
            <a:miter lim="800000"/>
          </a:ln>
          <a:effectLst/>
        </p:spPr>
      </p:cxnSp>
      <p:sp>
        <p:nvSpPr>
          <p:cNvPr id="65" name="Oval 64">
            <a:extLst>
              <a:ext uri="{FF2B5EF4-FFF2-40B4-BE49-F238E27FC236}">
                <a16:creationId xmlns:a16="http://schemas.microsoft.com/office/drawing/2014/main" id="{22EAED43-2771-41F5-ADD9-E6F067FB27D7}"/>
              </a:ext>
            </a:extLst>
          </p:cNvPr>
          <p:cNvSpPr/>
          <p:nvPr/>
        </p:nvSpPr>
        <p:spPr>
          <a:xfrm>
            <a:off x="6621101" y="3137049"/>
            <a:ext cx="205740" cy="201930"/>
          </a:xfrm>
          <a:prstGeom prst="ellipse">
            <a:avLst/>
          </a:prstGeom>
          <a:solidFill>
            <a:sysClr val="window" lastClr="FFFFFF"/>
          </a:solidFill>
          <a:ln w="285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6" name="Oval 65">
            <a:extLst>
              <a:ext uri="{FF2B5EF4-FFF2-40B4-BE49-F238E27FC236}">
                <a16:creationId xmlns:a16="http://schemas.microsoft.com/office/drawing/2014/main" id="{42E63FA7-E054-4143-97DC-38999E0DE659}"/>
              </a:ext>
            </a:extLst>
          </p:cNvPr>
          <p:cNvSpPr/>
          <p:nvPr/>
        </p:nvSpPr>
        <p:spPr>
          <a:xfrm>
            <a:off x="5881961" y="3121809"/>
            <a:ext cx="205740" cy="201930"/>
          </a:xfrm>
          <a:prstGeom prst="ellipse">
            <a:avLst/>
          </a:prstGeom>
          <a:solidFill>
            <a:sysClr val="window" lastClr="FFFFFF"/>
          </a:solidFill>
          <a:ln w="285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67" name="Straight Connector 66">
            <a:extLst>
              <a:ext uri="{FF2B5EF4-FFF2-40B4-BE49-F238E27FC236}">
                <a16:creationId xmlns:a16="http://schemas.microsoft.com/office/drawing/2014/main" id="{75140142-E59C-45EC-9C8D-6F4BFB5F4DF6}"/>
              </a:ext>
            </a:extLst>
          </p:cNvPr>
          <p:cNvCxnSpPr/>
          <p:nvPr/>
        </p:nvCxnSpPr>
        <p:spPr>
          <a:xfrm flipH="1">
            <a:off x="5870531" y="3598059"/>
            <a:ext cx="114300" cy="201930"/>
          </a:xfrm>
          <a:prstGeom prst="line">
            <a:avLst/>
          </a:prstGeom>
          <a:noFill/>
          <a:ln w="28575" cap="flat" cmpd="sng" algn="ctr">
            <a:solidFill>
              <a:sysClr val="windowText" lastClr="000000"/>
            </a:solidFill>
            <a:prstDash val="solid"/>
            <a:miter lim="800000"/>
          </a:ln>
          <a:effectLst/>
        </p:spPr>
      </p:cxnSp>
      <p:cxnSp>
        <p:nvCxnSpPr>
          <p:cNvPr id="68" name="Straight Connector 67">
            <a:extLst>
              <a:ext uri="{FF2B5EF4-FFF2-40B4-BE49-F238E27FC236}">
                <a16:creationId xmlns:a16="http://schemas.microsoft.com/office/drawing/2014/main" id="{DCB74B4C-B54A-4F38-AB10-CF21FE62A98A}"/>
              </a:ext>
            </a:extLst>
          </p:cNvPr>
          <p:cNvCxnSpPr/>
          <p:nvPr/>
        </p:nvCxnSpPr>
        <p:spPr>
          <a:xfrm flipH="1">
            <a:off x="6270581" y="3609489"/>
            <a:ext cx="114300" cy="201930"/>
          </a:xfrm>
          <a:prstGeom prst="line">
            <a:avLst/>
          </a:prstGeom>
          <a:noFill/>
          <a:ln w="28575" cap="flat" cmpd="sng" algn="ctr">
            <a:solidFill>
              <a:sysClr val="windowText" lastClr="000000"/>
            </a:solidFill>
            <a:prstDash val="solid"/>
            <a:miter lim="800000"/>
          </a:ln>
          <a:effectLst/>
        </p:spPr>
      </p:cxnSp>
      <p:cxnSp>
        <p:nvCxnSpPr>
          <p:cNvPr id="69" name="Straight Connector 68">
            <a:extLst>
              <a:ext uri="{FF2B5EF4-FFF2-40B4-BE49-F238E27FC236}">
                <a16:creationId xmlns:a16="http://schemas.microsoft.com/office/drawing/2014/main" id="{C7E5A3FC-FAD3-4FC6-B30D-5F1902C942C7}"/>
              </a:ext>
            </a:extLst>
          </p:cNvPr>
          <p:cNvCxnSpPr/>
          <p:nvPr/>
        </p:nvCxnSpPr>
        <p:spPr>
          <a:xfrm flipH="1">
            <a:off x="6609671" y="3605679"/>
            <a:ext cx="114300" cy="201930"/>
          </a:xfrm>
          <a:prstGeom prst="line">
            <a:avLst/>
          </a:prstGeom>
          <a:noFill/>
          <a:ln w="28575" cap="flat" cmpd="sng" algn="ctr">
            <a:solidFill>
              <a:sysClr val="windowText" lastClr="000000"/>
            </a:solidFill>
            <a:prstDash val="solid"/>
            <a:miter lim="800000"/>
          </a:ln>
          <a:effectLst/>
        </p:spPr>
      </p:cxnSp>
      <p:cxnSp>
        <p:nvCxnSpPr>
          <p:cNvPr id="70" name="Straight Connector 69">
            <a:extLst>
              <a:ext uri="{FF2B5EF4-FFF2-40B4-BE49-F238E27FC236}">
                <a16:creationId xmlns:a16="http://schemas.microsoft.com/office/drawing/2014/main" id="{B99E061D-4F46-40BB-A140-0C0AF37D0D52}"/>
              </a:ext>
            </a:extLst>
          </p:cNvPr>
          <p:cNvCxnSpPr/>
          <p:nvPr/>
        </p:nvCxnSpPr>
        <p:spPr>
          <a:xfrm>
            <a:off x="5981021" y="3323739"/>
            <a:ext cx="0" cy="270510"/>
          </a:xfrm>
          <a:prstGeom prst="line">
            <a:avLst/>
          </a:prstGeom>
          <a:noFill/>
          <a:ln w="28575" cap="flat" cmpd="sng" algn="ctr">
            <a:solidFill>
              <a:sysClr val="windowText" lastClr="000000"/>
            </a:solidFill>
            <a:prstDash val="solid"/>
            <a:miter lim="800000"/>
          </a:ln>
          <a:effectLst/>
        </p:spPr>
      </p:cxnSp>
      <p:cxnSp>
        <p:nvCxnSpPr>
          <p:cNvPr id="71" name="Straight Connector 70">
            <a:extLst>
              <a:ext uri="{FF2B5EF4-FFF2-40B4-BE49-F238E27FC236}">
                <a16:creationId xmlns:a16="http://schemas.microsoft.com/office/drawing/2014/main" id="{B913834A-9C0C-4D67-83D2-3DC9A42BEC8C}"/>
              </a:ext>
            </a:extLst>
          </p:cNvPr>
          <p:cNvCxnSpPr/>
          <p:nvPr/>
        </p:nvCxnSpPr>
        <p:spPr>
          <a:xfrm>
            <a:off x="6377261" y="3346599"/>
            <a:ext cx="0" cy="270510"/>
          </a:xfrm>
          <a:prstGeom prst="line">
            <a:avLst/>
          </a:prstGeom>
          <a:noFill/>
          <a:ln w="28575" cap="flat" cmpd="sng" algn="ctr">
            <a:solidFill>
              <a:sysClr val="windowText" lastClr="000000"/>
            </a:solidFill>
            <a:prstDash val="solid"/>
            <a:miter lim="800000"/>
          </a:ln>
          <a:effectLst/>
        </p:spPr>
      </p:cxnSp>
      <p:cxnSp>
        <p:nvCxnSpPr>
          <p:cNvPr id="72" name="Straight Connector 71">
            <a:extLst>
              <a:ext uri="{FF2B5EF4-FFF2-40B4-BE49-F238E27FC236}">
                <a16:creationId xmlns:a16="http://schemas.microsoft.com/office/drawing/2014/main" id="{455AFD3A-6D41-4C1F-BF53-1687106D11C5}"/>
              </a:ext>
            </a:extLst>
          </p:cNvPr>
          <p:cNvCxnSpPr/>
          <p:nvPr/>
        </p:nvCxnSpPr>
        <p:spPr>
          <a:xfrm>
            <a:off x="6720161" y="3338979"/>
            <a:ext cx="0" cy="270510"/>
          </a:xfrm>
          <a:prstGeom prst="line">
            <a:avLst/>
          </a:prstGeom>
          <a:noFill/>
          <a:ln w="28575" cap="flat" cmpd="sng" algn="ctr">
            <a:solidFill>
              <a:sysClr val="windowText" lastClr="000000"/>
            </a:solidFill>
            <a:prstDash val="solid"/>
            <a:miter lim="800000"/>
          </a:ln>
          <a:effectLst/>
        </p:spPr>
      </p:cxnSp>
      <p:cxnSp>
        <p:nvCxnSpPr>
          <p:cNvPr id="73" name="Straight Connector 72">
            <a:extLst>
              <a:ext uri="{FF2B5EF4-FFF2-40B4-BE49-F238E27FC236}">
                <a16:creationId xmlns:a16="http://schemas.microsoft.com/office/drawing/2014/main" id="{AF7561E4-282C-4D01-AE7D-BB56C8AB40C2}"/>
              </a:ext>
            </a:extLst>
          </p:cNvPr>
          <p:cNvCxnSpPr/>
          <p:nvPr/>
        </p:nvCxnSpPr>
        <p:spPr>
          <a:xfrm flipH="1">
            <a:off x="5676221" y="3418989"/>
            <a:ext cx="1386840" cy="7620"/>
          </a:xfrm>
          <a:prstGeom prst="line">
            <a:avLst/>
          </a:prstGeom>
          <a:noFill/>
          <a:ln w="28575" cap="flat" cmpd="sng" algn="ctr">
            <a:solidFill>
              <a:sysClr val="windowText" lastClr="000000"/>
            </a:solidFill>
            <a:prstDash val="solid"/>
            <a:miter lim="800000"/>
          </a:ln>
          <a:effectLst/>
        </p:spPr>
      </p:cxnSp>
      <p:sp>
        <p:nvSpPr>
          <p:cNvPr id="2058" name="Rectangle 83">
            <a:extLst>
              <a:ext uri="{FF2B5EF4-FFF2-40B4-BE49-F238E27FC236}">
                <a16:creationId xmlns:a16="http://schemas.microsoft.com/office/drawing/2014/main" id="{0F81E27E-A1AD-4707-8242-C1E61F994957}"/>
              </a:ext>
            </a:extLst>
          </p:cNvPr>
          <p:cNvSpPr>
            <a:spLocks noChangeArrowheads="1"/>
          </p:cNvSpPr>
          <p:nvPr/>
        </p:nvSpPr>
        <p:spPr bwMode="auto">
          <a:xfrm>
            <a:off x="2879184" y="168310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059" name="Rectangle 86">
            <a:extLst>
              <a:ext uri="{FF2B5EF4-FFF2-40B4-BE49-F238E27FC236}">
                <a16:creationId xmlns:a16="http://schemas.microsoft.com/office/drawing/2014/main" id="{6D5B33FC-B6F9-4160-9EA3-6E6524357459}"/>
              </a:ext>
            </a:extLst>
          </p:cNvPr>
          <p:cNvSpPr>
            <a:spLocks noChangeArrowheads="1"/>
          </p:cNvSpPr>
          <p:nvPr/>
        </p:nvSpPr>
        <p:spPr bwMode="auto">
          <a:xfrm>
            <a:off x="3336384" y="214030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060" name="Rectangle 89">
            <a:extLst>
              <a:ext uri="{FF2B5EF4-FFF2-40B4-BE49-F238E27FC236}">
                <a16:creationId xmlns:a16="http://schemas.microsoft.com/office/drawing/2014/main" id="{D0849649-E19A-4CFB-90F7-9AED148805F9}"/>
              </a:ext>
            </a:extLst>
          </p:cNvPr>
          <p:cNvSpPr>
            <a:spLocks noChangeArrowheads="1"/>
          </p:cNvSpPr>
          <p:nvPr/>
        </p:nvSpPr>
        <p:spPr bwMode="auto">
          <a:xfrm>
            <a:off x="3336384" y="214030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061" name="Rectangle 90">
            <a:extLst>
              <a:ext uri="{FF2B5EF4-FFF2-40B4-BE49-F238E27FC236}">
                <a16:creationId xmlns:a16="http://schemas.microsoft.com/office/drawing/2014/main" id="{4D004289-DCCF-41C3-B780-B0738FD6D846}"/>
              </a:ext>
            </a:extLst>
          </p:cNvPr>
          <p:cNvSpPr>
            <a:spLocks noChangeArrowheads="1"/>
          </p:cNvSpPr>
          <p:nvPr/>
        </p:nvSpPr>
        <p:spPr bwMode="auto">
          <a:xfrm>
            <a:off x="3336384" y="399926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TextBox 1">
            <a:extLst>
              <a:ext uri="{FF2B5EF4-FFF2-40B4-BE49-F238E27FC236}">
                <a16:creationId xmlns:a16="http://schemas.microsoft.com/office/drawing/2014/main" id="{05181C39-A9B7-4487-AC29-9990BAEF538A}"/>
              </a:ext>
            </a:extLst>
          </p:cNvPr>
          <p:cNvSpPr txBox="1"/>
          <p:nvPr/>
        </p:nvSpPr>
        <p:spPr>
          <a:xfrm>
            <a:off x="2188726" y="155642"/>
            <a:ext cx="7223131" cy="769441"/>
          </a:xfrm>
          <a:prstGeom prst="rect">
            <a:avLst/>
          </a:prstGeom>
          <a:noFill/>
        </p:spPr>
        <p:txBody>
          <a:bodyPr wrap="none" rtlCol="0">
            <a:spAutoFit/>
          </a:bodyPr>
          <a:lstStyle/>
          <a:p>
            <a:r>
              <a:rPr lang="en-US" sz="4400" b="1" dirty="0"/>
              <a:t>ECOLOGICAL EMPOWERMENT</a:t>
            </a:r>
            <a:endParaRPr lang="en-GB" sz="4400" b="1" dirty="0"/>
          </a:p>
        </p:txBody>
      </p:sp>
    </p:spTree>
    <p:extLst>
      <p:ext uri="{BB962C8B-B14F-4D97-AF65-F5344CB8AC3E}">
        <p14:creationId xmlns:p14="http://schemas.microsoft.com/office/powerpoint/2010/main" val="4142430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F8B0F-E817-46C6-874E-5EA2CA257BCA}"/>
              </a:ext>
            </a:extLst>
          </p:cNvPr>
          <p:cNvSpPr>
            <a:spLocks noGrp="1"/>
          </p:cNvSpPr>
          <p:nvPr>
            <p:ph type="title" idx="4294967295"/>
          </p:nvPr>
        </p:nvSpPr>
        <p:spPr>
          <a:xfrm>
            <a:off x="1524000" y="6283"/>
            <a:ext cx="9144000" cy="1143000"/>
          </a:xfrm>
        </p:spPr>
        <p:txBody>
          <a:bodyPr/>
          <a:lstStyle/>
          <a:p>
            <a:pPr algn="ctr"/>
            <a:r>
              <a:rPr lang="en-US" b="1" dirty="0">
                <a:latin typeface="+mn-lt"/>
              </a:rPr>
              <a:t>Decision-making</a:t>
            </a:r>
            <a:endParaRPr lang="en-GB" b="1" dirty="0">
              <a:latin typeface="+mn-lt"/>
            </a:endParaRPr>
          </a:p>
        </p:txBody>
      </p:sp>
      <p:sp>
        <p:nvSpPr>
          <p:cNvPr id="5" name="Oval 4">
            <a:extLst>
              <a:ext uri="{FF2B5EF4-FFF2-40B4-BE49-F238E27FC236}">
                <a16:creationId xmlns:a16="http://schemas.microsoft.com/office/drawing/2014/main" id="{0CC1B686-5DCB-4081-9514-7BF103216366}"/>
              </a:ext>
            </a:extLst>
          </p:cNvPr>
          <p:cNvSpPr/>
          <p:nvPr/>
        </p:nvSpPr>
        <p:spPr>
          <a:xfrm>
            <a:off x="7943623" y="1411351"/>
            <a:ext cx="3140765" cy="180892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3200" b="1" dirty="0"/>
              <a:t>DECISION-MAKING</a:t>
            </a:r>
            <a:endParaRPr lang="en-GB" sz="3200" b="1" dirty="0"/>
          </a:p>
        </p:txBody>
      </p:sp>
      <p:sp>
        <p:nvSpPr>
          <p:cNvPr id="9" name="Oval 8">
            <a:extLst>
              <a:ext uri="{FF2B5EF4-FFF2-40B4-BE49-F238E27FC236}">
                <a16:creationId xmlns:a16="http://schemas.microsoft.com/office/drawing/2014/main" id="{7F000D09-4300-41C2-928B-DD8F0456EF7B}"/>
              </a:ext>
            </a:extLst>
          </p:cNvPr>
          <p:cNvSpPr/>
          <p:nvPr/>
        </p:nvSpPr>
        <p:spPr>
          <a:xfrm>
            <a:off x="4470222" y="3788497"/>
            <a:ext cx="2767162" cy="1310381"/>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b="1" dirty="0"/>
              <a:t>Available information</a:t>
            </a:r>
            <a:endParaRPr lang="en-GB" sz="2800" b="1" dirty="0"/>
          </a:p>
        </p:txBody>
      </p:sp>
      <p:sp>
        <p:nvSpPr>
          <p:cNvPr id="11" name="Oval 10">
            <a:extLst>
              <a:ext uri="{FF2B5EF4-FFF2-40B4-BE49-F238E27FC236}">
                <a16:creationId xmlns:a16="http://schemas.microsoft.com/office/drawing/2014/main" id="{98C79595-A540-4F84-8AA0-8BD84E3893E2}"/>
              </a:ext>
            </a:extLst>
          </p:cNvPr>
          <p:cNvSpPr/>
          <p:nvPr/>
        </p:nvSpPr>
        <p:spPr>
          <a:xfrm>
            <a:off x="7944573" y="3787972"/>
            <a:ext cx="3140763" cy="1310381"/>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b="1" dirty="0"/>
              <a:t>Ethical philosophy</a:t>
            </a:r>
            <a:endParaRPr lang="en-GB" sz="2800" b="1" dirty="0"/>
          </a:p>
        </p:txBody>
      </p:sp>
      <p:sp>
        <p:nvSpPr>
          <p:cNvPr id="12" name="Oval 11">
            <a:extLst>
              <a:ext uri="{FF2B5EF4-FFF2-40B4-BE49-F238E27FC236}">
                <a16:creationId xmlns:a16="http://schemas.microsoft.com/office/drawing/2014/main" id="{7945168A-A331-4598-B8D9-96F9A085435D}"/>
              </a:ext>
            </a:extLst>
          </p:cNvPr>
          <p:cNvSpPr/>
          <p:nvPr/>
        </p:nvSpPr>
        <p:spPr>
          <a:xfrm>
            <a:off x="537910" y="1361659"/>
            <a:ext cx="3140765" cy="180892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b="1" dirty="0"/>
              <a:t>QUESTION ASKED</a:t>
            </a:r>
            <a:endParaRPr lang="en-GB" sz="2800" b="1" dirty="0"/>
          </a:p>
        </p:txBody>
      </p:sp>
      <p:sp>
        <p:nvSpPr>
          <p:cNvPr id="13" name="Arrow: Down 12">
            <a:extLst>
              <a:ext uri="{FF2B5EF4-FFF2-40B4-BE49-F238E27FC236}">
                <a16:creationId xmlns:a16="http://schemas.microsoft.com/office/drawing/2014/main" id="{7EA354AA-36D3-47B2-B0E3-465C4D63F648}"/>
              </a:ext>
            </a:extLst>
          </p:cNvPr>
          <p:cNvSpPr/>
          <p:nvPr/>
        </p:nvSpPr>
        <p:spPr>
          <a:xfrm>
            <a:off x="1912947" y="3206950"/>
            <a:ext cx="357809" cy="548242"/>
          </a:xfrm>
          <a:prstGeom prst="downArrow">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Arrow: Down 14">
            <a:extLst>
              <a:ext uri="{FF2B5EF4-FFF2-40B4-BE49-F238E27FC236}">
                <a16:creationId xmlns:a16="http://schemas.microsoft.com/office/drawing/2014/main" id="{D4A6A395-BA6E-4DAF-A68C-EE19AD5A1921}"/>
              </a:ext>
            </a:extLst>
          </p:cNvPr>
          <p:cNvSpPr/>
          <p:nvPr/>
        </p:nvSpPr>
        <p:spPr>
          <a:xfrm rot="16200000">
            <a:off x="7396060" y="4158920"/>
            <a:ext cx="357809" cy="548242"/>
          </a:xfrm>
          <a:prstGeom prst="downArrow">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6" name="Arrow: Down 15">
            <a:extLst>
              <a:ext uri="{FF2B5EF4-FFF2-40B4-BE49-F238E27FC236}">
                <a16:creationId xmlns:a16="http://schemas.microsoft.com/office/drawing/2014/main" id="{D49F9170-6F71-4C9D-B29F-C08EAA449517}"/>
              </a:ext>
            </a:extLst>
          </p:cNvPr>
          <p:cNvSpPr/>
          <p:nvPr/>
        </p:nvSpPr>
        <p:spPr>
          <a:xfrm rot="10800000">
            <a:off x="9314754" y="3220179"/>
            <a:ext cx="371127" cy="527066"/>
          </a:xfrm>
          <a:prstGeom prst="downArrow">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 name="Arrow: Down 17">
            <a:extLst>
              <a:ext uri="{FF2B5EF4-FFF2-40B4-BE49-F238E27FC236}">
                <a16:creationId xmlns:a16="http://schemas.microsoft.com/office/drawing/2014/main" id="{D09404F7-C443-4D82-B20C-516B88E84843}"/>
              </a:ext>
            </a:extLst>
          </p:cNvPr>
          <p:cNvSpPr/>
          <p:nvPr/>
        </p:nvSpPr>
        <p:spPr>
          <a:xfrm rot="16200000">
            <a:off x="3929760" y="4165400"/>
            <a:ext cx="357809" cy="548242"/>
          </a:xfrm>
          <a:prstGeom prst="downArrow">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2" name="Oval 21">
            <a:extLst>
              <a:ext uri="{FF2B5EF4-FFF2-40B4-BE49-F238E27FC236}">
                <a16:creationId xmlns:a16="http://schemas.microsoft.com/office/drawing/2014/main" id="{23AB61FA-2A61-4986-B752-20761AD6919E}"/>
              </a:ext>
            </a:extLst>
          </p:cNvPr>
          <p:cNvSpPr/>
          <p:nvPr/>
        </p:nvSpPr>
        <p:spPr>
          <a:xfrm>
            <a:off x="466935" y="3861320"/>
            <a:ext cx="3284350" cy="1139753"/>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b="1" dirty="0"/>
              <a:t>Interpretation</a:t>
            </a:r>
            <a:endParaRPr lang="en-GB" sz="2800" b="1" dirty="0"/>
          </a:p>
        </p:txBody>
      </p:sp>
    </p:spTree>
    <p:extLst>
      <p:ext uri="{BB962C8B-B14F-4D97-AF65-F5344CB8AC3E}">
        <p14:creationId xmlns:p14="http://schemas.microsoft.com/office/powerpoint/2010/main" val="40308006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24839-4260-4806-84E2-C55643A0AAD1}"/>
              </a:ext>
            </a:extLst>
          </p:cNvPr>
          <p:cNvSpPr>
            <a:spLocks noGrp="1"/>
          </p:cNvSpPr>
          <p:nvPr>
            <p:ph type="title"/>
          </p:nvPr>
        </p:nvSpPr>
        <p:spPr/>
        <p:txBody>
          <a:bodyPr/>
          <a:lstStyle/>
          <a:p>
            <a:pPr algn="ctr"/>
            <a:r>
              <a:rPr lang="en-US" b="1" dirty="0">
                <a:latin typeface="+mn-lt"/>
              </a:rPr>
              <a:t>Policy</a:t>
            </a:r>
            <a:endParaRPr lang="en-GB" b="1" dirty="0">
              <a:latin typeface="+mn-lt"/>
            </a:endParaRPr>
          </a:p>
        </p:txBody>
      </p:sp>
      <p:sp>
        <p:nvSpPr>
          <p:cNvPr id="3" name="Content Placeholder 2">
            <a:extLst>
              <a:ext uri="{FF2B5EF4-FFF2-40B4-BE49-F238E27FC236}">
                <a16:creationId xmlns:a16="http://schemas.microsoft.com/office/drawing/2014/main" id="{6F652749-A73E-448E-9815-782BE5CD4B87}"/>
              </a:ext>
            </a:extLst>
          </p:cNvPr>
          <p:cNvSpPr>
            <a:spLocks noGrp="1"/>
          </p:cNvSpPr>
          <p:nvPr>
            <p:ph idx="1"/>
          </p:nvPr>
        </p:nvSpPr>
        <p:spPr/>
        <p:txBody>
          <a:bodyPr>
            <a:normAutofit/>
          </a:bodyPr>
          <a:lstStyle/>
          <a:p>
            <a:r>
              <a:rPr lang="en-US" b="1" dirty="0"/>
              <a:t>Policy should take a path informed by these ideas, wherein strength lies in a functioning network of relationships</a:t>
            </a:r>
          </a:p>
          <a:p>
            <a:r>
              <a:rPr lang="en-US" b="1" dirty="0"/>
              <a:t>but where there can be no optimizing of any single node</a:t>
            </a:r>
          </a:p>
        </p:txBody>
      </p:sp>
    </p:spTree>
    <p:extLst>
      <p:ext uri="{BB962C8B-B14F-4D97-AF65-F5344CB8AC3E}">
        <p14:creationId xmlns:p14="http://schemas.microsoft.com/office/powerpoint/2010/main" val="17877118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64586-E43F-46A5-A8B3-BCFA39E298D4}"/>
              </a:ext>
            </a:extLst>
          </p:cNvPr>
          <p:cNvSpPr>
            <a:spLocks noGrp="1"/>
          </p:cNvSpPr>
          <p:nvPr>
            <p:ph type="title"/>
          </p:nvPr>
        </p:nvSpPr>
        <p:spPr/>
        <p:txBody>
          <a:bodyPr/>
          <a:lstStyle/>
          <a:p>
            <a:pPr algn="ctr"/>
            <a:r>
              <a:rPr lang="en-US" b="1" dirty="0">
                <a:latin typeface="+mn-lt"/>
              </a:rPr>
              <a:t>The Department of Sub-optimality</a:t>
            </a:r>
            <a:endParaRPr lang="en-GB" b="1" dirty="0">
              <a:latin typeface="+mn-lt"/>
            </a:endParaRPr>
          </a:p>
        </p:txBody>
      </p:sp>
      <p:sp>
        <p:nvSpPr>
          <p:cNvPr id="3" name="Content Placeholder 2">
            <a:extLst>
              <a:ext uri="{FF2B5EF4-FFF2-40B4-BE49-F238E27FC236}">
                <a16:creationId xmlns:a16="http://schemas.microsoft.com/office/drawing/2014/main" id="{E46E45AB-5664-4075-9C3D-F1BEB3727EE5}"/>
              </a:ext>
            </a:extLst>
          </p:cNvPr>
          <p:cNvSpPr>
            <a:spLocks noGrp="1"/>
          </p:cNvSpPr>
          <p:nvPr>
            <p:ph idx="1"/>
          </p:nvPr>
        </p:nvSpPr>
        <p:spPr/>
        <p:txBody>
          <a:bodyPr/>
          <a:lstStyle/>
          <a:p>
            <a:r>
              <a:rPr lang="en-US" b="1" dirty="0"/>
              <a:t>Indeed, as in nature, sub-optimality at the individual level leads to resilience and optimization at the ecosystem level </a:t>
            </a:r>
          </a:p>
          <a:p>
            <a:r>
              <a:rPr lang="en-US" b="1" dirty="0"/>
              <a:t>This is the opposite to policies focused on personalization and individualism, which optimize for the individual, </a:t>
            </a:r>
          </a:p>
          <a:p>
            <a:r>
              <a:rPr lang="en-US" b="1" dirty="0"/>
              <a:t>meaning that the potential benefits of a truly functioning ecological system are lost, </a:t>
            </a:r>
          </a:p>
          <a:p>
            <a:r>
              <a:rPr lang="en-US" b="1" dirty="0"/>
              <a:t>as this functioning requires sub-optimality at the level of the individual.</a:t>
            </a:r>
          </a:p>
          <a:p>
            <a:endParaRPr lang="en-GB" dirty="0"/>
          </a:p>
        </p:txBody>
      </p:sp>
    </p:spTree>
    <p:extLst>
      <p:ext uri="{BB962C8B-B14F-4D97-AF65-F5344CB8AC3E}">
        <p14:creationId xmlns:p14="http://schemas.microsoft.com/office/powerpoint/2010/main" val="554021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33F39-D338-452D-B134-D16888FCD68C}"/>
              </a:ext>
            </a:extLst>
          </p:cNvPr>
          <p:cNvSpPr>
            <a:spLocks noGrp="1"/>
          </p:cNvSpPr>
          <p:nvPr>
            <p:ph type="title"/>
          </p:nvPr>
        </p:nvSpPr>
        <p:spPr/>
        <p:txBody>
          <a:bodyPr/>
          <a:lstStyle/>
          <a:p>
            <a:r>
              <a:rPr lang="en-US" b="1" dirty="0">
                <a:latin typeface="+mn-lt"/>
              </a:rPr>
              <a:t>The place of authorities</a:t>
            </a:r>
            <a:endParaRPr lang="en-GB" b="1" dirty="0">
              <a:latin typeface="+mn-lt"/>
            </a:endParaRPr>
          </a:p>
        </p:txBody>
      </p:sp>
      <p:sp>
        <p:nvSpPr>
          <p:cNvPr id="3" name="Content Placeholder 2">
            <a:extLst>
              <a:ext uri="{FF2B5EF4-FFF2-40B4-BE49-F238E27FC236}">
                <a16:creationId xmlns:a16="http://schemas.microsoft.com/office/drawing/2014/main" id="{466EA80F-8DBB-487A-BEC1-CB0C59ED638F}"/>
              </a:ext>
            </a:extLst>
          </p:cNvPr>
          <p:cNvSpPr>
            <a:spLocks noGrp="1"/>
          </p:cNvSpPr>
          <p:nvPr>
            <p:ph idx="1"/>
          </p:nvPr>
        </p:nvSpPr>
        <p:spPr>
          <a:xfrm>
            <a:off x="215629" y="1825625"/>
            <a:ext cx="10515600" cy="4351338"/>
          </a:xfrm>
        </p:spPr>
        <p:txBody>
          <a:bodyPr>
            <a:normAutofit/>
          </a:bodyPr>
          <a:lstStyle/>
          <a:p>
            <a:r>
              <a:rPr lang="en-US" b="1" dirty="0"/>
              <a:t>What does governance look like in this empowered ecology?</a:t>
            </a:r>
          </a:p>
          <a:p>
            <a:r>
              <a:rPr lang="en-US" b="1" dirty="0"/>
              <a:t>Sami: gift as a responsibility and a sacrifice</a:t>
            </a:r>
          </a:p>
          <a:p>
            <a:r>
              <a:rPr lang="en-US" b="1" dirty="0"/>
              <a:t>Community based and ecologically contextualized</a:t>
            </a:r>
          </a:p>
          <a:p>
            <a:r>
              <a:rPr lang="en-US" b="1" dirty="0"/>
              <a:t>Facilitation, not power control</a:t>
            </a:r>
          </a:p>
          <a:p>
            <a:r>
              <a:rPr lang="en-US" b="1" dirty="0"/>
              <a:t>Connectivity of society and environment</a:t>
            </a:r>
          </a:p>
          <a:p>
            <a:r>
              <a:rPr lang="en-US" b="1" dirty="0"/>
              <a:t>Embracing emergence: process not structure.</a:t>
            </a:r>
            <a:endParaRPr lang="en-GB" b="1" dirty="0"/>
          </a:p>
        </p:txBody>
      </p:sp>
    </p:spTree>
    <p:extLst>
      <p:ext uri="{BB962C8B-B14F-4D97-AF65-F5344CB8AC3E}">
        <p14:creationId xmlns:p14="http://schemas.microsoft.com/office/powerpoint/2010/main" val="13025912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78E5-18DD-4D02-998E-067F84B21A22}"/>
              </a:ext>
            </a:extLst>
          </p:cNvPr>
          <p:cNvSpPr>
            <a:spLocks noGrp="1"/>
          </p:cNvSpPr>
          <p:nvPr>
            <p:ph type="title"/>
          </p:nvPr>
        </p:nvSpPr>
        <p:spPr/>
        <p:txBody>
          <a:bodyPr/>
          <a:lstStyle/>
          <a:p>
            <a:pPr algn="ctr"/>
            <a:r>
              <a:rPr lang="en-US" b="1" dirty="0">
                <a:latin typeface="+mn-lt"/>
              </a:rPr>
              <a:t>Dealing with the environmental crisis through ecological empowerment</a:t>
            </a:r>
            <a:endParaRPr lang="en-GB" b="1" dirty="0">
              <a:latin typeface="+mn-lt"/>
            </a:endParaRPr>
          </a:p>
        </p:txBody>
      </p:sp>
      <p:sp>
        <p:nvSpPr>
          <p:cNvPr id="3" name="TextBox 2">
            <a:extLst>
              <a:ext uri="{FF2B5EF4-FFF2-40B4-BE49-F238E27FC236}">
                <a16:creationId xmlns:a16="http://schemas.microsoft.com/office/drawing/2014/main" id="{5BA0FE0F-D0EA-4242-98D6-3C3AFEAEDDDA}"/>
              </a:ext>
            </a:extLst>
          </p:cNvPr>
          <p:cNvSpPr txBox="1"/>
          <p:nvPr/>
        </p:nvSpPr>
        <p:spPr>
          <a:xfrm>
            <a:off x="398829" y="2071990"/>
            <a:ext cx="2653601" cy="379060"/>
          </a:xfrm>
          <a:prstGeom prst="rect">
            <a:avLst/>
          </a:prstGeom>
          <a:noFill/>
          <a:ln>
            <a:solidFill>
              <a:schemeClr val="tx1"/>
            </a:solidFill>
          </a:ln>
        </p:spPr>
        <p:txBody>
          <a:bodyPr wrap="square" rtlCol="0">
            <a:spAutoFit/>
          </a:bodyPr>
          <a:lstStyle/>
          <a:p>
            <a:r>
              <a:rPr lang="en-US" b="1" dirty="0"/>
              <a:t>Transparent supply chains</a:t>
            </a:r>
            <a:endParaRPr lang="en-GB" b="1" dirty="0"/>
          </a:p>
        </p:txBody>
      </p:sp>
      <p:sp>
        <p:nvSpPr>
          <p:cNvPr id="4" name="TextBox 3">
            <a:extLst>
              <a:ext uri="{FF2B5EF4-FFF2-40B4-BE49-F238E27FC236}">
                <a16:creationId xmlns:a16="http://schemas.microsoft.com/office/drawing/2014/main" id="{D37B32DA-5134-4215-A195-AA9EFCE95F06}"/>
              </a:ext>
            </a:extLst>
          </p:cNvPr>
          <p:cNvSpPr txBox="1"/>
          <p:nvPr/>
        </p:nvSpPr>
        <p:spPr>
          <a:xfrm>
            <a:off x="9299647" y="2791837"/>
            <a:ext cx="2568102" cy="1631216"/>
          </a:xfrm>
          <a:prstGeom prst="rect">
            <a:avLst/>
          </a:prstGeom>
          <a:noFill/>
          <a:ln>
            <a:solidFill>
              <a:schemeClr val="tx1"/>
            </a:solidFill>
          </a:ln>
        </p:spPr>
        <p:txBody>
          <a:bodyPr wrap="square" rtlCol="0">
            <a:spAutoFit/>
          </a:bodyPr>
          <a:lstStyle/>
          <a:p>
            <a:r>
              <a:rPr lang="en-US" sz="2000" b="1" dirty="0"/>
              <a:t>Benefits experienced from socio-ecological interactions</a:t>
            </a:r>
          </a:p>
          <a:p>
            <a:r>
              <a:rPr lang="en-US" sz="2000" b="1" dirty="0"/>
              <a:t>- physical health</a:t>
            </a:r>
          </a:p>
          <a:p>
            <a:r>
              <a:rPr lang="en-US" sz="2000" b="1" dirty="0"/>
              <a:t>- mental health</a:t>
            </a:r>
          </a:p>
        </p:txBody>
      </p:sp>
      <p:sp>
        <p:nvSpPr>
          <p:cNvPr id="5" name="TextBox 4">
            <a:extLst>
              <a:ext uri="{FF2B5EF4-FFF2-40B4-BE49-F238E27FC236}">
                <a16:creationId xmlns:a16="http://schemas.microsoft.com/office/drawing/2014/main" id="{A24723CA-4C9F-4129-90D4-C04B83DC59C1}"/>
              </a:ext>
            </a:extLst>
          </p:cNvPr>
          <p:cNvSpPr txBox="1"/>
          <p:nvPr/>
        </p:nvSpPr>
        <p:spPr>
          <a:xfrm>
            <a:off x="4526015" y="2097415"/>
            <a:ext cx="3894079" cy="461665"/>
          </a:xfrm>
          <a:prstGeom prst="rect">
            <a:avLst/>
          </a:prstGeom>
          <a:noFill/>
          <a:ln>
            <a:solidFill>
              <a:schemeClr val="tx1"/>
            </a:solidFill>
          </a:ln>
        </p:spPr>
        <p:txBody>
          <a:bodyPr wrap="none" rtlCol="0">
            <a:spAutoFit/>
          </a:bodyPr>
          <a:lstStyle/>
          <a:p>
            <a:r>
              <a:rPr lang="en-US" sz="2400" b="1" dirty="0"/>
              <a:t>FUNCTIONAL ENVIRONMENT</a:t>
            </a:r>
          </a:p>
        </p:txBody>
      </p:sp>
      <p:sp>
        <p:nvSpPr>
          <p:cNvPr id="6" name="TextBox 5">
            <a:extLst>
              <a:ext uri="{FF2B5EF4-FFF2-40B4-BE49-F238E27FC236}">
                <a16:creationId xmlns:a16="http://schemas.microsoft.com/office/drawing/2014/main" id="{E684EF75-B707-4217-BDB6-D392BA34E769}"/>
              </a:ext>
            </a:extLst>
          </p:cNvPr>
          <p:cNvSpPr txBox="1"/>
          <p:nvPr/>
        </p:nvSpPr>
        <p:spPr>
          <a:xfrm>
            <a:off x="252918" y="3618689"/>
            <a:ext cx="3493649" cy="1200329"/>
          </a:xfrm>
          <a:prstGeom prst="rect">
            <a:avLst/>
          </a:prstGeom>
          <a:noFill/>
          <a:ln>
            <a:solidFill>
              <a:schemeClr val="tx1"/>
            </a:solidFill>
          </a:ln>
        </p:spPr>
        <p:txBody>
          <a:bodyPr wrap="none" rtlCol="0">
            <a:spAutoFit/>
          </a:bodyPr>
          <a:lstStyle/>
          <a:p>
            <a:r>
              <a:rPr lang="en-US" b="1" dirty="0"/>
              <a:t>Informed, ethical decision-making:</a:t>
            </a:r>
          </a:p>
          <a:p>
            <a:r>
              <a:rPr lang="en-US" b="1" dirty="0"/>
              <a:t>- as consumers </a:t>
            </a:r>
          </a:p>
          <a:p>
            <a:r>
              <a:rPr lang="en-US" b="1" dirty="0"/>
              <a:t>- as producers </a:t>
            </a:r>
          </a:p>
          <a:p>
            <a:r>
              <a:rPr lang="en-US" b="1" dirty="0"/>
              <a:t>- as citizens </a:t>
            </a:r>
            <a:endParaRPr lang="en-GB" b="1" dirty="0"/>
          </a:p>
        </p:txBody>
      </p:sp>
      <p:sp>
        <p:nvSpPr>
          <p:cNvPr id="7" name="TextBox 6">
            <a:extLst>
              <a:ext uri="{FF2B5EF4-FFF2-40B4-BE49-F238E27FC236}">
                <a16:creationId xmlns:a16="http://schemas.microsoft.com/office/drawing/2014/main" id="{D29F8E6B-A3D4-4BD3-918E-C2CAC2E61DC1}"/>
              </a:ext>
            </a:extLst>
          </p:cNvPr>
          <p:cNvSpPr txBox="1"/>
          <p:nvPr/>
        </p:nvSpPr>
        <p:spPr>
          <a:xfrm>
            <a:off x="4980563" y="4474724"/>
            <a:ext cx="3409166" cy="830997"/>
          </a:xfrm>
          <a:prstGeom prst="rect">
            <a:avLst/>
          </a:prstGeom>
          <a:noFill/>
          <a:ln>
            <a:solidFill>
              <a:schemeClr val="tx1"/>
            </a:solidFill>
          </a:ln>
        </p:spPr>
        <p:txBody>
          <a:bodyPr wrap="square" rtlCol="0">
            <a:spAutoFit/>
          </a:bodyPr>
          <a:lstStyle/>
          <a:p>
            <a:pPr algn="ctr"/>
            <a:r>
              <a:rPr lang="en-US" sz="2400" b="1" dirty="0"/>
              <a:t>FUNCTIONAL EMPOWERED SOCIETY</a:t>
            </a:r>
            <a:endParaRPr lang="en-GB" sz="2400" b="1" dirty="0"/>
          </a:p>
        </p:txBody>
      </p:sp>
      <p:pic>
        <p:nvPicPr>
          <p:cNvPr id="9" name="Graphic 8" descr="Puzzle">
            <a:extLst>
              <a:ext uri="{FF2B5EF4-FFF2-40B4-BE49-F238E27FC236}">
                <a16:creationId xmlns:a16="http://schemas.microsoft.com/office/drawing/2014/main" id="{EBE1814C-F6C0-453B-BBC0-9BC09290CFF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761312" y="2607720"/>
            <a:ext cx="1710354" cy="1710354"/>
          </a:xfrm>
          <a:prstGeom prst="rect">
            <a:avLst/>
          </a:prstGeom>
        </p:spPr>
      </p:pic>
      <p:sp>
        <p:nvSpPr>
          <p:cNvPr id="10" name="Arrow: Down 9">
            <a:extLst>
              <a:ext uri="{FF2B5EF4-FFF2-40B4-BE49-F238E27FC236}">
                <a16:creationId xmlns:a16="http://schemas.microsoft.com/office/drawing/2014/main" id="{18925E5F-D27F-4C5D-BF51-D3E61FACEACD}"/>
              </a:ext>
            </a:extLst>
          </p:cNvPr>
          <p:cNvSpPr/>
          <p:nvPr/>
        </p:nvSpPr>
        <p:spPr>
          <a:xfrm>
            <a:off x="1381328" y="2519464"/>
            <a:ext cx="344301" cy="10156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1" name="Arrow: Down 10">
            <a:extLst>
              <a:ext uri="{FF2B5EF4-FFF2-40B4-BE49-F238E27FC236}">
                <a16:creationId xmlns:a16="http://schemas.microsoft.com/office/drawing/2014/main" id="{D90B0D0F-F571-489A-9527-A26AD2E21408}"/>
              </a:ext>
            </a:extLst>
          </p:cNvPr>
          <p:cNvSpPr/>
          <p:nvPr/>
        </p:nvSpPr>
        <p:spPr>
          <a:xfrm rot="6901326">
            <a:off x="4122798" y="4046706"/>
            <a:ext cx="340468" cy="85603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2" name="Arrow: Curved Left 11">
            <a:extLst>
              <a:ext uri="{FF2B5EF4-FFF2-40B4-BE49-F238E27FC236}">
                <a16:creationId xmlns:a16="http://schemas.microsoft.com/office/drawing/2014/main" id="{D0DA3123-1784-4128-8C67-0792B48E8FE3}"/>
              </a:ext>
            </a:extLst>
          </p:cNvPr>
          <p:cNvSpPr/>
          <p:nvPr/>
        </p:nvSpPr>
        <p:spPr>
          <a:xfrm>
            <a:off x="8463063" y="2247089"/>
            <a:ext cx="724338" cy="2830749"/>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solidFill>
                <a:schemeClr val="tx1"/>
              </a:solidFill>
            </a:endParaRPr>
          </a:p>
        </p:txBody>
      </p:sp>
      <p:sp>
        <p:nvSpPr>
          <p:cNvPr id="13" name="Arrow: Down 12">
            <a:extLst>
              <a:ext uri="{FF2B5EF4-FFF2-40B4-BE49-F238E27FC236}">
                <a16:creationId xmlns:a16="http://schemas.microsoft.com/office/drawing/2014/main" id="{2AB9BADE-3BE9-4416-9F28-FB7369BA127F}"/>
              </a:ext>
            </a:extLst>
          </p:cNvPr>
          <p:cNvSpPr/>
          <p:nvPr/>
        </p:nvSpPr>
        <p:spPr>
          <a:xfrm rot="13475065">
            <a:off x="4022278" y="2506491"/>
            <a:ext cx="340468" cy="85603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500612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Subtitle 2">
            <a:extLst>
              <a:ext uri="{FF2B5EF4-FFF2-40B4-BE49-F238E27FC236}">
                <a16:creationId xmlns:a16="http://schemas.microsoft.com/office/drawing/2014/main" id="{8E0F81E1-488A-496F-B7FA-992CA43B13A0}"/>
              </a:ext>
            </a:extLst>
          </p:cNvPr>
          <p:cNvSpPr txBox="1">
            <a:spLocks/>
          </p:cNvSpPr>
          <p:nvPr/>
        </p:nvSpPr>
        <p:spPr bwMode="auto">
          <a:xfrm>
            <a:off x="3095625" y="1635125"/>
            <a:ext cx="6853238"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9pPr>
          </a:lstStyle>
          <a:p>
            <a:pPr eaLnBrk="1" hangingPunct="1">
              <a:buFont typeface="Arial" panose="020B0604020202020204" pitchFamily="34" charset="0"/>
              <a:buNone/>
            </a:pPr>
            <a:endParaRPr lang="en-US" altLang="en-US" sz="1800" b="1">
              <a:latin typeface="Helvetica Neue" charset="0"/>
            </a:endParaRPr>
          </a:p>
        </p:txBody>
      </p:sp>
      <p:sp>
        <p:nvSpPr>
          <p:cNvPr id="39944" name="Subtitle 2">
            <a:extLst>
              <a:ext uri="{FF2B5EF4-FFF2-40B4-BE49-F238E27FC236}">
                <a16:creationId xmlns:a16="http://schemas.microsoft.com/office/drawing/2014/main" id="{5FEE333B-248F-4F20-A93E-7BAEC86605BD}"/>
              </a:ext>
            </a:extLst>
          </p:cNvPr>
          <p:cNvSpPr txBox="1">
            <a:spLocks/>
          </p:cNvSpPr>
          <p:nvPr/>
        </p:nvSpPr>
        <p:spPr bwMode="auto">
          <a:xfrm>
            <a:off x="2024063" y="2864446"/>
            <a:ext cx="7830021"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charset="-128"/>
              </a:defRPr>
            </a:lvl9pPr>
          </a:lstStyle>
          <a:p>
            <a:pPr eaLnBrk="1" hangingPunct="1">
              <a:buFont typeface="Arial" panose="020B0604020202020204" pitchFamily="34" charset="0"/>
              <a:buNone/>
            </a:pPr>
            <a:r>
              <a:rPr lang="en-US" altLang="en-US" sz="2400" b="1" dirty="0">
                <a:latin typeface="Helvetica Neue" charset="0"/>
              </a:rPr>
              <a:t>Nature is the ultimate source of all value</a:t>
            </a:r>
          </a:p>
          <a:p>
            <a:pPr eaLnBrk="1" hangingPunct="1">
              <a:buFont typeface="Arial" panose="020B0604020202020204" pitchFamily="34" charset="0"/>
              <a:buNone/>
            </a:pPr>
            <a:endParaRPr lang="en-US" altLang="en-US" sz="2400" b="1" dirty="0">
              <a:latin typeface="Helvetica Neue" charset="0"/>
            </a:endParaRPr>
          </a:p>
          <a:p>
            <a:pPr eaLnBrk="1" hangingPunct="1">
              <a:buFont typeface="Arial" panose="020B0604020202020204" pitchFamily="34" charset="0"/>
              <a:buNone/>
            </a:pPr>
            <a:r>
              <a:rPr lang="en-US" altLang="en-US" sz="2400" b="1" dirty="0">
                <a:latin typeface="Helvetica Neue" charset="0"/>
              </a:rPr>
              <a:t>What is valued is what ultimately determines ethics.</a:t>
            </a:r>
          </a:p>
          <a:p>
            <a:pPr eaLnBrk="1" hangingPunct="1">
              <a:buFont typeface="Arial" panose="020B0604020202020204" pitchFamily="34" charset="0"/>
              <a:buNone/>
            </a:pPr>
            <a:endParaRPr lang="en-US" altLang="en-US" sz="1800" b="1" dirty="0">
              <a:latin typeface="Helvetica Neue" charset="0"/>
            </a:endParaRPr>
          </a:p>
          <a:p>
            <a:pPr eaLnBrk="1" hangingPunct="1">
              <a:buFont typeface="Arial" panose="020B0604020202020204" pitchFamily="34" charset="0"/>
              <a:buNone/>
            </a:pPr>
            <a:endParaRPr lang="en-US" altLang="en-US" sz="1800" dirty="0">
              <a:latin typeface="+mn-lt"/>
            </a:endParaRPr>
          </a:p>
          <a:p>
            <a:pPr eaLnBrk="1" hangingPunct="1">
              <a:buFont typeface="Arial" panose="020B0604020202020204" pitchFamily="34" charset="0"/>
              <a:buNone/>
            </a:pPr>
            <a:endParaRPr lang="en-US" altLang="en-US" sz="1800" dirty="0">
              <a:latin typeface="+mn-lt"/>
            </a:endParaRPr>
          </a:p>
          <a:p>
            <a:pPr eaLnBrk="1" hangingPunct="1">
              <a:buFont typeface="Arial" panose="020B0604020202020204" pitchFamily="34" charset="0"/>
              <a:buNone/>
            </a:pPr>
            <a:r>
              <a:rPr lang="en-US" altLang="en-US" sz="1800" b="1" dirty="0">
                <a:latin typeface="+mn-lt"/>
              </a:rPr>
              <a:t>Ecological Issues: An introduction</a:t>
            </a:r>
            <a:br>
              <a:rPr lang="en-US" altLang="en-US" sz="1800" b="1" dirty="0">
                <a:latin typeface="+mn-lt"/>
              </a:rPr>
            </a:br>
            <a:r>
              <a:rPr lang="en-US" altLang="en-US" sz="1800" b="1" dirty="0">
                <a:latin typeface="+mn-lt"/>
              </a:rPr>
              <a:t>Patrick Curry 2006 Polity Press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795475-BFB2-4E0D-A2A2-20C4BEF15AAD}"/>
              </a:ext>
            </a:extLst>
          </p:cNvPr>
          <p:cNvSpPr txBox="1"/>
          <p:nvPr/>
        </p:nvSpPr>
        <p:spPr>
          <a:xfrm>
            <a:off x="1994163" y="3268499"/>
            <a:ext cx="8077661" cy="2585323"/>
          </a:xfrm>
          <a:prstGeom prst="rect">
            <a:avLst/>
          </a:prstGeom>
          <a:noFill/>
        </p:spPr>
        <p:txBody>
          <a:bodyPr wrap="none" rtlCol="0">
            <a:spAutoFit/>
          </a:bodyPr>
          <a:lstStyle/>
          <a:p>
            <a:r>
              <a:rPr lang="en-US" sz="5400" b="1" dirty="0"/>
              <a:t>IT REALLY IS DOWN TO US…</a:t>
            </a:r>
          </a:p>
          <a:p>
            <a:r>
              <a:rPr lang="en-US" sz="5400" b="1" dirty="0"/>
              <a:t>…but who are we anyway?</a:t>
            </a:r>
          </a:p>
          <a:p>
            <a:endParaRPr lang="en-GB" sz="5400" b="1" dirty="0"/>
          </a:p>
        </p:txBody>
      </p:sp>
    </p:spTree>
    <p:extLst>
      <p:ext uri="{BB962C8B-B14F-4D97-AF65-F5344CB8AC3E}">
        <p14:creationId xmlns:p14="http://schemas.microsoft.com/office/powerpoint/2010/main" val="4024029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D96E35-9B95-4611-B852-BB60AB9024C3}"/>
              </a:ext>
            </a:extLst>
          </p:cNvPr>
          <p:cNvSpPr txBox="1"/>
          <p:nvPr/>
        </p:nvSpPr>
        <p:spPr>
          <a:xfrm>
            <a:off x="865760" y="2431916"/>
            <a:ext cx="3176703" cy="707886"/>
          </a:xfrm>
          <a:prstGeom prst="rect">
            <a:avLst/>
          </a:prstGeom>
          <a:noFill/>
        </p:spPr>
        <p:txBody>
          <a:bodyPr wrap="none" rtlCol="0">
            <a:spAutoFit/>
          </a:bodyPr>
          <a:lstStyle/>
          <a:p>
            <a:r>
              <a:rPr lang="en-US" sz="4000" b="1" dirty="0"/>
              <a:t>SOVEREIGNTY</a:t>
            </a:r>
            <a:endParaRPr lang="en-GB" sz="4000" b="1" dirty="0"/>
          </a:p>
        </p:txBody>
      </p:sp>
      <p:sp>
        <p:nvSpPr>
          <p:cNvPr id="3" name="TextBox 2">
            <a:extLst>
              <a:ext uri="{FF2B5EF4-FFF2-40B4-BE49-F238E27FC236}">
                <a16:creationId xmlns:a16="http://schemas.microsoft.com/office/drawing/2014/main" id="{DD54E467-FF3D-49E7-9D5E-0DDE7CF1FF56}"/>
              </a:ext>
            </a:extLst>
          </p:cNvPr>
          <p:cNvSpPr txBox="1"/>
          <p:nvPr/>
        </p:nvSpPr>
        <p:spPr>
          <a:xfrm>
            <a:off x="5369664" y="2023353"/>
            <a:ext cx="3590855" cy="707886"/>
          </a:xfrm>
          <a:prstGeom prst="rect">
            <a:avLst/>
          </a:prstGeom>
          <a:noFill/>
        </p:spPr>
        <p:txBody>
          <a:bodyPr wrap="none" rtlCol="0">
            <a:spAutoFit/>
          </a:bodyPr>
          <a:lstStyle/>
          <a:p>
            <a:r>
              <a:rPr lang="en-US" sz="4000" b="1" dirty="0"/>
              <a:t>RESPONSIBILITY</a:t>
            </a:r>
            <a:endParaRPr lang="en-GB" sz="4000" b="1" dirty="0"/>
          </a:p>
        </p:txBody>
      </p:sp>
      <p:sp>
        <p:nvSpPr>
          <p:cNvPr id="6" name="TextBox 5">
            <a:extLst>
              <a:ext uri="{FF2B5EF4-FFF2-40B4-BE49-F238E27FC236}">
                <a16:creationId xmlns:a16="http://schemas.microsoft.com/office/drawing/2014/main" id="{6635D193-2D80-486C-AEFC-A3FCAEB3D581}"/>
              </a:ext>
            </a:extLst>
          </p:cNvPr>
          <p:cNvSpPr txBox="1"/>
          <p:nvPr/>
        </p:nvSpPr>
        <p:spPr>
          <a:xfrm>
            <a:off x="7373565" y="3035028"/>
            <a:ext cx="3731496" cy="707886"/>
          </a:xfrm>
          <a:prstGeom prst="rect">
            <a:avLst/>
          </a:prstGeom>
          <a:noFill/>
        </p:spPr>
        <p:txBody>
          <a:bodyPr wrap="square" rtlCol="0">
            <a:spAutoFit/>
          </a:bodyPr>
          <a:lstStyle/>
          <a:p>
            <a:r>
              <a:rPr lang="en-US" sz="4000" b="1" dirty="0"/>
              <a:t>MENTAL HEALTH</a:t>
            </a:r>
            <a:endParaRPr lang="en-GB" sz="4000" b="1" dirty="0"/>
          </a:p>
        </p:txBody>
      </p:sp>
      <p:sp>
        <p:nvSpPr>
          <p:cNvPr id="7" name="TextBox 6">
            <a:extLst>
              <a:ext uri="{FF2B5EF4-FFF2-40B4-BE49-F238E27FC236}">
                <a16:creationId xmlns:a16="http://schemas.microsoft.com/office/drawing/2014/main" id="{DE7FE265-020E-4748-A444-D6C1A2A1C516}"/>
              </a:ext>
            </a:extLst>
          </p:cNvPr>
          <p:cNvSpPr txBox="1"/>
          <p:nvPr/>
        </p:nvSpPr>
        <p:spPr>
          <a:xfrm>
            <a:off x="2782109" y="1284052"/>
            <a:ext cx="1797352" cy="707886"/>
          </a:xfrm>
          <a:prstGeom prst="rect">
            <a:avLst/>
          </a:prstGeom>
          <a:noFill/>
        </p:spPr>
        <p:txBody>
          <a:bodyPr wrap="none" rtlCol="0">
            <a:spAutoFit/>
          </a:bodyPr>
          <a:lstStyle/>
          <a:p>
            <a:r>
              <a:rPr lang="en-US" sz="4000" b="1" dirty="0"/>
              <a:t>VALUES</a:t>
            </a:r>
            <a:endParaRPr lang="en-GB" sz="4000" b="1" dirty="0"/>
          </a:p>
        </p:txBody>
      </p:sp>
      <p:sp>
        <p:nvSpPr>
          <p:cNvPr id="8" name="TextBox 7">
            <a:extLst>
              <a:ext uri="{FF2B5EF4-FFF2-40B4-BE49-F238E27FC236}">
                <a16:creationId xmlns:a16="http://schemas.microsoft.com/office/drawing/2014/main" id="{BDACCD7A-DD79-4066-9344-3C2D4EA870A0}"/>
              </a:ext>
            </a:extLst>
          </p:cNvPr>
          <p:cNvSpPr txBox="1"/>
          <p:nvPr/>
        </p:nvSpPr>
        <p:spPr>
          <a:xfrm>
            <a:off x="6215973" y="544748"/>
            <a:ext cx="4960012" cy="707886"/>
          </a:xfrm>
          <a:prstGeom prst="rect">
            <a:avLst/>
          </a:prstGeom>
          <a:noFill/>
        </p:spPr>
        <p:txBody>
          <a:bodyPr wrap="none" rtlCol="0">
            <a:spAutoFit/>
          </a:bodyPr>
          <a:lstStyle/>
          <a:p>
            <a:r>
              <a:rPr lang="en-US" sz="4000" b="1" dirty="0"/>
              <a:t>THE UNIT OF IDENTITY</a:t>
            </a:r>
            <a:endParaRPr lang="en-GB" sz="4000" b="1" dirty="0"/>
          </a:p>
        </p:txBody>
      </p:sp>
      <p:sp>
        <p:nvSpPr>
          <p:cNvPr id="9" name="TextBox 8">
            <a:extLst>
              <a:ext uri="{FF2B5EF4-FFF2-40B4-BE49-F238E27FC236}">
                <a16:creationId xmlns:a16="http://schemas.microsoft.com/office/drawing/2014/main" id="{2183ED14-6FFB-4BBA-8AB5-19DEFAD0BDB6}"/>
              </a:ext>
            </a:extLst>
          </p:cNvPr>
          <p:cNvSpPr txBox="1"/>
          <p:nvPr/>
        </p:nvSpPr>
        <p:spPr>
          <a:xfrm>
            <a:off x="6313250" y="4445541"/>
            <a:ext cx="2828018" cy="707886"/>
          </a:xfrm>
          <a:prstGeom prst="rect">
            <a:avLst/>
          </a:prstGeom>
          <a:noFill/>
        </p:spPr>
        <p:txBody>
          <a:bodyPr wrap="none" rtlCol="0">
            <a:spAutoFit/>
          </a:bodyPr>
          <a:lstStyle/>
          <a:p>
            <a:r>
              <a:rPr lang="en-US" sz="4000" b="1" dirty="0"/>
              <a:t>WELL-BEING</a:t>
            </a:r>
            <a:endParaRPr lang="en-GB" sz="4000" b="1" dirty="0"/>
          </a:p>
        </p:txBody>
      </p:sp>
      <p:sp>
        <p:nvSpPr>
          <p:cNvPr id="10" name="TextBox 9">
            <a:extLst>
              <a:ext uri="{FF2B5EF4-FFF2-40B4-BE49-F238E27FC236}">
                <a16:creationId xmlns:a16="http://schemas.microsoft.com/office/drawing/2014/main" id="{7A73EFDA-E2A4-419D-9E6E-047193B55164}"/>
              </a:ext>
            </a:extLst>
          </p:cNvPr>
          <p:cNvSpPr txBox="1"/>
          <p:nvPr/>
        </p:nvSpPr>
        <p:spPr>
          <a:xfrm>
            <a:off x="690664" y="311284"/>
            <a:ext cx="2141933" cy="707886"/>
          </a:xfrm>
          <a:prstGeom prst="rect">
            <a:avLst/>
          </a:prstGeom>
          <a:noFill/>
        </p:spPr>
        <p:txBody>
          <a:bodyPr wrap="none" rtlCol="0">
            <a:spAutoFit/>
          </a:bodyPr>
          <a:lstStyle/>
          <a:p>
            <a:r>
              <a:rPr lang="en-US" sz="4000" b="1" dirty="0"/>
              <a:t>IDENTITY</a:t>
            </a:r>
            <a:endParaRPr lang="en-GB" sz="4000" b="1" dirty="0"/>
          </a:p>
        </p:txBody>
      </p:sp>
      <p:sp>
        <p:nvSpPr>
          <p:cNvPr id="11" name="TextBox 10">
            <a:extLst>
              <a:ext uri="{FF2B5EF4-FFF2-40B4-BE49-F238E27FC236}">
                <a16:creationId xmlns:a16="http://schemas.microsoft.com/office/drawing/2014/main" id="{1977B82E-D75C-4BEB-8EC0-0023464861B3}"/>
              </a:ext>
            </a:extLst>
          </p:cNvPr>
          <p:cNvSpPr txBox="1"/>
          <p:nvPr/>
        </p:nvSpPr>
        <p:spPr>
          <a:xfrm>
            <a:off x="3229579" y="5554493"/>
            <a:ext cx="2661306" cy="707886"/>
          </a:xfrm>
          <a:prstGeom prst="rect">
            <a:avLst/>
          </a:prstGeom>
          <a:noFill/>
        </p:spPr>
        <p:txBody>
          <a:bodyPr wrap="none" rtlCol="0">
            <a:spAutoFit/>
          </a:bodyPr>
          <a:lstStyle/>
          <a:p>
            <a:r>
              <a:rPr lang="en-US" sz="4000" b="1" dirty="0"/>
              <a:t>SOCIAL LIFE</a:t>
            </a:r>
            <a:endParaRPr lang="en-GB" sz="4000" b="1" dirty="0"/>
          </a:p>
        </p:txBody>
      </p:sp>
      <p:sp>
        <p:nvSpPr>
          <p:cNvPr id="12" name="TextBox 11">
            <a:extLst>
              <a:ext uri="{FF2B5EF4-FFF2-40B4-BE49-F238E27FC236}">
                <a16:creationId xmlns:a16="http://schemas.microsoft.com/office/drawing/2014/main" id="{A4FE219C-708B-45DB-9E35-A6C4F39A317D}"/>
              </a:ext>
            </a:extLst>
          </p:cNvPr>
          <p:cNvSpPr txBox="1"/>
          <p:nvPr/>
        </p:nvSpPr>
        <p:spPr>
          <a:xfrm>
            <a:off x="9043991" y="5447491"/>
            <a:ext cx="1553630" cy="707886"/>
          </a:xfrm>
          <a:prstGeom prst="rect">
            <a:avLst/>
          </a:prstGeom>
          <a:noFill/>
        </p:spPr>
        <p:txBody>
          <a:bodyPr wrap="none" rtlCol="0">
            <a:spAutoFit/>
          </a:bodyPr>
          <a:lstStyle/>
          <a:p>
            <a:r>
              <a:rPr lang="en-US" sz="4000" b="1" dirty="0"/>
              <a:t>HOME</a:t>
            </a:r>
            <a:endParaRPr lang="en-GB" sz="4000" b="1" dirty="0"/>
          </a:p>
        </p:txBody>
      </p:sp>
      <p:sp>
        <p:nvSpPr>
          <p:cNvPr id="13" name="TextBox 12">
            <a:extLst>
              <a:ext uri="{FF2B5EF4-FFF2-40B4-BE49-F238E27FC236}">
                <a16:creationId xmlns:a16="http://schemas.microsoft.com/office/drawing/2014/main" id="{61BC53C2-0C7E-46B0-92C2-801BECB3934B}"/>
              </a:ext>
            </a:extLst>
          </p:cNvPr>
          <p:cNvSpPr txBox="1"/>
          <p:nvPr/>
        </p:nvSpPr>
        <p:spPr>
          <a:xfrm>
            <a:off x="4435813" y="3200398"/>
            <a:ext cx="1982851" cy="707886"/>
          </a:xfrm>
          <a:prstGeom prst="rect">
            <a:avLst/>
          </a:prstGeom>
          <a:noFill/>
        </p:spPr>
        <p:txBody>
          <a:bodyPr wrap="none" rtlCol="0">
            <a:spAutoFit/>
          </a:bodyPr>
          <a:lstStyle/>
          <a:p>
            <a:r>
              <a:rPr lang="en-US" sz="4000" b="1" dirty="0"/>
              <a:t>VIRTUES</a:t>
            </a:r>
            <a:endParaRPr lang="en-GB" sz="4000" b="1" dirty="0"/>
          </a:p>
        </p:txBody>
      </p:sp>
      <p:sp>
        <p:nvSpPr>
          <p:cNvPr id="14" name="TextBox 13">
            <a:extLst>
              <a:ext uri="{FF2B5EF4-FFF2-40B4-BE49-F238E27FC236}">
                <a16:creationId xmlns:a16="http://schemas.microsoft.com/office/drawing/2014/main" id="{EF99C90A-BFB0-483E-8C35-9E0EF6AE5CF3}"/>
              </a:ext>
            </a:extLst>
          </p:cNvPr>
          <p:cNvSpPr txBox="1"/>
          <p:nvPr/>
        </p:nvSpPr>
        <p:spPr>
          <a:xfrm>
            <a:off x="1630000" y="4289892"/>
            <a:ext cx="2252540" cy="707886"/>
          </a:xfrm>
          <a:prstGeom prst="rect">
            <a:avLst/>
          </a:prstGeom>
          <a:noFill/>
        </p:spPr>
        <p:txBody>
          <a:bodyPr wrap="none" rtlCol="0">
            <a:spAutoFit/>
          </a:bodyPr>
          <a:lstStyle/>
          <a:p>
            <a:r>
              <a:rPr lang="en-US" sz="4000" b="1" dirty="0"/>
              <a:t>GENETICS</a:t>
            </a:r>
            <a:endParaRPr lang="en-GB" sz="4000" b="1" dirty="0"/>
          </a:p>
        </p:txBody>
      </p:sp>
    </p:spTree>
    <p:extLst>
      <p:ext uri="{BB962C8B-B14F-4D97-AF65-F5344CB8AC3E}">
        <p14:creationId xmlns:p14="http://schemas.microsoft.com/office/powerpoint/2010/main" val="3523352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Confused person">
            <a:extLst>
              <a:ext uri="{FF2B5EF4-FFF2-40B4-BE49-F238E27FC236}">
                <a16:creationId xmlns:a16="http://schemas.microsoft.com/office/drawing/2014/main" id="{8E9A026E-2C4F-4A6D-A2D4-D93B587305EF}"/>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40339" y="2507304"/>
            <a:ext cx="2135221" cy="2135221"/>
          </a:xfrm>
          <a:prstGeom prst="rect">
            <a:avLst/>
          </a:prstGeom>
        </p:spPr>
      </p:pic>
      <p:pic>
        <p:nvPicPr>
          <p:cNvPr id="4" name="Graphic 3" descr="Confused person">
            <a:extLst>
              <a:ext uri="{FF2B5EF4-FFF2-40B4-BE49-F238E27FC236}">
                <a16:creationId xmlns:a16="http://schemas.microsoft.com/office/drawing/2014/main" id="{F29D1E19-D62E-49BB-B668-46A1C70CD525}"/>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361245" y="2504059"/>
            <a:ext cx="2135221" cy="2135221"/>
          </a:xfrm>
          <a:prstGeom prst="rect">
            <a:avLst/>
          </a:prstGeom>
        </p:spPr>
      </p:pic>
      <p:sp>
        <p:nvSpPr>
          <p:cNvPr id="6" name="Arrow: Curved Left 5">
            <a:extLst>
              <a:ext uri="{FF2B5EF4-FFF2-40B4-BE49-F238E27FC236}">
                <a16:creationId xmlns:a16="http://schemas.microsoft.com/office/drawing/2014/main" id="{D1932AD8-7E35-4660-A533-4AEE7F784C4D}"/>
              </a:ext>
            </a:extLst>
          </p:cNvPr>
          <p:cNvSpPr/>
          <p:nvPr/>
        </p:nvSpPr>
        <p:spPr>
          <a:xfrm flipH="1">
            <a:off x="525294" y="2694562"/>
            <a:ext cx="1164076" cy="1828800"/>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Arrow: Curved Left 6">
            <a:extLst>
              <a:ext uri="{FF2B5EF4-FFF2-40B4-BE49-F238E27FC236}">
                <a16:creationId xmlns:a16="http://schemas.microsoft.com/office/drawing/2014/main" id="{AEF57DEB-4DE6-4A64-9F1B-6EE8C4D0721E}"/>
              </a:ext>
            </a:extLst>
          </p:cNvPr>
          <p:cNvSpPr/>
          <p:nvPr/>
        </p:nvSpPr>
        <p:spPr>
          <a:xfrm flipV="1">
            <a:off x="2367063" y="2509742"/>
            <a:ext cx="1027886" cy="2010382"/>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Arrow: Curved Left 7">
            <a:extLst>
              <a:ext uri="{FF2B5EF4-FFF2-40B4-BE49-F238E27FC236}">
                <a16:creationId xmlns:a16="http://schemas.microsoft.com/office/drawing/2014/main" id="{44B0769A-189D-4131-A48D-9B06EF6726BC}"/>
              </a:ext>
            </a:extLst>
          </p:cNvPr>
          <p:cNvSpPr/>
          <p:nvPr/>
        </p:nvSpPr>
        <p:spPr>
          <a:xfrm flipH="1" flipV="1">
            <a:off x="3831101" y="1342418"/>
            <a:ext cx="1027886" cy="2937753"/>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0" name="Graphic 9" descr="Podium">
            <a:extLst>
              <a:ext uri="{FF2B5EF4-FFF2-40B4-BE49-F238E27FC236}">
                <a16:creationId xmlns:a16="http://schemas.microsoft.com/office/drawing/2014/main" id="{DE13A126-2303-423B-8730-7BF87B83124B}"/>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550749" y="1470503"/>
            <a:ext cx="914400" cy="914400"/>
          </a:xfrm>
          <a:prstGeom prst="rect">
            <a:avLst/>
          </a:prstGeom>
        </p:spPr>
      </p:pic>
      <p:pic>
        <p:nvPicPr>
          <p:cNvPr id="12" name="Graphic 11" descr="Cheers">
            <a:extLst>
              <a:ext uri="{FF2B5EF4-FFF2-40B4-BE49-F238E27FC236}">
                <a16:creationId xmlns:a16="http://schemas.microsoft.com/office/drawing/2014/main" id="{3D0AEFF0-DE79-40A9-8FCF-01E38B41B140}"/>
              </a:ext>
            </a:extLst>
          </p:cNvPr>
          <p:cNvPicPr>
            <a:picLocks noChangeAspect="1"/>
          </p:cNvPicPr>
          <p:nvPr/>
        </p:nvPicPr>
        <p:blipFill>
          <a:blip r:embed="rId6">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4967589" y="1211095"/>
            <a:ext cx="914400" cy="914400"/>
          </a:xfrm>
          <a:prstGeom prst="rect">
            <a:avLst/>
          </a:prstGeom>
        </p:spPr>
      </p:pic>
      <p:sp>
        <p:nvSpPr>
          <p:cNvPr id="13" name="Arrow: Curved Left 12">
            <a:extLst>
              <a:ext uri="{FF2B5EF4-FFF2-40B4-BE49-F238E27FC236}">
                <a16:creationId xmlns:a16="http://schemas.microsoft.com/office/drawing/2014/main" id="{963A7EF1-630B-4E3C-8DBC-8DF88EF57726}"/>
              </a:ext>
            </a:extLst>
          </p:cNvPr>
          <p:cNvSpPr/>
          <p:nvPr/>
        </p:nvSpPr>
        <p:spPr>
          <a:xfrm>
            <a:off x="5925784" y="1475351"/>
            <a:ext cx="1117032" cy="2937753"/>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4" name="Graphic 13" descr="Confused person">
            <a:extLst>
              <a:ext uri="{FF2B5EF4-FFF2-40B4-BE49-F238E27FC236}">
                <a16:creationId xmlns:a16="http://schemas.microsoft.com/office/drawing/2014/main" id="{5BCD19E3-B38A-49CE-BDBA-6FC2DB62EFD3}"/>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8686822" y="1294586"/>
            <a:ext cx="2135221" cy="2135221"/>
          </a:xfrm>
          <a:prstGeom prst="rect">
            <a:avLst/>
          </a:prstGeom>
        </p:spPr>
      </p:pic>
      <p:sp>
        <p:nvSpPr>
          <p:cNvPr id="15" name="Arrow: Curved Left 14">
            <a:extLst>
              <a:ext uri="{FF2B5EF4-FFF2-40B4-BE49-F238E27FC236}">
                <a16:creationId xmlns:a16="http://schemas.microsoft.com/office/drawing/2014/main" id="{4540EE70-7867-4245-A5E6-EFF8BCAA3346}"/>
              </a:ext>
            </a:extLst>
          </p:cNvPr>
          <p:cNvSpPr/>
          <p:nvPr/>
        </p:nvSpPr>
        <p:spPr>
          <a:xfrm flipH="1" flipV="1">
            <a:off x="8049672" y="369651"/>
            <a:ext cx="1027886" cy="2203315"/>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6" name="Graphic 15" descr="Cheers">
            <a:extLst>
              <a:ext uri="{FF2B5EF4-FFF2-40B4-BE49-F238E27FC236}">
                <a16:creationId xmlns:a16="http://schemas.microsoft.com/office/drawing/2014/main" id="{F7E964C8-5FF9-4822-AA25-45273C8A77DC}"/>
              </a:ext>
            </a:extLst>
          </p:cNvPr>
          <p:cNvPicPr>
            <a:picLocks noChangeAspect="1"/>
          </p:cNvPicPr>
          <p:nvPr/>
        </p:nvPicPr>
        <p:blipFill>
          <a:blip r:embed="rId6">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9283439" y="225355"/>
            <a:ext cx="914400" cy="914400"/>
          </a:xfrm>
          <a:prstGeom prst="rect">
            <a:avLst/>
          </a:prstGeom>
        </p:spPr>
      </p:pic>
      <p:sp>
        <p:nvSpPr>
          <p:cNvPr id="17" name="Arrow: Curved Left 16">
            <a:extLst>
              <a:ext uri="{FF2B5EF4-FFF2-40B4-BE49-F238E27FC236}">
                <a16:creationId xmlns:a16="http://schemas.microsoft.com/office/drawing/2014/main" id="{BE7C7037-7A41-4875-9ECB-9CA6B9A1049C}"/>
              </a:ext>
            </a:extLst>
          </p:cNvPr>
          <p:cNvSpPr/>
          <p:nvPr/>
        </p:nvSpPr>
        <p:spPr>
          <a:xfrm>
            <a:off x="10668046" y="369651"/>
            <a:ext cx="1117032" cy="4445541"/>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Isosceles Triangle 17">
            <a:extLst>
              <a:ext uri="{FF2B5EF4-FFF2-40B4-BE49-F238E27FC236}">
                <a16:creationId xmlns:a16="http://schemas.microsoft.com/office/drawing/2014/main" id="{85D3CE25-F01B-4701-9F2F-0792692ACE7E}"/>
              </a:ext>
            </a:extLst>
          </p:cNvPr>
          <p:cNvSpPr/>
          <p:nvPr/>
        </p:nvSpPr>
        <p:spPr>
          <a:xfrm rot="5400000">
            <a:off x="8897560" y="2324911"/>
            <a:ext cx="421544" cy="243191"/>
          </a:xfrm>
          <a:prstGeom prst="triangle">
            <a:avLst/>
          </a:prstGeom>
          <a:solidFill>
            <a:srgbClr val="DBD729"/>
          </a:solidFill>
          <a:ln>
            <a:solidFill>
              <a:srgbClr val="DBD7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Planet Earth Cosmos Continents - Free image on Pixabay">
            <a:extLst>
              <a:ext uri="{FF2B5EF4-FFF2-40B4-BE49-F238E27FC236}">
                <a16:creationId xmlns:a16="http://schemas.microsoft.com/office/drawing/2014/main" id="{EFAB7C15-5DC4-4F1A-8918-1B646AE02728}"/>
              </a:ext>
            </a:extLst>
          </p:cNvPr>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8543310" y="3327662"/>
            <a:ext cx="2411656" cy="2411656"/>
          </a:xfrm>
          <a:prstGeom prst="rect">
            <a:avLst/>
          </a:prstGeom>
          <a:noFill/>
          <a:extLst>
            <a:ext uri="{909E8E84-426E-40DD-AFC4-6F175D3DCCD1}">
              <a14:hiddenFill xmlns:a14="http://schemas.microsoft.com/office/drawing/2010/main">
                <a:solidFill>
                  <a:srgbClr val="FFFFFF"/>
                </a:solidFill>
              </a14:hiddenFill>
            </a:ext>
          </a:extLst>
        </p:spPr>
      </p:pic>
      <p:sp>
        <p:nvSpPr>
          <p:cNvPr id="21" name="Isosceles Triangle 20">
            <a:extLst>
              <a:ext uri="{FF2B5EF4-FFF2-40B4-BE49-F238E27FC236}">
                <a16:creationId xmlns:a16="http://schemas.microsoft.com/office/drawing/2014/main" id="{9CABEE42-4A14-4A90-9D17-138D2E3F2CA2}"/>
              </a:ext>
            </a:extLst>
          </p:cNvPr>
          <p:cNvSpPr/>
          <p:nvPr/>
        </p:nvSpPr>
        <p:spPr>
          <a:xfrm rot="16200000">
            <a:off x="10352667" y="396385"/>
            <a:ext cx="549624" cy="252940"/>
          </a:xfrm>
          <a:prstGeom prst="triangle">
            <a:avLst/>
          </a:prstGeom>
          <a:solidFill>
            <a:srgbClr val="DBD729"/>
          </a:solidFill>
          <a:ln>
            <a:solidFill>
              <a:srgbClr val="DBD7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B80F8A99-2E50-48CF-9256-0A77B6253582}"/>
              </a:ext>
            </a:extLst>
          </p:cNvPr>
          <p:cNvSpPr txBox="1"/>
          <p:nvPr/>
        </p:nvSpPr>
        <p:spPr>
          <a:xfrm>
            <a:off x="3365769" y="184825"/>
            <a:ext cx="4658648" cy="707886"/>
          </a:xfrm>
          <a:prstGeom prst="rect">
            <a:avLst/>
          </a:prstGeom>
          <a:noFill/>
        </p:spPr>
        <p:txBody>
          <a:bodyPr wrap="none" rtlCol="0">
            <a:spAutoFit/>
          </a:bodyPr>
          <a:lstStyle/>
          <a:p>
            <a:r>
              <a:rPr lang="en-US" sz="4000" b="1" dirty="0"/>
              <a:t>OUR IDENTITY CRISIS</a:t>
            </a:r>
          </a:p>
        </p:txBody>
      </p:sp>
      <p:sp>
        <p:nvSpPr>
          <p:cNvPr id="2" name="TextBox 1">
            <a:extLst>
              <a:ext uri="{FF2B5EF4-FFF2-40B4-BE49-F238E27FC236}">
                <a16:creationId xmlns:a16="http://schemas.microsoft.com/office/drawing/2014/main" id="{2C2ADFB3-9CF0-4F3A-BA9A-B92F67AA284D}"/>
              </a:ext>
            </a:extLst>
          </p:cNvPr>
          <p:cNvSpPr txBox="1"/>
          <p:nvPr/>
        </p:nvSpPr>
        <p:spPr>
          <a:xfrm>
            <a:off x="836579" y="5642041"/>
            <a:ext cx="2244845" cy="1200329"/>
          </a:xfrm>
          <a:prstGeom prst="rect">
            <a:avLst/>
          </a:prstGeom>
          <a:noFill/>
        </p:spPr>
        <p:txBody>
          <a:bodyPr wrap="none" rtlCol="0">
            <a:spAutoFit/>
          </a:bodyPr>
          <a:lstStyle/>
          <a:p>
            <a:pPr algn="ctr"/>
            <a:r>
              <a:rPr lang="en-GB" b="1" dirty="0"/>
              <a:t>THE NEOLIBERAL, </a:t>
            </a:r>
          </a:p>
          <a:p>
            <a:pPr algn="ctr"/>
            <a:r>
              <a:rPr lang="en-GB" b="1" dirty="0"/>
              <a:t>WESTERN TRADITION</a:t>
            </a:r>
          </a:p>
          <a:p>
            <a:pPr algn="ctr"/>
            <a:endParaRPr lang="en-GB" b="1" dirty="0"/>
          </a:p>
          <a:p>
            <a:pPr algn="ctr"/>
            <a:r>
              <a:rPr lang="en-GB" b="1" dirty="0"/>
              <a:t>INDIVIDUALISM</a:t>
            </a:r>
          </a:p>
        </p:txBody>
      </p:sp>
      <p:sp>
        <p:nvSpPr>
          <p:cNvPr id="5" name="TextBox 4">
            <a:extLst>
              <a:ext uri="{FF2B5EF4-FFF2-40B4-BE49-F238E27FC236}">
                <a16:creationId xmlns:a16="http://schemas.microsoft.com/office/drawing/2014/main" id="{7C2154FB-4259-4B56-AED0-6FE0438E567D}"/>
              </a:ext>
            </a:extLst>
          </p:cNvPr>
          <p:cNvSpPr txBox="1"/>
          <p:nvPr/>
        </p:nvSpPr>
        <p:spPr>
          <a:xfrm>
            <a:off x="4051590" y="5914425"/>
            <a:ext cx="3405548" cy="923330"/>
          </a:xfrm>
          <a:prstGeom prst="rect">
            <a:avLst/>
          </a:prstGeom>
          <a:noFill/>
        </p:spPr>
        <p:txBody>
          <a:bodyPr wrap="none" rtlCol="0">
            <a:spAutoFit/>
          </a:bodyPr>
          <a:lstStyle/>
          <a:p>
            <a:pPr algn="ctr"/>
            <a:r>
              <a:rPr lang="en-GB" b="1" dirty="0"/>
              <a:t>SOCIAL, COLLECTIVIST TRADITION</a:t>
            </a:r>
          </a:p>
          <a:p>
            <a:pPr algn="ctr"/>
            <a:endParaRPr lang="en-GB" b="1" dirty="0"/>
          </a:p>
          <a:p>
            <a:pPr algn="ctr"/>
            <a:r>
              <a:rPr lang="en-US" b="1" dirty="0"/>
              <a:t>I AM WHAT WE ARE</a:t>
            </a:r>
          </a:p>
        </p:txBody>
      </p:sp>
      <p:sp>
        <p:nvSpPr>
          <p:cNvPr id="11" name="TextBox 10">
            <a:extLst>
              <a:ext uri="{FF2B5EF4-FFF2-40B4-BE49-F238E27FC236}">
                <a16:creationId xmlns:a16="http://schemas.microsoft.com/office/drawing/2014/main" id="{F1FACCC5-0490-45F8-95A3-52BF51C3D760}"/>
              </a:ext>
            </a:extLst>
          </p:cNvPr>
          <p:cNvSpPr txBox="1"/>
          <p:nvPr/>
        </p:nvSpPr>
        <p:spPr>
          <a:xfrm>
            <a:off x="7985899" y="5914413"/>
            <a:ext cx="3985899" cy="923330"/>
          </a:xfrm>
          <a:prstGeom prst="rect">
            <a:avLst/>
          </a:prstGeom>
          <a:noFill/>
        </p:spPr>
        <p:txBody>
          <a:bodyPr wrap="none" rtlCol="0">
            <a:spAutoFit/>
          </a:bodyPr>
          <a:lstStyle/>
          <a:p>
            <a:pPr algn="ctr"/>
            <a:r>
              <a:rPr lang="en-GB" b="1" dirty="0"/>
              <a:t>INDIGENOUS THINKING</a:t>
            </a:r>
          </a:p>
          <a:p>
            <a:pPr algn="ctr"/>
            <a:endParaRPr lang="en-GB" b="1" dirty="0"/>
          </a:p>
          <a:p>
            <a:pPr algn="ctr"/>
            <a:r>
              <a:rPr lang="en-GB" b="1" dirty="0"/>
              <a:t>INDIVIDUAL-SOCIETY-ECOLOGY HOLISM</a:t>
            </a:r>
          </a:p>
        </p:txBody>
      </p:sp>
    </p:spTree>
    <p:extLst>
      <p:ext uri="{BB962C8B-B14F-4D97-AF65-F5344CB8AC3E}">
        <p14:creationId xmlns:p14="http://schemas.microsoft.com/office/powerpoint/2010/main" val="3398564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9CD553E-1EB4-4C10-92DD-05ABBC3FC8E2}"/>
              </a:ext>
            </a:extLst>
          </p:cNvPr>
          <p:cNvSpPr>
            <a:spLocks noGrp="1"/>
          </p:cNvSpPr>
          <p:nvPr>
            <p:ph type="title"/>
          </p:nvPr>
        </p:nvSpPr>
        <p:spPr>
          <a:xfrm>
            <a:off x="838200" y="715323"/>
            <a:ext cx="10515600" cy="811922"/>
          </a:xfrm>
        </p:spPr>
        <p:txBody>
          <a:bodyPr>
            <a:normAutofit fontScale="90000"/>
          </a:bodyPr>
          <a:lstStyle/>
          <a:p>
            <a:pPr algn="ctr"/>
            <a:r>
              <a:rPr lang="en-GB" b="1" dirty="0">
                <a:latin typeface="+mn-lt"/>
              </a:rPr>
              <a:t>INDIGENOUS THINKING</a:t>
            </a:r>
            <a:br>
              <a:rPr lang="en-GB" dirty="0"/>
            </a:br>
            <a:endParaRPr lang="en-GB" dirty="0"/>
          </a:p>
        </p:txBody>
      </p:sp>
      <p:sp>
        <p:nvSpPr>
          <p:cNvPr id="4" name="Content Placeholder 3">
            <a:extLst>
              <a:ext uri="{FF2B5EF4-FFF2-40B4-BE49-F238E27FC236}">
                <a16:creationId xmlns:a16="http://schemas.microsoft.com/office/drawing/2014/main" id="{112C21EF-1928-4A1D-B828-A06D3EFBD614}"/>
              </a:ext>
            </a:extLst>
          </p:cNvPr>
          <p:cNvSpPr>
            <a:spLocks noGrp="1"/>
          </p:cNvSpPr>
          <p:nvPr>
            <p:ph idx="1"/>
          </p:nvPr>
        </p:nvSpPr>
        <p:spPr>
          <a:xfrm>
            <a:off x="838200" y="1640799"/>
            <a:ext cx="10515600" cy="4351338"/>
          </a:xfrm>
        </p:spPr>
        <p:txBody>
          <a:bodyPr/>
          <a:lstStyle/>
          <a:p>
            <a:r>
              <a:rPr lang="en-US" b="1" dirty="0"/>
              <a:t>Often dismissed as superstitious and irrelevant</a:t>
            </a:r>
          </a:p>
          <a:p>
            <a:r>
              <a:rPr lang="en-US" b="1" dirty="0"/>
              <a:t>Evolved and used for 95% of our time on Earth</a:t>
            </a:r>
          </a:p>
          <a:p>
            <a:r>
              <a:rPr lang="en-US" b="1" dirty="0"/>
              <a:t>Allowing us to co-habit on the planet without threat.</a:t>
            </a:r>
            <a:endParaRPr lang="en-GB" b="1" dirty="0"/>
          </a:p>
        </p:txBody>
      </p:sp>
    </p:spTree>
    <p:extLst>
      <p:ext uri="{BB962C8B-B14F-4D97-AF65-F5344CB8AC3E}">
        <p14:creationId xmlns:p14="http://schemas.microsoft.com/office/powerpoint/2010/main" val="1575802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al Youth Empowerment talk" id="{E21FA0DC-D379-4015-A4CE-5C5B226CFBA4}" vid="{FCFEDEB2-AB1B-470C-B707-6A9C8BBA536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Weal Youth Empowerment talk</Template>
  <TotalTime>0</TotalTime>
  <Words>2077</Words>
  <Application>Microsoft Office PowerPoint</Application>
  <PresentationFormat>Widescreen</PresentationFormat>
  <Paragraphs>263</Paragraphs>
  <Slides>54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Calibri</vt:lpstr>
      <vt:lpstr>Calibri Light</vt:lpstr>
      <vt:lpstr>Helvetica Neue</vt:lpstr>
      <vt:lpstr>Helvetica Neue Light</vt:lpstr>
      <vt:lpstr>Office Theme</vt:lpstr>
      <vt:lpstr>Indigenous thinking and our search for a sustainable future</vt:lpstr>
      <vt:lpstr>Talk based on a recent paper:  Skene K.R. (2021) What is the unit of empowerment: an ecological perspective. British Journal of Social Work  Available from: www.biosri.org</vt:lpstr>
      <vt:lpstr>What do we want as citizens?</vt:lpstr>
      <vt:lpstr>The facts of life about our current condition</vt:lpstr>
      <vt:lpstr>Decision-making</vt:lpstr>
      <vt:lpstr>PowerPoint Presentation</vt:lpstr>
      <vt:lpstr>PowerPoint Presentation</vt:lpstr>
      <vt:lpstr>PowerPoint Presentation</vt:lpstr>
      <vt:lpstr>INDIGENOUS THINKING </vt:lpstr>
      <vt:lpstr>Indigenous being</vt:lpstr>
      <vt:lpstr>POWER</vt:lpstr>
      <vt:lpstr>PowerPoint Presentation</vt:lpstr>
      <vt:lpstr>Is power zero-sum or variable sum?</vt:lpstr>
      <vt:lpstr>ISSUES WITH POWER</vt:lpstr>
      <vt:lpstr>Maintaining power and authority</vt:lpstr>
      <vt:lpstr>Indigenous power</vt:lpstr>
      <vt:lpstr>Human nature: our identity crisis</vt:lpstr>
      <vt:lpstr>Distinguishing the local from the global: in search of human nature</vt:lpstr>
      <vt:lpstr>Common indigenous characteristics</vt:lpstr>
      <vt:lpstr>EMPOWERMENT</vt:lpstr>
      <vt:lpstr>EMPOWERMENT</vt:lpstr>
      <vt:lpstr>PowerPoint Presentation</vt:lpstr>
      <vt:lpstr>Individual Empowerment</vt:lpstr>
      <vt:lpstr>Darwinian individual empowerment</vt:lpstr>
      <vt:lpstr>Individual Empowerment</vt:lpstr>
      <vt:lpstr>Scottish Government Policy</vt:lpstr>
      <vt:lpstr>Social Care (Self-directed Support) (Scotland) Act (2013) </vt:lpstr>
      <vt:lpstr>Individual empowerment: downsides</vt:lpstr>
      <vt:lpstr>INDIVIDUAL EMPOWERMENT</vt:lpstr>
      <vt:lpstr>SOCIETY AS THE UNIT OF EMPOWERMENT</vt:lpstr>
      <vt:lpstr>Society as the unit of empowerment</vt:lpstr>
      <vt:lpstr>Policy</vt:lpstr>
      <vt:lpstr>Social Empowerment</vt:lpstr>
      <vt:lpstr>George Herbert Mead</vt:lpstr>
      <vt:lpstr>PowerPoint Presentation</vt:lpstr>
      <vt:lpstr>Feminist ethic of care</vt:lpstr>
      <vt:lpstr>Localism</vt:lpstr>
      <vt:lpstr>The case of Donald Triplett</vt:lpstr>
      <vt:lpstr>Social Empowerment</vt:lpstr>
      <vt:lpstr>Ecology as the unit of empowerment</vt:lpstr>
      <vt:lpstr>EMPOWERMENT AS THE KEY TO SUSTAINABILITY</vt:lpstr>
      <vt:lpstr>Ecology as the unit of empowerment</vt:lpstr>
      <vt:lpstr>Ecocentrism</vt:lpstr>
      <vt:lpstr>The Earth system: our true context</vt:lpstr>
      <vt:lpstr>Weak  ecological empowerment</vt:lpstr>
      <vt:lpstr>Strong ecological empowerment</vt:lpstr>
      <vt:lpstr>PowerPoint Presentation</vt:lpstr>
      <vt:lpstr>PowerPoint Presentation</vt:lpstr>
      <vt:lpstr>PowerPoint Presentation</vt:lpstr>
      <vt:lpstr>Policy</vt:lpstr>
      <vt:lpstr>The Department of Sub-optimality</vt:lpstr>
      <vt:lpstr>The place of authorities</vt:lpstr>
      <vt:lpstr>Dealing with the environmental crisis through ecological empowerment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unit of empowerment? Policy implications of a foundational  principle</dc:title>
  <dc:creator>Keith Skene</dc:creator>
  <cp:lastModifiedBy>Keith Skene</cp:lastModifiedBy>
  <cp:revision>6</cp:revision>
  <dcterms:created xsi:type="dcterms:W3CDTF">2022-10-09T09:35:38Z</dcterms:created>
  <dcterms:modified xsi:type="dcterms:W3CDTF">2022-11-03T18:13:32Z</dcterms:modified>
</cp:coreProperties>
</file>