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97" r:id="rId4"/>
    <p:sldId id="258" r:id="rId5"/>
    <p:sldId id="259" r:id="rId6"/>
    <p:sldId id="260" r:id="rId7"/>
    <p:sldId id="299" r:id="rId8"/>
    <p:sldId id="298" r:id="rId9"/>
    <p:sldId id="261" r:id="rId10"/>
    <p:sldId id="300" r:id="rId11"/>
    <p:sldId id="262" r:id="rId12"/>
    <p:sldId id="263" r:id="rId13"/>
    <p:sldId id="264" r:id="rId14"/>
    <p:sldId id="265" r:id="rId15"/>
    <p:sldId id="296" r:id="rId16"/>
    <p:sldId id="303" r:id="rId17"/>
    <p:sldId id="302" r:id="rId18"/>
    <p:sldId id="267" r:id="rId19"/>
    <p:sldId id="304" r:id="rId20"/>
    <p:sldId id="268" r:id="rId21"/>
    <p:sldId id="269" r:id="rId22"/>
    <p:sldId id="270" r:id="rId23"/>
    <p:sldId id="271" r:id="rId24"/>
    <p:sldId id="273" r:id="rId25"/>
    <p:sldId id="274" r:id="rId26"/>
    <p:sldId id="305" r:id="rId27"/>
    <p:sldId id="276" r:id="rId28"/>
    <p:sldId id="278" r:id="rId29"/>
    <p:sldId id="279" r:id="rId30"/>
    <p:sldId id="281" r:id="rId31"/>
    <p:sldId id="282" r:id="rId32"/>
    <p:sldId id="283" r:id="rId33"/>
    <p:sldId id="284" r:id="rId34"/>
    <p:sldId id="285" r:id="rId35"/>
    <p:sldId id="286" r:id="rId36"/>
    <p:sldId id="306" r:id="rId37"/>
    <p:sldId id="287" r:id="rId38"/>
    <p:sldId id="311" r:id="rId39"/>
    <p:sldId id="307" r:id="rId40"/>
    <p:sldId id="308" r:id="rId41"/>
    <p:sldId id="288" r:id="rId42"/>
    <p:sldId id="313" r:id="rId43"/>
    <p:sldId id="289" r:id="rId44"/>
    <p:sldId id="290" r:id="rId45"/>
    <p:sldId id="291" r:id="rId46"/>
    <p:sldId id="293" r:id="rId47"/>
    <p:sldId id="310" r:id="rId48"/>
    <p:sldId id="314" r:id="rId4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03" autoAdjust="0"/>
    <p:restoredTop sz="94660"/>
  </p:normalViewPr>
  <p:slideViewPr>
    <p:cSldViewPr snapToGrid="0">
      <p:cViewPr varScale="1">
        <p:scale>
          <a:sx n="71" d="100"/>
          <a:sy n="71" d="100"/>
        </p:scale>
        <p:origin x="654"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08A576-FE11-48BF-D063-F1B1285C7D4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46BE7B45-B4A1-0BC8-3E2A-27412CEDB8F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9D7D586F-2EEB-F52C-2192-78806A6405A3}"/>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7799CC9E-3DAE-3374-A18C-B07FA287F1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57DADA6-ABD6-631C-5A51-822B65BF9CB4}"/>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1357676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725A48-D3EB-89F8-0EE7-39E5664944BE}"/>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1FB41DB-FC8F-1AE8-6071-7BE78B31AE2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ADB650-B9C5-A251-33A2-C1C633B1650E}"/>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A4E82A15-5273-B727-BB69-9B64F38665C5}"/>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582120F-6E69-34C2-94BE-621F106BE1A0}"/>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0694403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D1B1685-1DD5-6F38-5361-B3280A49763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BFBD105-5E7E-AC06-4C79-59031F12ECA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F65A6C68-48EC-FD53-C4CF-F54D6691B89D}"/>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30366C74-F05E-D924-4935-5B4D55D697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13DDDED-EC6F-2AC9-F2A6-A2F3BF40D04B}"/>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10183100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E49822-705C-2CF4-4170-8485DA5572A2}"/>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D23182B-5040-8193-612A-DEE497BBB13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862023D-A0D9-7B5E-37DA-720A2829FCCF}"/>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28C007BE-14E1-56EB-EF66-1355D9035B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CFCDED-E90F-7BE5-9500-B5639467E90A}"/>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1225919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26FCD-B038-42B4-11DF-BBEEC47061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C2078F9-3E6B-159B-C31D-796081AA512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86193B-FF74-8131-B514-63505209C77E}"/>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F09D16CD-DBD7-350C-FAA1-4D4EDA54904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882B8A4-EEB1-EE34-03A0-7D3FA2CD88D2}"/>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14800190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9C3CED-8142-E892-D16A-D448F6AB48E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E57CB310-04E3-1B32-3FDB-04F61E64600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A670FF9-342E-F990-00F7-D66FEF03DCF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969985F-4E69-EB62-497F-86A7627BD5E2}"/>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6" name="Footer Placeholder 5">
            <a:extLst>
              <a:ext uri="{FF2B5EF4-FFF2-40B4-BE49-F238E27FC236}">
                <a16:creationId xmlns:a16="http://schemas.microsoft.com/office/drawing/2014/main" id="{B8235D0B-FC3C-7E1C-C143-7950216E6BDC}"/>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A308C9D-5825-0435-1E41-DF03EB97839E}"/>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24362094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B7C52-14B7-8566-8C79-0095F675D99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CB68D12-0F3A-99C9-325A-8CC7A951638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4ACBDF1-A093-08DA-354E-0E509C92705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6924770-BF29-46CE-8057-1A4B0094C2C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7B1B757-1018-6A46-C853-BC870700244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DFE37E9-3F1F-C562-7936-8970BD438FC7}"/>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8" name="Footer Placeholder 7">
            <a:extLst>
              <a:ext uri="{FF2B5EF4-FFF2-40B4-BE49-F238E27FC236}">
                <a16:creationId xmlns:a16="http://schemas.microsoft.com/office/drawing/2014/main" id="{A43E12E2-30C9-6F6E-41AB-FA1EDB93F231}"/>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66422CE-B420-1F56-0A0F-B923C2EFA86A}"/>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2835346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EE744-A36A-A4AE-F175-947E3750F8A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C746554-B97A-6ACE-A2AA-C2DA7239844E}"/>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4" name="Footer Placeholder 3">
            <a:extLst>
              <a:ext uri="{FF2B5EF4-FFF2-40B4-BE49-F238E27FC236}">
                <a16:creationId xmlns:a16="http://schemas.microsoft.com/office/drawing/2014/main" id="{0DA93F8C-55AA-AA0D-39AE-1691D653F042}"/>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2B652CD-0BF0-F162-1889-69BB79CC9A5E}"/>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8175151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535F196-6483-0A2A-3B0F-1D27B5CFA46F}"/>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3" name="Footer Placeholder 2">
            <a:extLst>
              <a:ext uri="{FF2B5EF4-FFF2-40B4-BE49-F238E27FC236}">
                <a16:creationId xmlns:a16="http://schemas.microsoft.com/office/drawing/2014/main" id="{C1D0C383-0AB9-BFD3-E70E-000EB75A195A}"/>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9DB0B0C-0492-52F2-F5FB-CD7AD4CBCAC5}"/>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6744840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4A0F28-DBEB-92D5-CE75-D4254EFA7F0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8C4936F7-D9B3-7CC9-A143-81BA34C435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922B979D-D239-7A9B-4AE9-C672FC9B09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43143D-9277-0ED9-6AE8-12589BC98549}"/>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6" name="Footer Placeholder 5">
            <a:extLst>
              <a:ext uri="{FF2B5EF4-FFF2-40B4-BE49-F238E27FC236}">
                <a16:creationId xmlns:a16="http://schemas.microsoft.com/office/drawing/2014/main" id="{C0BE57E7-CC4D-C8ED-D357-4BC9710A04C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3323D12-5ED4-C3C3-AB7C-1384FDDC17E8}"/>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303056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7C007-AB13-04CC-4F24-2C04E6B3CCF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16F9133-8086-E504-937B-57E3899545E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CCB9655E-2D54-0A9D-2677-7E131431FDA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12A8601-DCA1-583C-C1B1-384DEA0EDE97}"/>
              </a:ext>
            </a:extLst>
          </p:cNvPr>
          <p:cNvSpPr>
            <a:spLocks noGrp="1"/>
          </p:cNvSpPr>
          <p:nvPr>
            <p:ph type="dt" sz="half" idx="10"/>
          </p:nvPr>
        </p:nvSpPr>
        <p:spPr/>
        <p:txBody>
          <a:bodyPr/>
          <a:lstStyle/>
          <a:p>
            <a:fld id="{0CE94DBD-E5D7-4670-B88C-6F33D8AC094A}" type="datetimeFigureOut">
              <a:rPr lang="en-GB" smtClean="0"/>
              <a:t>03/11/2022</a:t>
            </a:fld>
            <a:endParaRPr lang="en-GB"/>
          </a:p>
        </p:txBody>
      </p:sp>
      <p:sp>
        <p:nvSpPr>
          <p:cNvPr id="6" name="Footer Placeholder 5">
            <a:extLst>
              <a:ext uri="{FF2B5EF4-FFF2-40B4-BE49-F238E27FC236}">
                <a16:creationId xmlns:a16="http://schemas.microsoft.com/office/drawing/2014/main" id="{EAF9E67B-FAB9-AEFE-6814-8DF0B1AEB10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85BD1C-0C19-31ED-804E-F0AE722B225C}"/>
              </a:ext>
            </a:extLst>
          </p:cNvPr>
          <p:cNvSpPr>
            <a:spLocks noGrp="1"/>
          </p:cNvSpPr>
          <p:nvPr>
            <p:ph type="sldNum" sz="quarter" idx="12"/>
          </p:nvPr>
        </p:nvSpPr>
        <p:spPr/>
        <p:txBody>
          <a:bodyPr/>
          <a:lstStyle/>
          <a:p>
            <a:fld id="{339A589F-101B-4C46-9083-A6120B61D691}" type="slidenum">
              <a:rPr lang="en-GB" smtClean="0"/>
              <a:t>‹#›</a:t>
            </a:fld>
            <a:endParaRPr lang="en-GB"/>
          </a:p>
        </p:txBody>
      </p:sp>
    </p:spTree>
    <p:extLst>
      <p:ext uri="{BB962C8B-B14F-4D97-AF65-F5344CB8AC3E}">
        <p14:creationId xmlns:p14="http://schemas.microsoft.com/office/powerpoint/2010/main" val="2031246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B9CBA5-1A18-2715-BA42-A09D8EF7E4D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38B6007-22BD-5013-D48E-4C99558C72F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4DCAAF9-A045-CA54-6867-8DEDBE64CB8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CE94DBD-E5D7-4670-B88C-6F33D8AC094A}" type="datetimeFigureOut">
              <a:rPr lang="en-GB" smtClean="0"/>
              <a:t>03/11/2022</a:t>
            </a:fld>
            <a:endParaRPr lang="en-GB"/>
          </a:p>
        </p:txBody>
      </p:sp>
      <p:sp>
        <p:nvSpPr>
          <p:cNvPr id="5" name="Footer Placeholder 4">
            <a:extLst>
              <a:ext uri="{FF2B5EF4-FFF2-40B4-BE49-F238E27FC236}">
                <a16:creationId xmlns:a16="http://schemas.microsoft.com/office/drawing/2014/main" id="{647CDB46-19F3-EC00-EF66-7EE640F8033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E88B53F4-A3D1-F7B6-830F-BDD2312F8B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9A589F-101B-4C46-9083-A6120B61D691}" type="slidenum">
              <a:rPr lang="en-GB" smtClean="0"/>
              <a:t>‹#›</a:t>
            </a:fld>
            <a:endParaRPr lang="en-GB"/>
          </a:p>
        </p:txBody>
      </p:sp>
    </p:spTree>
    <p:extLst>
      <p:ext uri="{BB962C8B-B14F-4D97-AF65-F5344CB8AC3E}">
        <p14:creationId xmlns:p14="http://schemas.microsoft.com/office/powerpoint/2010/main" val="10371135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tif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B5ADF7-3126-4EE3-8321-9254065D8EAF}"/>
              </a:ext>
            </a:extLst>
          </p:cNvPr>
          <p:cNvSpPr>
            <a:spLocks noGrp="1"/>
          </p:cNvSpPr>
          <p:nvPr>
            <p:ph type="ctrTitle"/>
          </p:nvPr>
        </p:nvSpPr>
        <p:spPr/>
        <p:txBody>
          <a:bodyPr>
            <a:normAutofit fontScale="90000"/>
          </a:bodyPr>
          <a:lstStyle/>
          <a:p>
            <a:r>
              <a:rPr lang="en-GB" b="1" dirty="0">
                <a:latin typeface="+mn-lt"/>
              </a:rPr>
              <a:t>Indigenous thinking and our search for a sustainable future</a:t>
            </a:r>
            <a:br>
              <a:rPr lang="en-GB" b="1" dirty="0">
                <a:latin typeface="+mn-lt"/>
              </a:rPr>
            </a:br>
            <a:r>
              <a:rPr lang="en-GB" b="1" dirty="0">
                <a:latin typeface="+mn-lt"/>
              </a:rPr>
              <a:t>Week Three</a:t>
            </a:r>
            <a:br>
              <a:rPr lang="en-GB" b="1" dirty="0">
                <a:latin typeface="+mn-lt"/>
              </a:rPr>
            </a:br>
            <a:r>
              <a:rPr lang="en-GB" b="1" dirty="0">
                <a:latin typeface="+mn-lt"/>
              </a:rPr>
              <a:t>2b: The Sami Case Study</a:t>
            </a:r>
          </a:p>
        </p:txBody>
      </p:sp>
      <p:sp>
        <p:nvSpPr>
          <p:cNvPr id="3" name="Subtitle 2">
            <a:extLst>
              <a:ext uri="{FF2B5EF4-FFF2-40B4-BE49-F238E27FC236}">
                <a16:creationId xmlns:a16="http://schemas.microsoft.com/office/drawing/2014/main" id="{8633C2C7-625E-0FDE-94E6-1E66EB566662}"/>
              </a:ext>
            </a:extLst>
          </p:cNvPr>
          <p:cNvSpPr>
            <a:spLocks noGrp="1"/>
          </p:cNvSpPr>
          <p:nvPr>
            <p:ph type="subTitle" idx="1"/>
          </p:nvPr>
        </p:nvSpPr>
        <p:spPr/>
        <p:txBody>
          <a:bodyPr>
            <a:normAutofit/>
          </a:bodyPr>
          <a:lstStyle/>
          <a:p>
            <a:r>
              <a:rPr lang="en-GB" sz="3200" b="1" dirty="0"/>
              <a:t>Dr Keith Skene</a:t>
            </a:r>
          </a:p>
          <a:p>
            <a:r>
              <a:rPr lang="en-GB" sz="3200" b="1" dirty="0"/>
              <a:t>Biosphere Research Institute</a:t>
            </a:r>
          </a:p>
        </p:txBody>
      </p:sp>
    </p:spTree>
    <p:extLst>
      <p:ext uri="{BB962C8B-B14F-4D97-AF65-F5344CB8AC3E}">
        <p14:creationId xmlns:p14="http://schemas.microsoft.com/office/powerpoint/2010/main" val="20777424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E728E1-67A7-0F14-ADB5-9E12BBD22372}"/>
              </a:ext>
            </a:extLst>
          </p:cNvPr>
          <p:cNvSpPr>
            <a:spLocks noGrp="1"/>
          </p:cNvSpPr>
          <p:nvPr>
            <p:ph type="title"/>
          </p:nvPr>
        </p:nvSpPr>
        <p:spPr/>
        <p:txBody>
          <a:bodyPr/>
          <a:lstStyle/>
          <a:p>
            <a:r>
              <a:rPr lang="en-GB" b="1" dirty="0">
                <a:latin typeface="+mn-lt"/>
              </a:rPr>
              <a:t>Seasonality</a:t>
            </a:r>
          </a:p>
        </p:txBody>
      </p:sp>
      <p:sp>
        <p:nvSpPr>
          <p:cNvPr id="3" name="Content Placeholder 2">
            <a:extLst>
              <a:ext uri="{FF2B5EF4-FFF2-40B4-BE49-F238E27FC236}">
                <a16:creationId xmlns:a16="http://schemas.microsoft.com/office/drawing/2014/main" id="{1351AEAE-D66D-0FF6-20FF-93AB37E59172}"/>
              </a:ext>
            </a:extLst>
          </p:cNvPr>
          <p:cNvSpPr>
            <a:spLocks noGrp="1"/>
          </p:cNvSpPr>
          <p:nvPr>
            <p:ph idx="1"/>
          </p:nvPr>
        </p:nvSpPr>
        <p:spPr>
          <a:xfrm>
            <a:off x="838200" y="1758390"/>
            <a:ext cx="10515600" cy="4351338"/>
          </a:xfrm>
        </p:spPr>
        <p:txBody>
          <a:bodyPr/>
          <a:lstStyle/>
          <a:p>
            <a:r>
              <a:rPr lang="en-GB" b="1" dirty="0"/>
              <a:t>In seasonal landscapes, such as Northern Scandinavia, the gifting is seasonal and cyclical, often involving transhumance</a:t>
            </a:r>
          </a:p>
          <a:p>
            <a:r>
              <a:rPr lang="en-GB" b="1" dirty="0"/>
              <a:t>So many indigenous populations embrace this cycle in their customs. </a:t>
            </a:r>
          </a:p>
          <a:p>
            <a:endParaRPr lang="en-GB" dirty="0"/>
          </a:p>
        </p:txBody>
      </p:sp>
    </p:spTree>
    <p:extLst>
      <p:ext uri="{BB962C8B-B14F-4D97-AF65-F5344CB8AC3E}">
        <p14:creationId xmlns:p14="http://schemas.microsoft.com/office/powerpoint/2010/main" val="830278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F7DDAF-2337-3A12-2337-0B5E096D4A50}"/>
              </a:ext>
            </a:extLst>
          </p:cNvPr>
          <p:cNvSpPr>
            <a:spLocks noGrp="1"/>
          </p:cNvSpPr>
          <p:nvPr>
            <p:ph type="title"/>
          </p:nvPr>
        </p:nvSpPr>
        <p:spPr/>
        <p:txBody>
          <a:bodyPr/>
          <a:lstStyle/>
          <a:p>
            <a:r>
              <a:rPr lang="en-GB" b="1" dirty="0">
                <a:latin typeface="+mn-lt"/>
              </a:rPr>
              <a:t>The rhythms of nature</a:t>
            </a:r>
          </a:p>
        </p:txBody>
      </p:sp>
      <p:sp>
        <p:nvSpPr>
          <p:cNvPr id="3" name="Content Placeholder 2">
            <a:extLst>
              <a:ext uri="{FF2B5EF4-FFF2-40B4-BE49-F238E27FC236}">
                <a16:creationId xmlns:a16="http://schemas.microsoft.com/office/drawing/2014/main" id="{F0F5C3F7-6FE8-19F4-A78C-0344877D480B}"/>
              </a:ext>
            </a:extLst>
          </p:cNvPr>
          <p:cNvSpPr>
            <a:spLocks noGrp="1"/>
          </p:cNvSpPr>
          <p:nvPr>
            <p:ph idx="1"/>
          </p:nvPr>
        </p:nvSpPr>
        <p:spPr/>
        <p:txBody>
          <a:bodyPr/>
          <a:lstStyle/>
          <a:p>
            <a:r>
              <a:rPr lang="en-GB" b="1" dirty="0"/>
              <a:t>Traditional knowledge represents the embodiment of these temporal and spatial aspects</a:t>
            </a:r>
          </a:p>
          <a:p>
            <a:r>
              <a:rPr lang="en-GB" b="1" dirty="0"/>
              <a:t>Wherein the integrity of the Earth system, replete with its patterns and emergent character, is a living being in and of itself</a:t>
            </a:r>
          </a:p>
          <a:p>
            <a:r>
              <a:rPr lang="en-GB" b="1" dirty="0"/>
              <a:t>The rhythms of nature encompass the rhythms of the people. </a:t>
            </a:r>
          </a:p>
        </p:txBody>
      </p:sp>
    </p:spTree>
    <p:extLst>
      <p:ext uri="{BB962C8B-B14F-4D97-AF65-F5344CB8AC3E}">
        <p14:creationId xmlns:p14="http://schemas.microsoft.com/office/powerpoint/2010/main" val="3835191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28A9F-B962-8F81-84A5-F0B232F9B126}"/>
              </a:ext>
            </a:extLst>
          </p:cNvPr>
          <p:cNvSpPr>
            <a:spLocks noGrp="1"/>
          </p:cNvSpPr>
          <p:nvPr>
            <p:ph type="title"/>
          </p:nvPr>
        </p:nvSpPr>
        <p:spPr/>
        <p:txBody>
          <a:bodyPr/>
          <a:lstStyle/>
          <a:p>
            <a:r>
              <a:rPr lang="en-GB" b="1" dirty="0">
                <a:latin typeface="+mn-lt"/>
              </a:rPr>
              <a:t>Robin Wall Kimmerer observes that: </a:t>
            </a:r>
          </a:p>
        </p:txBody>
      </p:sp>
      <p:sp>
        <p:nvSpPr>
          <p:cNvPr id="3" name="Content Placeholder 2">
            <a:extLst>
              <a:ext uri="{FF2B5EF4-FFF2-40B4-BE49-F238E27FC236}">
                <a16:creationId xmlns:a16="http://schemas.microsoft.com/office/drawing/2014/main" id="{2C7EA8FA-E7F8-CE9E-6D98-C50B3B25412C}"/>
              </a:ext>
            </a:extLst>
          </p:cNvPr>
          <p:cNvSpPr>
            <a:spLocks noGrp="1"/>
          </p:cNvSpPr>
          <p:nvPr>
            <p:ph idx="1"/>
          </p:nvPr>
        </p:nvSpPr>
        <p:spPr/>
        <p:txBody>
          <a:bodyPr/>
          <a:lstStyle/>
          <a:p>
            <a:r>
              <a:rPr lang="en-GB" b="1" dirty="0"/>
              <a:t>“From the viewpoint of a private property economy, the 'gift' is deemed to be 'free' because we obtain it free of charge, at no cost.</a:t>
            </a:r>
          </a:p>
          <a:p>
            <a:r>
              <a:rPr lang="en-GB" b="1" dirty="0"/>
              <a:t>But in the gift economy, gifts are not free</a:t>
            </a:r>
          </a:p>
          <a:p>
            <a:r>
              <a:rPr lang="en-GB" b="1" dirty="0"/>
              <a:t>The essence of the gift is that it creates a set of relationships</a:t>
            </a:r>
          </a:p>
          <a:p>
            <a:r>
              <a:rPr lang="en-GB" b="1" dirty="0"/>
              <a:t>The currency of a gift economy is, at its root, reciprocity</a:t>
            </a:r>
          </a:p>
          <a:p>
            <a:r>
              <a:rPr lang="en-GB" b="1" dirty="0"/>
              <a:t>In Western thinking, private land is understood to be a 'bundle of rights,’ </a:t>
            </a:r>
          </a:p>
          <a:p>
            <a:r>
              <a:rPr lang="en-GB" b="1" dirty="0"/>
              <a:t>whereas in a gift economy property has a bunch of responsibilities attached.” </a:t>
            </a:r>
          </a:p>
        </p:txBody>
      </p:sp>
    </p:spTree>
    <p:extLst>
      <p:ext uri="{BB962C8B-B14F-4D97-AF65-F5344CB8AC3E}">
        <p14:creationId xmlns:p14="http://schemas.microsoft.com/office/powerpoint/2010/main" val="1649829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E0508-69A5-4AB6-29AD-9DB588095C41}"/>
              </a:ext>
            </a:extLst>
          </p:cNvPr>
          <p:cNvSpPr>
            <a:spLocks noGrp="1"/>
          </p:cNvSpPr>
          <p:nvPr>
            <p:ph type="title"/>
          </p:nvPr>
        </p:nvSpPr>
        <p:spPr/>
        <p:txBody>
          <a:bodyPr/>
          <a:lstStyle/>
          <a:p>
            <a:r>
              <a:rPr lang="en-GB" b="1" dirty="0" err="1">
                <a:latin typeface="+mn-lt"/>
              </a:rPr>
              <a:t>Attáldat</a:t>
            </a:r>
            <a:endParaRPr lang="en-GB" b="1" dirty="0">
              <a:latin typeface="+mn-lt"/>
            </a:endParaRPr>
          </a:p>
        </p:txBody>
      </p:sp>
      <p:sp>
        <p:nvSpPr>
          <p:cNvPr id="3" name="Content Placeholder 2">
            <a:extLst>
              <a:ext uri="{FF2B5EF4-FFF2-40B4-BE49-F238E27FC236}">
                <a16:creationId xmlns:a16="http://schemas.microsoft.com/office/drawing/2014/main" id="{EE24362B-8A50-CCD9-0715-06305781CA88}"/>
              </a:ext>
            </a:extLst>
          </p:cNvPr>
          <p:cNvSpPr>
            <a:spLocks noGrp="1"/>
          </p:cNvSpPr>
          <p:nvPr>
            <p:ph idx="1"/>
          </p:nvPr>
        </p:nvSpPr>
        <p:spPr/>
        <p:txBody>
          <a:bodyPr/>
          <a:lstStyle/>
          <a:p>
            <a:r>
              <a:rPr lang="en-GB" b="1" dirty="0"/>
              <a:t>The second aspect gifting is </a:t>
            </a:r>
            <a:r>
              <a:rPr lang="en-GB" b="1" dirty="0" err="1"/>
              <a:t>attáldat</a:t>
            </a:r>
            <a:endParaRPr lang="en-GB" b="1" dirty="0"/>
          </a:p>
          <a:p>
            <a:r>
              <a:rPr lang="en-GB" b="1" dirty="0"/>
              <a:t>This represents the gifting or sharing of the individual skills a person possesses</a:t>
            </a:r>
          </a:p>
          <a:p>
            <a:r>
              <a:rPr lang="en-GB" b="1" dirty="0"/>
              <a:t>The Sami believe that each of us has something to offer, and we are obliged to contribute our skills and abilities for the benefit of the community as a whole. </a:t>
            </a:r>
          </a:p>
        </p:txBody>
      </p:sp>
    </p:spTree>
    <p:extLst>
      <p:ext uri="{BB962C8B-B14F-4D97-AF65-F5344CB8AC3E}">
        <p14:creationId xmlns:p14="http://schemas.microsoft.com/office/powerpoint/2010/main" val="4609446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044B17A4-8FB3-7EC8-FE43-D254007BD174}"/>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712765" y="373952"/>
            <a:ext cx="10766469" cy="1322947"/>
          </a:xfrm>
          <a:prstGeom prst="rect">
            <a:avLst/>
          </a:prstGeom>
        </p:spPr>
      </p:pic>
      <p:sp>
        <p:nvSpPr>
          <p:cNvPr id="2" name="Title 1">
            <a:extLst>
              <a:ext uri="{FF2B5EF4-FFF2-40B4-BE49-F238E27FC236}">
                <a16:creationId xmlns:a16="http://schemas.microsoft.com/office/drawing/2014/main" id="{E511299C-0C85-081D-EA1F-CDFA28A460A4}"/>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038E5AF-FF81-3DC2-563E-5F432DD93B71}"/>
              </a:ext>
            </a:extLst>
          </p:cNvPr>
          <p:cNvSpPr>
            <a:spLocks noGrp="1"/>
          </p:cNvSpPr>
          <p:nvPr>
            <p:ph idx="1"/>
          </p:nvPr>
        </p:nvSpPr>
        <p:spPr/>
        <p:txBody>
          <a:bodyPr/>
          <a:lstStyle/>
          <a:p>
            <a:r>
              <a:rPr lang="en-GB" b="1" dirty="0"/>
              <a:t>Recognizing what our skills are is part of the unfolding of our character (as in ubuntu), </a:t>
            </a:r>
          </a:p>
          <a:p>
            <a:r>
              <a:rPr lang="en-GB" b="1" dirty="0"/>
              <a:t>which occurs through being embedded within the circle of power</a:t>
            </a:r>
          </a:p>
          <a:p>
            <a:r>
              <a:rPr lang="en-GB" b="1" dirty="0"/>
              <a:t>To be empowered is to understand ourselves and what we can offer</a:t>
            </a:r>
          </a:p>
          <a:p>
            <a:r>
              <a:rPr lang="en-GB" b="1" dirty="0"/>
              <a:t> The process of unfolding lies at the heart of the contextualization of ourselves, </a:t>
            </a:r>
          </a:p>
          <a:p>
            <a:r>
              <a:rPr lang="en-GB" b="1" dirty="0"/>
              <a:t>Mentally, physically and spiritually, within the greater whole. </a:t>
            </a:r>
          </a:p>
        </p:txBody>
      </p:sp>
    </p:spTree>
    <p:extLst>
      <p:ext uri="{BB962C8B-B14F-4D97-AF65-F5344CB8AC3E}">
        <p14:creationId xmlns:p14="http://schemas.microsoft.com/office/powerpoint/2010/main" val="22105649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D3425A-8FF3-9428-D491-ABD1954C132F}"/>
              </a:ext>
            </a:extLst>
          </p:cNvPr>
          <p:cNvSpPr>
            <a:spLocks noGrp="1"/>
          </p:cNvSpPr>
          <p:nvPr>
            <p:ph type="title"/>
          </p:nvPr>
        </p:nvSpPr>
        <p:spPr/>
        <p:txBody>
          <a:bodyPr/>
          <a:lstStyle/>
          <a:p>
            <a:r>
              <a:rPr lang="en-GB" b="1" dirty="0">
                <a:latin typeface="+mn-lt"/>
              </a:rPr>
              <a:t>Kimmerer:</a:t>
            </a:r>
          </a:p>
        </p:txBody>
      </p:sp>
      <p:sp>
        <p:nvSpPr>
          <p:cNvPr id="3" name="Content Placeholder 2">
            <a:extLst>
              <a:ext uri="{FF2B5EF4-FFF2-40B4-BE49-F238E27FC236}">
                <a16:creationId xmlns:a16="http://schemas.microsoft.com/office/drawing/2014/main" id="{2FF23601-CCDB-0D84-5665-78B97D29BE70}"/>
              </a:ext>
            </a:extLst>
          </p:cNvPr>
          <p:cNvSpPr>
            <a:spLocks noGrp="1"/>
          </p:cNvSpPr>
          <p:nvPr>
            <p:ph idx="1"/>
          </p:nvPr>
        </p:nvSpPr>
        <p:spPr/>
        <p:txBody>
          <a:bodyPr>
            <a:normAutofit/>
          </a:bodyPr>
          <a:lstStyle/>
          <a:p>
            <a:r>
              <a:rPr lang="en-GB" b="1" dirty="0"/>
              <a:t>“Reciprocity is a matter of keeping the gift [from nature] in motion through self-perpetuating cycles of giving and receiving;</a:t>
            </a:r>
          </a:p>
          <a:p>
            <a:r>
              <a:rPr lang="en-GB" b="1" dirty="0"/>
              <a:t> Through reciprocity the gift is replenished. All of our flourishing is mutual.” </a:t>
            </a:r>
          </a:p>
          <a:p>
            <a:r>
              <a:rPr lang="en-GB" b="1" dirty="0"/>
              <a:t>This sense of interrelatedness and reciprocity (“returning the gift”) relies on the idea of a genealogical network, </a:t>
            </a:r>
          </a:p>
          <a:p>
            <a:r>
              <a:rPr lang="en-GB" b="1" dirty="0"/>
              <a:t>where nature is not perceived in terms of resources, but as full of “relatives”.</a:t>
            </a:r>
          </a:p>
          <a:p>
            <a:endParaRPr lang="en-GB" dirty="0"/>
          </a:p>
        </p:txBody>
      </p:sp>
    </p:spTree>
    <p:extLst>
      <p:ext uri="{BB962C8B-B14F-4D97-AF65-F5344CB8AC3E}">
        <p14:creationId xmlns:p14="http://schemas.microsoft.com/office/powerpoint/2010/main" val="7437406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7EC9D5-0048-2C37-7FC8-0914C7A5D202}"/>
              </a:ext>
            </a:extLst>
          </p:cNvPr>
          <p:cNvSpPr>
            <a:spLocks noGrp="1"/>
          </p:cNvSpPr>
          <p:nvPr>
            <p:ph type="title"/>
          </p:nvPr>
        </p:nvSpPr>
        <p:spPr/>
        <p:txBody>
          <a:bodyPr/>
          <a:lstStyle/>
          <a:p>
            <a:pPr algn="ctr"/>
            <a:r>
              <a:rPr lang="en-GB" b="1" dirty="0">
                <a:latin typeface="+mn-lt"/>
              </a:rPr>
              <a:t>The Gift Economy</a:t>
            </a:r>
          </a:p>
        </p:txBody>
      </p:sp>
      <p:sp>
        <p:nvSpPr>
          <p:cNvPr id="3" name="Content Placeholder 2">
            <a:extLst>
              <a:ext uri="{FF2B5EF4-FFF2-40B4-BE49-F238E27FC236}">
                <a16:creationId xmlns:a16="http://schemas.microsoft.com/office/drawing/2014/main" id="{7BE8C558-5E56-B0DC-901C-E86B0A2C2C15}"/>
              </a:ext>
            </a:extLst>
          </p:cNvPr>
          <p:cNvSpPr>
            <a:spLocks noGrp="1"/>
          </p:cNvSpPr>
          <p:nvPr>
            <p:ph idx="1"/>
          </p:nvPr>
        </p:nvSpPr>
        <p:spPr/>
        <p:txBody>
          <a:bodyPr/>
          <a:lstStyle/>
          <a:p>
            <a:endParaRPr lang="en-GB"/>
          </a:p>
        </p:txBody>
      </p:sp>
    </p:spTree>
    <p:extLst>
      <p:ext uri="{BB962C8B-B14F-4D97-AF65-F5344CB8AC3E}">
        <p14:creationId xmlns:p14="http://schemas.microsoft.com/office/powerpoint/2010/main" val="34626630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6E82CC-B5BC-B268-9007-806017B89371}"/>
              </a:ext>
            </a:extLst>
          </p:cNvPr>
          <p:cNvSpPr>
            <a:spLocks noGrp="1"/>
          </p:cNvSpPr>
          <p:nvPr>
            <p:ph type="title"/>
          </p:nvPr>
        </p:nvSpPr>
        <p:spPr/>
        <p:txBody>
          <a:bodyPr/>
          <a:lstStyle/>
          <a:p>
            <a:r>
              <a:rPr lang="en-GB" b="1" dirty="0">
                <a:latin typeface="+mn-lt"/>
              </a:rPr>
              <a:t>Revisioning wealth</a:t>
            </a:r>
          </a:p>
        </p:txBody>
      </p:sp>
      <p:sp>
        <p:nvSpPr>
          <p:cNvPr id="3" name="Content Placeholder 2">
            <a:extLst>
              <a:ext uri="{FF2B5EF4-FFF2-40B4-BE49-F238E27FC236}">
                <a16:creationId xmlns:a16="http://schemas.microsoft.com/office/drawing/2014/main" id="{321F907E-22AD-5519-A802-7915A940A5D7}"/>
              </a:ext>
            </a:extLst>
          </p:cNvPr>
          <p:cNvSpPr>
            <a:spLocks noGrp="1"/>
          </p:cNvSpPr>
          <p:nvPr>
            <p:ph idx="1"/>
          </p:nvPr>
        </p:nvSpPr>
        <p:spPr/>
        <p:txBody>
          <a:bodyPr/>
          <a:lstStyle/>
          <a:p>
            <a:r>
              <a:rPr lang="en-GB" b="1" dirty="0"/>
              <a:t>where no member of the network is allowed to dominate or is the only responsible for nature</a:t>
            </a:r>
          </a:p>
          <a:p>
            <a:r>
              <a:rPr lang="en-GB" b="1" dirty="0"/>
              <a:t>And where wealth is understood in terms of the number and quality of relationships one is able to maintain within the network.</a:t>
            </a:r>
          </a:p>
        </p:txBody>
      </p:sp>
    </p:spTree>
    <p:extLst>
      <p:ext uri="{BB962C8B-B14F-4D97-AF65-F5344CB8AC3E}">
        <p14:creationId xmlns:p14="http://schemas.microsoft.com/office/powerpoint/2010/main" val="2455186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C781A4-F78F-394F-0F39-61FA4BE87979}"/>
              </a:ext>
            </a:extLst>
          </p:cNvPr>
          <p:cNvSpPr>
            <a:spLocks noGrp="1"/>
          </p:cNvSpPr>
          <p:nvPr>
            <p:ph type="title"/>
          </p:nvPr>
        </p:nvSpPr>
        <p:spPr/>
        <p:txBody>
          <a:bodyPr/>
          <a:lstStyle/>
          <a:p>
            <a:pPr algn="ctr"/>
            <a:r>
              <a:rPr lang="en-GB" b="1" dirty="0">
                <a:latin typeface="+mn-lt"/>
              </a:rPr>
              <a:t>The relational self</a:t>
            </a:r>
          </a:p>
        </p:txBody>
      </p:sp>
      <p:sp>
        <p:nvSpPr>
          <p:cNvPr id="3" name="Content Placeholder 2">
            <a:extLst>
              <a:ext uri="{FF2B5EF4-FFF2-40B4-BE49-F238E27FC236}">
                <a16:creationId xmlns:a16="http://schemas.microsoft.com/office/drawing/2014/main" id="{98C76D47-6C74-BA17-A42E-CEF8774F7F25}"/>
              </a:ext>
            </a:extLst>
          </p:cNvPr>
          <p:cNvSpPr>
            <a:spLocks noGrp="1"/>
          </p:cNvSpPr>
          <p:nvPr>
            <p:ph idx="1"/>
          </p:nvPr>
        </p:nvSpPr>
        <p:spPr/>
        <p:txBody>
          <a:bodyPr/>
          <a:lstStyle/>
          <a:p>
            <a:r>
              <a:rPr lang="en-GB" b="1" dirty="0"/>
              <a:t>All are tied together in one, and </a:t>
            </a:r>
            <a:r>
              <a:rPr lang="en-GB" b="1" dirty="0" err="1"/>
              <a:t>láhi</a:t>
            </a:r>
            <a:r>
              <a:rPr lang="en-GB" b="1" dirty="0"/>
              <a:t> and </a:t>
            </a:r>
            <a:r>
              <a:rPr lang="en-GB" b="1" dirty="0" err="1"/>
              <a:t>attáldat</a:t>
            </a:r>
            <a:r>
              <a:rPr lang="en-GB" b="1" dirty="0"/>
              <a:t> can be seen as facilitating the empowerment of all </a:t>
            </a:r>
          </a:p>
          <a:p>
            <a:r>
              <a:rPr lang="en-GB" b="1" dirty="0"/>
              <a:t>Here the relational self encompasses both the human and non-human elements of the Earth system. </a:t>
            </a:r>
          </a:p>
        </p:txBody>
      </p:sp>
    </p:spTree>
    <p:extLst>
      <p:ext uri="{BB962C8B-B14F-4D97-AF65-F5344CB8AC3E}">
        <p14:creationId xmlns:p14="http://schemas.microsoft.com/office/powerpoint/2010/main" val="187917335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3E73D7-C77D-0086-C182-B30EAC7A4F29}"/>
              </a:ext>
            </a:extLst>
          </p:cNvPr>
          <p:cNvSpPr>
            <a:spLocks noGrp="1"/>
          </p:cNvSpPr>
          <p:nvPr>
            <p:ph type="title"/>
          </p:nvPr>
        </p:nvSpPr>
        <p:spPr/>
        <p:txBody>
          <a:bodyPr/>
          <a:lstStyle/>
          <a:p>
            <a:endParaRPr lang="en-GB"/>
          </a:p>
        </p:txBody>
      </p:sp>
      <p:pic>
        <p:nvPicPr>
          <p:cNvPr id="5" name="Content Placeholder 4">
            <a:extLst>
              <a:ext uri="{FF2B5EF4-FFF2-40B4-BE49-F238E27FC236}">
                <a16:creationId xmlns:a16="http://schemas.microsoft.com/office/drawing/2014/main" id="{0C19FA10-1334-B3A2-2AC7-B8A9083DC63E}"/>
              </a:ext>
            </a:extLst>
          </p:cNvPr>
          <p:cNvPicPr>
            <a:picLocks noGrp="1" noChangeAspect="1"/>
          </p:cNvPicPr>
          <p:nvPr>
            <p:ph idx="1"/>
          </p:nvPr>
        </p:nvPicPr>
        <p:blipFill>
          <a:blip r:embed="rId2" cstate="email">
            <a:extLst>
              <a:ext uri="{28A0092B-C50C-407E-A947-70E740481C1C}">
                <a14:useLocalDpi xmlns:a14="http://schemas.microsoft.com/office/drawing/2010/main"/>
              </a:ext>
            </a:extLst>
          </a:blip>
          <a:stretch>
            <a:fillRect/>
          </a:stretch>
        </p:blipFill>
        <p:spPr>
          <a:xfrm>
            <a:off x="1653984" y="280262"/>
            <a:ext cx="9614647" cy="6499685"/>
          </a:xfrm>
        </p:spPr>
      </p:pic>
    </p:spTree>
    <p:extLst>
      <p:ext uri="{BB962C8B-B14F-4D97-AF65-F5344CB8AC3E}">
        <p14:creationId xmlns:p14="http://schemas.microsoft.com/office/powerpoint/2010/main" val="29568141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D4CAAB-72E7-3995-C436-DDA02018FDB5}"/>
              </a:ext>
            </a:extLst>
          </p:cNvPr>
          <p:cNvSpPr>
            <a:spLocks noGrp="1"/>
          </p:cNvSpPr>
          <p:nvPr>
            <p:ph type="title"/>
          </p:nvPr>
        </p:nvSpPr>
        <p:spPr/>
        <p:txBody>
          <a:bodyPr/>
          <a:lstStyle/>
          <a:p>
            <a:r>
              <a:rPr lang="en-GB" b="1" dirty="0">
                <a:latin typeface="+mn-lt"/>
              </a:rPr>
              <a:t>The Sami</a:t>
            </a:r>
          </a:p>
        </p:txBody>
      </p:sp>
      <p:sp>
        <p:nvSpPr>
          <p:cNvPr id="3" name="Content Placeholder 2">
            <a:extLst>
              <a:ext uri="{FF2B5EF4-FFF2-40B4-BE49-F238E27FC236}">
                <a16:creationId xmlns:a16="http://schemas.microsoft.com/office/drawing/2014/main" id="{39D976EE-94F3-AB91-AC79-B4197803806C}"/>
              </a:ext>
            </a:extLst>
          </p:cNvPr>
          <p:cNvSpPr>
            <a:spLocks noGrp="1"/>
          </p:cNvSpPr>
          <p:nvPr>
            <p:ph idx="1"/>
          </p:nvPr>
        </p:nvSpPr>
        <p:spPr>
          <a:xfrm>
            <a:off x="838200" y="1825625"/>
            <a:ext cx="6557682" cy="4351338"/>
          </a:xfrm>
        </p:spPr>
        <p:txBody>
          <a:bodyPr/>
          <a:lstStyle/>
          <a:p>
            <a:r>
              <a:rPr lang="en-GB" b="1" dirty="0"/>
              <a:t>The Sami are spread across Norway, Sweden, Finland and Russia, totalling around 100 000 individuals. </a:t>
            </a:r>
          </a:p>
          <a:p>
            <a:r>
              <a:rPr lang="en-GB" b="1" dirty="0" err="1"/>
              <a:t>Sápmi</a:t>
            </a:r>
            <a:r>
              <a:rPr lang="en-GB" b="1" dirty="0"/>
              <a:t> is the cultural region traditionally inhabited by the Sami people. </a:t>
            </a:r>
          </a:p>
        </p:txBody>
      </p:sp>
    </p:spTree>
    <p:extLst>
      <p:ext uri="{BB962C8B-B14F-4D97-AF65-F5344CB8AC3E}">
        <p14:creationId xmlns:p14="http://schemas.microsoft.com/office/powerpoint/2010/main" val="1718860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00C1D0-4E56-B8F3-DE10-877DC9920CA4}"/>
              </a:ext>
            </a:extLst>
          </p:cNvPr>
          <p:cNvSpPr>
            <a:spLocks noGrp="1"/>
          </p:cNvSpPr>
          <p:nvPr>
            <p:ph type="title"/>
          </p:nvPr>
        </p:nvSpPr>
        <p:spPr/>
        <p:txBody>
          <a:bodyPr/>
          <a:lstStyle/>
          <a:p>
            <a:pPr algn="ctr"/>
            <a:r>
              <a:rPr lang="en-GB" b="1" dirty="0">
                <a:latin typeface="+mn-lt"/>
              </a:rPr>
              <a:t>Power and Empowerment</a:t>
            </a:r>
          </a:p>
        </p:txBody>
      </p:sp>
      <p:sp>
        <p:nvSpPr>
          <p:cNvPr id="3" name="Content Placeholder 2">
            <a:extLst>
              <a:ext uri="{FF2B5EF4-FFF2-40B4-BE49-F238E27FC236}">
                <a16:creationId xmlns:a16="http://schemas.microsoft.com/office/drawing/2014/main" id="{061A4EF4-4BB7-5865-91C6-426A3F973C8C}"/>
              </a:ext>
            </a:extLst>
          </p:cNvPr>
          <p:cNvSpPr>
            <a:spLocks noGrp="1"/>
          </p:cNvSpPr>
          <p:nvPr>
            <p:ph idx="1"/>
          </p:nvPr>
        </p:nvSpPr>
        <p:spPr/>
        <p:txBody>
          <a:bodyPr/>
          <a:lstStyle/>
          <a:p>
            <a:r>
              <a:rPr lang="en-GB" b="1" dirty="0"/>
              <a:t>Power is not a thing to be possessed or owned, as in Western tradition, </a:t>
            </a:r>
          </a:p>
          <a:p>
            <a:r>
              <a:rPr lang="en-GB" b="1" dirty="0"/>
              <a:t>but rather it flows through all, connecting landscape, energy and society. </a:t>
            </a:r>
          </a:p>
          <a:p>
            <a:r>
              <a:rPr lang="en-GB" b="1" dirty="0"/>
              <a:t>Empowerment, then, can be seen as being an emergent property of this cycle of power</a:t>
            </a:r>
          </a:p>
          <a:p>
            <a:r>
              <a:rPr lang="en-GB" b="1" dirty="0"/>
              <a:t>Process not possession.  </a:t>
            </a:r>
          </a:p>
        </p:txBody>
      </p:sp>
    </p:spTree>
    <p:extLst>
      <p:ext uri="{BB962C8B-B14F-4D97-AF65-F5344CB8AC3E}">
        <p14:creationId xmlns:p14="http://schemas.microsoft.com/office/powerpoint/2010/main" val="41016070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44196-92A7-7ED2-F2D5-93703D36BEA9}"/>
              </a:ext>
            </a:extLst>
          </p:cNvPr>
          <p:cNvSpPr>
            <a:spLocks noGrp="1"/>
          </p:cNvSpPr>
          <p:nvPr>
            <p:ph type="title"/>
          </p:nvPr>
        </p:nvSpPr>
        <p:spPr/>
        <p:txBody>
          <a:bodyPr/>
          <a:lstStyle/>
          <a:p>
            <a:r>
              <a:rPr lang="en-GB" b="1" dirty="0" err="1">
                <a:latin typeface="+mn-lt"/>
              </a:rPr>
              <a:t>Sieidis</a:t>
            </a:r>
            <a:endParaRPr lang="en-GB" b="1" dirty="0">
              <a:latin typeface="+mn-lt"/>
            </a:endParaRPr>
          </a:p>
        </p:txBody>
      </p:sp>
      <p:sp>
        <p:nvSpPr>
          <p:cNvPr id="3" name="Content Placeholder 2">
            <a:extLst>
              <a:ext uri="{FF2B5EF4-FFF2-40B4-BE49-F238E27FC236}">
                <a16:creationId xmlns:a16="http://schemas.microsoft.com/office/drawing/2014/main" id="{0C029FBD-7107-CF27-FC1E-563433DB5FA4}"/>
              </a:ext>
            </a:extLst>
          </p:cNvPr>
          <p:cNvSpPr>
            <a:spLocks noGrp="1"/>
          </p:cNvSpPr>
          <p:nvPr>
            <p:ph idx="1"/>
          </p:nvPr>
        </p:nvSpPr>
        <p:spPr>
          <a:xfrm>
            <a:off x="152403" y="1825625"/>
            <a:ext cx="5737412" cy="4351338"/>
          </a:xfrm>
        </p:spPr>
        <p:txBody>
          <a:bodyPr>
            <a:normAutofit/>
          </a:bodyPr>
          <a:lstStyle/>
          <a:p>
            <a:r>
              <a:rPr lang="en-GB" b="1" dirty="0"/>
              <a:t>Indigenous gift economies cross the divide between human and non-human, including geology</a:t>
            </a:r>
          </a:p>
          <a:p>
            <a:r>
              <a:rPr lang="en-GB" b="1" dirty="0"/>
              <a:t>(such as the </a:t>
            </a:r>
            <a:r>
              <a:rPr lang="en-GB" b="1" dirty="0" err="1"/>
              <a:t>sieidis</a:t>
            </a:r>
            <a:r>
              <a:rPr lang="en-GB" b="1" dirty="0"/>
              <a:t> in the Sami tradition, which are stones or wood on which sacrifices are made).</a:t>
            </a:r>
          </a:p>
        </p:txBody>
      </p:sp>
    </p:spTree>
    <p:extLst>
      <p:ext uri="{BB962C8B-B14F-4D97-AF65-F5344CB8AC3E}">
        <p14:creationId xmlns:p14="http://schemas.microsoft.com/office/powerpoint/2010/main" val="38851529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E5014E-1A5C-328F-6411-B052CBD04A5B}"/>
              </a:ext>
            </a:extLst>
          </p:cNvPr>
          <p:cNvSpPr>
            <a:spLocks noGrp="1"/>
          </p:cNvSpPr>
          <p:nvPr>
            <p:ph type="title"/>
          </p:nvPr>
        </p:nvSpPr>
        <p:spPr/>
        <p:txBody>
          <a:bodyPr/>
          <a:lstStyle/>
          <a:p>
            <a:r>
              <a:rPr lang="en-GB" b="1" dirty="0">
                <a:latin typeface="+mn-lt"/>
              </a:rPr>
              <a:t>Gift economy</a:t>
            </a:r>
          </a:p>
        </p:txBody>
      </p:sp>
      <p:sp>
        <p:nvSpPr>
          <p:cNvPr id="3" name="Content Placeholder 2">
            <a:extLst>
              <a:ext uri="{FF2B5EF4-FFF2-40B4-BE49-F238E27FC236}">
                <a16:creationId xmlns:a16="http://schemas.microsoft.com/office/drawing/2014/main" id="{279DD525-BBA3-E0B9-0DBF-CBDEF6D61D0A}"/>
              </a:ext>
            </a:extLst>
          </p:cNvPr>
          <p:cNvSpPr>
            <a:spLocks noGrp="1"/>
          </p:cNvSpPr>
          <p:nvPr>
            <p:ph idx="1"/>
          </p:nvPr>
        </p:nvSpPr>
        <p:spPr/>
        <p:txBody>
          <a:bodyPr>
            <a:normAutofit/>
          </a:bodyPr>
          <a:lstStyle/>
          <a:p>
            <a:r>
              <a:rPr lang="en-GB" b="1" dirty="0"/>
              <a:t>Locally-centred gift economies strengthen community resilience</a:t>
            </a:r>
          </a:p>
          <a:p>
            <a:r>
              <a:rPr lang="en-GB" b="1" dirty="0"/>
              <a:t> while buffering against instability delivered by global models at the local level, </a:t>
            </a:r>
          </a:p>
          <a:p>
            <a:r>
              <a:rPr lang="en-GB" b="1" dirty="0"/>
              <a:t>where globalization increases risk exposure </a:t>
            </a:r>
          </a:p>
          <a:p>
            <a:r>
              <a:rPr lang="en-GB" b="1" dirty="0"/>
              <a:t>Rather, the gift economy embraces the socio-cosmic order. </a:t>
            </a:r>
          </a:p>
          <a:p>
            <a:endParaRPr lang="en-GB" dirty="0"/>
          </a:p>
        </p:txBody>
      </p:sp>
    </p:spTree>
    <p:extLst>
      <p:ext uri="{BB962C8B-B14F-4D97-AF65-F5344CB8AC3E}">
        <p14:creationId xmlns:p14="http://schemas.microsoft.com/office/powerpoint/2010/main" val="3764842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C22CDE-5DE8-484C-AC1C-FFFB4BD5C6F7}"/>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DC45A66A-A800-EC0E-1226-0B0D7F47AE51}"/>
              </a:ext>
            </a:extLst>
          </p:cNvPr>
          <p:cNvSpPr>
            <a:spLocks noGrp="1"/>
          </p:cNvSpPr>
          <p:nvPr>
            <p:ph idx="1"/>
          </p:nvPr>
        </p:nvSpPr>
        <p:spPr/>
        <p:txBody>
          <a:bodyPr>
            <a:normAutofit/>
          </a:bodyPr>
          <a:lstStyle/>
          <a:p>
            <a:r>
              <a:rPr lang="en-GB" b="1" dirty="0"/>
              <a:t>Gift economics is anchored within this over-arching philosophy of integrated living, </a:t>
            </a:r>
          </a:p>
          <a:p>
            <a:r>
              <a:rPr lang="en-GB" b="1" dirty="0"/>
              <a:t>allowing the flow of power rather than the possession of it.</a:t>
            </a:r>
          </a:p>
          <a:p>
            <a:endParaRPr lang="en-GB" dirty="0"/>
          </a:p>
        </p:txBody>
      </p:sp>
    </p:spTree>
    <p:extLst>
      <p:ext uri="{BB962C8B-B14F-4D97-AF65-F5344CB8AC3E}">
        <p14:creationId xmlns:p14="http://schemas.microsoft.com/office/powerpoint/2010/main" val="17245739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FD08E-DB50-120E-8F3E-E4361A50F30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903915D3-3876-BBE7-C07D-D4B014255034}"/>
              </a:ext>
            </a:extLst>
          </p:cNvPr>
          <p:cNvSpPr>
            <a:spLocks noGrp="1"/>
          </p:cNvSpPr>
          <p:nvPr>
            <p:ph idx="1"/>
          </p:nvPr>
        </p:nvSpPr>
        <p:spPr>
          <a:xfrm>
            <a:off x="138956" y="790204"/>
            <a:ext cx="7324162" cy="4351338"/>
          </a:xfrm>
        </p:spPr>
        <p:txBody>
          <a:bodyPr>
            <a:normAutofit/>
          </a:bodyPr>
          <a:lstStyle/>
          <a:p>
            <a:r>
              <a:rPr lang="en-GB" b="1" dirty="0"/>
              <a:t>Godbout and </a:t>
            </a:r>
            <a:r>
              <a:rPr lang="en-GB" b="1" dirty="0" err="1"/>
              <a:t>Caille</a:t>
            </a:r>
            <a:r>
              <a:rPr lang="en-GB" b="1" dirty="0"/>
              <a:t> (1998: 133) write that “The gift economy is based on a different logic that perceives the world as being inhabited by autonomous but interrelated powers and entities that cannot be subjugated”. </a:t>
            </a:r>
          </a:p>
        </p:txBody>
      </p:sp>
    </p:spTree>
    <p:extLst>
      <p:ext uri="{BB962C8B-B14F-4D97-AF65-F5344CB8AC3E}">
        <p14:creationId xmlns:p14="http://schemas.microsoft.com/office/powerpoint/2010/main" val="20788588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31B793-CF2A-2C2B-AD27-24B741774A3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AD8F984-5B8D-71D7-A086-4B88B5E65335}"/>
              </a:ext>
            </a:extLst>
          </p:cNvPr>
          <p:cNvSpPr>
            <a:spLocks noGrp="1"/>
          </p:cNvSpPr>
          <p:nvPr>
            <p:ph idx="1"/>
          </p:nvPr>
        </p:nvSpPr>
        <p:spPr/>
        <p:txBody>
          <a:bodyPr>
            <a:normAutofit/>
          </a:bodyPr>
          <a:lstStyle/>
          <a:p>
            <a:r>
              <a:rPr lang="en-GB" b="1" dirty="0"/>
              <a:t>If the gifting is the conduit of power, rather than a token of the material world</a:t>
            </a:r>
          </a:p>
          <a:p>
            <a:r>
              <a:rPr lang="en-GB" b="1" dirty="0"/>
              <a:t>then it eludes value, provided that the receiver acts, themselves, as a conduit and that the gift merely contributes to the transmission of power, within the cycle of power</a:t>
            </a:r>
          </a:p>
          <a:p>
            <a:r>
              <a:rPr lang="en-GB" b="1" dirty="0"/>
              <a:t>This represents true equality.</a:t>
            </a:r>
          </a:p>
        </p:txBody>
      </p:sp>
    </p:spTree>
    <p:extLst>
      <p:ext uri="{BB962C8B-B14F-4D97-AF65-F5344CB8AC3E}">
        <p14:creationId xmlns:p14="http://schemas.microsoft.com/office/powerpoint/2010/main" val="304706804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AB63F6-F48A-BCDF-EB15-0A6ED8E59958}"/>
              </a:ext>
            </a:extLst>
          </p:cNvPr>
          <p:cNvSpPr>
            <a:spLocks noGrp="1"/>
          </p:cNvSpPr>
          <p:nvPr>
            <p:ph type="title"/>
          </p:nvPr>
        </p:nvSpPr>
        <p:spPr/>
        <p:txBody>
          <a:bodyPr/>
          <a:lstStyle/>
          <a:p>
            <a:r>
              <a:rPr lang="en-GB" b="1" dirty="0">
                <a:latin typeface="+mn-lt"/>
              </a:rPr>
              <a:t>Marlene Brant  Castellano</a:t>
            </a:r>
          </a:p>
        </p:txBody>
      </p:sp>
      <p:sp>
        <p:nvSpPr>
          <p:cNvPr id="3" name="Content Placeholder 2">
            <a:extLst>
              <a:ext uri="{FF2B5EF4-FFF2-40B4-BE49-F238E27FC236}">
                <a16:creationId xmlns:a16="http://schemas.microsoft.com/office/drawing/2014/main" id="{DF49984B-910D-9F37-242D-8336C2B202BE}"/>
              </a:ext>
            </a:extLst>
          </p:cNvPr>
          <p:cNvSpPr>
            <a:spLocks noGrp="1"/>
          </p:cNvSpPr>
          <p:nvPr>
            <p:ph idx="1"/>
          </p:nvPr>
        </p:nvSpPr>
        <p:spPr>
          <a:xfrm>
            <a:off x="134472" y="1825625"/>
            <a:ext cx="6199094" cy="4351338"/>
          </a:xfrm>
        </p:spPr>
        <p:txBody>
          <a:bodyPr/>
          <a:lstStyle/>
          <a:p>
            <a:r>
              <a:rPr lang="en-GB" b="1" dirty="0"/>
              <a:t>The Mohawk philosopher, Castellano (2000: 30), notes that “through the sharing of diverse gifts, balance is created in individual lives and in society as a whole”</a:t>
            </a:r>
          </a:p>
          <a:p>
            <a:r>
              <a:rPr lang="en-GB" b="1" dirty="0"/>
              <a:t>Here the economy facilitates wellbeing and social sustainability</a:t>
            </a:r>
          </a:p>
        </p:txBody>
      </p:sp>
    </p:spTree>
    <p:extLst>
      <p:ext uri="{BB962C8B-B14F-4D97-AF65-F5344CB8AC3E}">
        <p14:creationId xmlns:p14="http://schemas.microsoft.com/office/powerpoint/2010/main" val="28361460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C1A222-2B15-A5E7-5463-E0CCA0517938}"/>
              </a:ext>
            </a:extLst>
          </p:cNvPr>
          <p:cNvSpPr>
            <a:spLocks noGrp="1"/>
          </p:cNvSpPr>
          <p:nvPr>
            <p:ph type="title"/>
          </p:nvPr>
        </p:nvSpPr>
        <p:spPr/>
        <p:txBody>
          <a:bodyPr/>
          <a:lstStyle/>
          <a:p>
            <a:r>
              <a:rPr lang="en-GB" b="1" dirty="0">
                <a:latin typeface="+mn-lt"/>
              </a:rPr>
              <a:t>Relational empowerment as the basis of sustainability</a:t>
            </a:r>
          </a:p>
        </p:txBody>
      </p:sp>
      <p:sp>
        <p:nvSpPr>
          <p:cNvPr id="3" name="Content Placeholder 2">
            <a:extLst>
              <a:ext uri="{FF2B5EF4-FFF2-40B4-BE49-F238E27FC236}">
                <a16:creationId xmlns:a16="http://schemas.microsoft.com/office/drawing/2014/main" id="{D5547D56-57EE-BE50-78C4-D25016C26171}"/>
              </a:ext>
            </a:extLst>
          </p:cNvPr>
          <p:cNvSpPr>
            <a:spLocks noGrp="1"/>
          </p:cNvSpPr>
          <p:nvPr>
            <p:ph idx="1"/>
          </p:nvPr>
        </p:nvSpPr>
        <p:spPr/>
        <p:txBody>
          <a:bodyPr/>
          <a:lstStyle/>
          <a:p>
            <a:r>
              <a:rPr lang="en-GB" b="1" dirty="0"/>
              <a:t>Without the interconnectivity across environment and community</a:t>
            </a:r>
          </a:p>
          <a:p>
            <a:r>
              <a:rPr lang="en-GB" b="1" dirty="0"/>
              <a:t>Any effort at building environmental and social resilience and sustainability will fail </a:t>
            </a:r>
          </a:p>
          <a:p>
            <a:r>
              <a:rPr lang="en-GB" b="1" dirty="0"/>
              <a:t>Both in indigenous and ‘modern’ communities</a:t>
            </a:r>
          </a:p>
          <a:p>
            <a:r>
              <a:rPr lang="en-GB" b="1" dirty="0"/>
              <a:t>Relational empowerment is an emergent property and cannot be constructed using Western, empirical thinking.</a:t>
            </a:r>
          </a:p>
          <a:p>
            <a:endParaRPr lang="en-GB" dirty="0"/>
          </a:p>
        </p:txBody>
      </p:sp>
    </p:spTree>
    <p:extLst>
      <p:ext uri="{BB962C8B-B14F-4D97-AF65-F5344CB8AC3E}">
        <p14:creationId xmlns:p14="http://schemas.microsoft.com/office/powerpoint/2010/main" val="40387774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4DA8FE-A647-ED45-E41E-11C1B903E5B9}"/>
              </a:ext>
            </a:extLst>
          </p:cNvPr>
          <p:cNvSpPr>
            <a:spLocks noGrp="1"/>
          </p:cNvSpPr>
          <p:nvPr>
            <p:ph type="title"/>
          </p:nvPr>
        </p:nvSpPr>
        <p:spPr/>
        <p:txBody>
          <a:bodyPr/>
          <a:lstStyle/>
          <a:p>
            <a:r>
              <a:rPr lang="en-GB" b="1" dirty="0">
                <a:latin typeface="+mn-lt"/>
              </a:rPr>
              <a:t>Economic Pluriverse</a:t>
            </a:r>
          </a:p>
        </p:txBody>
      </p:sp>
      <p:sp>
        <p:nvSpPr>
          <p:cNvPr id="3" name="Content Placeholder 2">
            <a:extLst>
              <a:ext uri="{FF2B5EF4-FFF2-40B4-BE49-F238E27FC236}">
                <a16:creationId xmlns:a16="http://schemas.microsoft.com/office/drawing/2014/main" id="{7549861A-66AB-AADD-9A46-E77AA2715700}"/>
              </a:ext>
            </a:extLst>
          </p:cNvPr>
          <p:cNvSpPr>
            <a:spLocks noGrp="1"/>
          </p:cNvSpPr>
          <p:nvPr>
            <p:ph idx="1"/>
          </p:nvPr>
        </p:nvSpPr>
        <p:spPr>
          <a:xfrm>
            <a:off x="112062" y="1825625"/>
            <a:ext cx="4392706" cy="4351338"/>
          </a:xfrm>
        </p:spPr>
        <p:txBody>
          <a:bodyPr>
            <a:normAutofit/>
          </a:bodyPr>
          <a:lstStyle/>
          <a:p>
            <a:r>
              <a:rPr lang="en-GB" b="1" dirty="0"/>
              <a:t>Beth Povinelli recognizes the significant issues surrounding globalism and economics, observing that “reconciliation with multiculturalism ends where a conceptual accommodation to a multi-economism would begin.” </a:t>
            </a:r>
          </a:p>
          <a:p>
            <a:endParaRPr lang="en-GB" dirty="0"/>
          </a:p>
        </p:txBody>
      </p:sp>
    </p:spTree>
    <p:extLst>
      <p:ext uri="{BB962C8B-B14F-4D97-AF65-F5344CB8AC3E}">
        <p14:creationId xmlns:p14="http://schemas.microsoft.com/office/powerpoint/2010/main" val="49921924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574D9-9E46-017F-9B67-19BAFE8CD19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C1DCFEDB-0BA8-BB42-9332-795DF3E47F76}"/>
              </a:ext>
            </a:extLst>
          </p:cNvPr>
          <p:cNvSpPr>
            <a:spLocks noGrp="1"/>
          </p:cNvSpPr>
          <p:nvPr>
            <p:ph idx="1"/>
          </p:nvPr>
        </p:nvSpPr>
        <p:spPr/>
        <p:txBody>
          <a:bodyPr>
            <a:normAutofit/>
          </a:bodyPr>
          <a:lstStyle/>
          <a:p>
            <a:r>
              <a:rPr lang="en-GB" b="1" dirty="0"/>
              <a:t>Thus, traditional knowledge now provides the solution space, not in terms of actions, but in terms of processes and foundations.</a:t>
            </a:r>
          </a:p>
          <a:p>
            <a:r>
              <a:rPr lang="en-GB" b="1" dirty="0"/>
              <a:t>The Earth system itself is a pluriverse, </a:t>
            </a:r>
          </a:p>
          <a:p>
            <a:r>
              <a:rPr lang="en-GB" b="1" dirty="0"/>
              <a:t>since natural ecosystems do not aspire to convert other ecosystems to their way of doing things, </a:t>
            </a:r>
          </a:p>
          <a:p>
            <a:r>
              <a:rPr lang="en-GB" b="1" dirty="0"/>
              <a:t>but rather a whole series of ecosystems types are expressed locally,</a:t>
            </a:r>
          </a:p>
          <a:p>
            <a:r>
              <a:rPr lang="en-GB" b="1" dirty="0"/>
              <a:t> fitting the environment and evolving within that environment</a:t>
            </a:r>
          </a:p>
          <a:p>
            <a:r>
              <a:rPr lang="en-GB" b="1" dirty="0"/>
              <a:t>With an appropriate economy.</a:t>
            </a:r>
          </a:p>
          <a:p>
            <a:endParaRPr lang="en-GB" dirty="0"/>
          </a:p>
        </p:txBody>
      </p:sp>
    </p:spTree>
    <p:extLst>
      <p:ext uri="{BB962C8B-B14F-4D97-AF65-F5344CB8AC3E}">
        <p14:creationId xmlns:p14="http://schemas.microsoft.com/office/powerpoint/2010/main" val="20349166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0131FA-D695-E0B6-F71F-DD498BB456D6}"/>
              </a:ext>
            </a:extLst>
          </p:cNvPr>
          <p:cNvSpPr>
            <a:spLocks noGrp="1"/>
          </p:cNvSpPr>
          <p:nvPr>
            <p:ph type="title"/>
          </p:nvPr>
        </p:nvSpPr>
        <p:spPr/>
        <p:txBody>
          <a:bodyPr/>
          <a:lstStyle/>
          <a:p>
            <a:r>
              <a:rPr lang="en-GB" b="1" dirty="0">
                <a:latin typeface="+mn-lt"/>
              </a:rPr>
              <a:t>Linguistics</a:t>
            </a:r>
          </a:p>
        </p:txBody>
      </p:sp>
      <p:sp>
        <p:nvSpPr>
          <p:cNvPr id="3" name="Content Placeholder 2">
            <a:extLst>
              <a:ext uri="{FF2B5EF4-FFF2-40B4-BE49-F238E27FC236}">
                <a16:creationId xmlns:a16="http://schemas.microsoft.com/office/drawing/2014/main" id="{55C29949-A93D-3F6D-5084-9A7E277C8E9B}"/>
              </a:ext>
            </a:extLst>
          </p:cNvPr>
          <p:cNvSpPr>
            <a:spLocks noGrp="1"/>
          </p:cNvSpPr>
          <p:nvPr>
            <p:ph idx="1"/>
          </p:nvPr>
        </p:nvSpPr>
        <p:spPr>
          <a:xfrm>
            <a:off x="-62749" y="1825625"/>
            <a:ext cx="7875494" cy="4351338"/>
          </a:xfrm>
        </p:spPr>
        <p:txBody>
          <a:bodyPr/>
          <a:lstStyle/>
          <a:p>
            <a:r>
              <a:rPr lang="en-GB" b="1" dirty="0"/>
              <a:t>The Sami themselves have nine languages</a:t>
            </a:r>
          </a:p>
          <a:p>
            <a:r>
              <a:rPr lang="en-GB" b="1" dirty="0"/>
              <a:t>They should be considered as a commonwealth rather than a single culture</a:t>
            </a:r>
          </a:p>
          <a:p>
            <a:r>
              <a:rPr lang="en-GB" b="1" dirty="0"/>
              <a:t>Within each linguistic grouping there have been various sub-groups, </a:t>
            </a:r>
          </a:p>
          <a:p>
            <a:r>
              <a:rPr lang="en-GB" b="1" dirty="0"/>
              <a:t>specializing in a particular type of activity, such as reindeer herding, settled farming or fishing. </a:t>
            </a:r>
          </a:p>
        </p:txBody>
      </p:sp>
    </p:spTree>
    <p:extLst>
      <p:ext uri="{BB962C8B-B14F-4D97-AF65-F5344CB8AC3E}">
        <p14:creationId xmlns:p14="http://schemas.microsoft.com/office/powerpoint/2010/main" val="3445765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58C620-0958-8094-2010-DCAD7DB6B094}"/>
              </a:ext>
            </a:extLst>
          </p:cNvPr>
          <p:cNvSpPr>
            <a:spLocks noGrp="1"/>
          </p:cNvSpPr>
          <p:nvPr>
            <p:ph type="title"/>
          </p:nvPr>
        </p:nvSpPr>
        <p:spPr/>
        <p:txBody>
          <a:bodyPr/>
          <a:lstStyle/>
          <a:p>
            <a:r>
              <a:rPr lang="en-GB" b="1" dirty="0">
                <a:latin typeface="+mn-lt"/>
              </a:rPr>
              <a:t>Issues with competition-driven economics</a:t>
            </a:r>
          </a:p>
        </p:txBody>
      </p:sp>
      <p:sp>
        <p:nvSpPr>
          <p:cNvPr id="3" name="Content Placeholder 2">
            <a:extLst>
              <a:ext uri="{FF2B5EF4-FFF2-40B4-BE49-F238E27FC236}">
                <a16:creationId xmlns:a16="http://schemas.microsoft.com/office/drawing/2014/main" id="{FB994ABC-A014-B0FE-03E5-920EE08F57BF}"/>
              </a:ext>
            </a:extLst>
          </p:cNvPr>
          <p:cNvSpPr>
            <a:spLocks noGrp="1"/>
          </p:cNvSpPr>
          <p:nvPr>
            <p:ph idx="1"/>
          </p:nvPr>
        </p:nvSpPr>
        <p:spPr/>
        <p:txBody>
          <a:bodyPr>
            <a:normAutofit/>
          </a:bodyPr>
          <a:lstStyle/>
          <a:p>
            <a:r>
              <a:rPr lang="en-GB" b="1" dirty="0"/>
              <a:t>The existing system of competing national states and multinational corporations </a:t>
            </a:r>
          </a:p>
          <a:p>
            <a:r>
              <a:rPr lang="en-GB" b="1" dirty="0"/>
              <a:t>organized on the basis of market competition </a:t>
            </a:r>
          </a:p>
          <a:p>
            <a:r>
              <a:rPr lang="en-GB" b="1" dirty="0"/>
              <a:t>is patently inadequate to the purposes of conservation, sustainability and, ultimately, species survival.</a:t>
            </a:r>
          </a:p>
          <a:p>
            <a:endParaRPr lang="en-GB" dirty="0"/>
          </a:p>
        </p:txBody>
      </p:sp>
    </p:spTree>
    <p:extLst>
      <p:ext uri="{BB962C8B-B14F-4D97-AF65-F5344CB8AC3E}">
        <p14:creationId xmlns:p14="http://schemas.microsoft.com/office/powerpoint/2010/main" val="398713566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7821EE-9418-6AC9-7FBF-473A3D743B11}"/>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7AB3AF3F-1E38-5C62-752C-A6E3FAB1CEE4}"/>
              </a:ext>
            </a:extLst>
          </p:cNvPr>
          <p:cNvSpPr>
            <a:spLocks noGrp="1"/>
          </p:cNvSpPr>
          <p:nvPr>
            <p:ph idx="1"/>
          </p:nvPr>
        </p:nvSpPr>
        <p:spPr>
          <a:xfrm>
            <a:off x="838200" y="1825625"/>
            <a:ext cx="6853518" cy="4351338"/>
          </a:xfrm>
        </p:spPr>
        <p:txBody>
          <a:bodyPr/>
          <a:lstStyle/>
          <a:p>
            <a:r>
              <a:rPr lang="en-GB" b="1" dirty="0" err="1"/>
              <a:t>Makere</a:t>
            </a:r>
            <a:r>
              <a:rPr lang="en-GB" b="1" dirty="0"/>
              <a:t> Stewart-Harawira (2005) claims that </a:t>
            </a:r>
          </a:p>
          <a:p>
            <a:r>
              <a:rPr lang="en-GB" b="1" dirty="0"/>
              <a:t>“far from [being] irrelevant in the modern world, traditional indigenous social, political and cosmological ontologies are profoundly important to the development of transformative alternative frameworks for global order and new ways of being”.</a:t>
            </a:r>
          </a:p>
          <a:p>
            <a:endParaRPr lang="en-GB" dirty="0"/>
          </a:p>
        </p:txBody>
      </p:sp>
    </p:spTree>
    <p:extLst>
      <p:ext uri="{BB962C8B-B14F-4D97-AF65-F5344CB8AC3E}">
        <p14:creationId xmlns:p14="http://schemas.microsoft.com/office/powerpoint/2010/main" val="45378148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639626-5BE3-1D86-47CF-F408EA35C89E}"/>
              </a:ext>
            </a:extLst>
          </p:cNvPr>
          <p:cNvSpPr>
            <a:spLocks noGrp="1"/>
          </p:cNvSpPr>
          <p:nvPr>
            <p:ph type="title"/>
          </p:nvPr>
        </p:nvSpPr>
        <p:spPr>
          <a:xfrm>
            <a:off x="838200" y="190314"/>
            <a:ext cx="10515600" cy="1325563"/>
          </a:xfrm>
        </p:spPr>
        <p:txBody>
          <a:bodyPr/>
          <a:lstStyle/>
          <a:p>
            <a:r>
              <a:rPr lang="en-GB" b="1" dirty="0">
                <a:latin typeface="+mn-lt"/>
              </a:rPr>
              <a:t>Think Local, Act Local, Reflecting Global</a:t>
            </a:r>
            <a:br>
              <a:rPr lang="en-GB" dirty="0"/>
            </a:br>
            <a:endParaRPr lang="en-GB" dirty="0"/>
          </a:p>
        </p:txBody>
      </p:sp>
      <p:sp>
        <p:nvSpPr>
          <p:cNvPr id="3" name="Content Placeholder 2">
            <a:extLst>
              <a:ext uri="{FF2B5EF4-FFF2-40B4-BE49-F238E27FC236}">
                <a16:creationId xmlns:a16="http://schemas.microsoft.com/office/drawing/2014/main" id="{5E9AB382-E05A-6A2A-3FA5-9FFBA5C4D7C9}"/>
              </a:ext>
            </a:extLst>
          </p:cNvPr>
          <p:cNvSpPr>
            <a:spLocks noGrp="1"/>
          </p:cNvSpPr>
          <p:nvPr>
            <p:ph idx="1"/>
          </p:nvPr>
        </p:nvSpPr>
        <p:spPr>
          <a:xfrm>
            <a:off x="152403" y="1825625"/>
            <a:ext cx="7620000" cy="4351338"/>
          </a:xfrm>
        </p:spPr>
        <p:txBody>
          <a:bodyPr>
            <a:normAutofit/>
          </a:bodyPr>
          <a:lstStyle/>
          <a:p>
            <a:r>
              <a:rPr lang="en-GB" b="1" dirty="0"/>
              <a:t>The idea of thinking globally while acting locally has been attributed to Sir Patrick Geddes</a:t>
            </a:r>
          </a:p>
          <a:p>
            <a:r>
              <a:rPr lang="en-GB" b="1" dirty="0"/>
              <a:t>In his book, Cities in Evolution (Geddes 1915), he emphasised the significance of the historic aspects of place, folk and work at the local level </a:t>
            </a:r>
          </a:p>
        </p:txBody>
      </p:sp>
    </p:spTree>
    <p:extLst>
      <p:ext uri="{BB962C8B-B14F-4D97-AF65-F5344CB8AC3E}">
        <p14:creationId xmlns:p14="http://schemas.microsoft.com/office/powerpoint/2010/main" val="3939215244"/>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D1C30-0466-DBDE-5A0E-63D19B7624AE}"/>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5390BBE5-7689-2EC4-85F9-3ED9A66B47B9}"/>
              </a:ext>
            </a:extLst>
          </p:cNvPr>
          <p:cNvSpPr>
            <a:spLocks noGrp="1"/>
          </p:cNvSpPr>
          <p:nvPr>
            <p:ph idx="1"/>
          </p:nvPr>
        </p:nvSpPr>
        <p:spPr>
          <a:xfrm>
            <a:off x="5304695" y="1798731"/>
            <a:ext cx="6824551" cy="4351338"/>
          </a:xfrm>
        </p:spPr>
        <p:txBody>
          <a:bodyPr/>
          <a:lstStyle/>
          <a:p>
            <a:r>
              <a:rPr lang="en-GB" b="1" dirty="0"/>
              <a:t> He applied this general principle to his urban planning practices many times, </a:t>
            </a:r>
          </a:p>
          <a:p>
            <a:r>
              <a:rPr lang="en-GB" b="1" dirty="0"/>
              <a:t>wherein the history, culture and landscape, that shaped the evolution of a place in the first instance, must not be thrown away when re-envisaging a future, </a:t>
            </a:r>
          </a:p>
          <a:p>
            <a:r>
              <a:rPr lang="en-GB" b="1" dirty="0"/>
              <a:t>but, rather, are the very wellsprings from which the essence of a city must re-emerge. </a:t>
            </a:r>
          </a:p>
          <a:p>
            <a:endParaRPr lang="en-GB" dirty="0"/>
          </a:p>
        </p:txBody>
      </p:sp>
    </p:spTree>
    <p:extLst>
      <p:ext uri="{BB962C8B-B14F-4D97-AF65-F5344CB8AC3E}">
        <p14:creationId xmlns:p14="http://schemas.microsoft.com/office/powerpoint/2010/main" val="27631736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8E5EA7-E868-2E91-32F7-F87D8D231F8F}"/>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2A63225D-A554-4E28-515D-DD9087785077}"/>
              </a:ext>
            </a:extLst>
          </p:cNvPr>
          <p:cNvSpPr>
            <a:spLocks noGrp="1"/>
          </p:cNvSpPr>
          <p:nvPr>
            <p:ph idx="1"/>
          </p:nvPr>
        </p:nvSpPr>
        <p:spPr>
          <a:xfrm>
            <a:off x="838200" y="1825625"/>
            <a:ext cx="6423212" cy="4351338"/>
          </a:xfrm>
        </p:spPr>
        <p:txBody>
          <a:bodyPr>
            <a:normAutofit/>
          </a:bodyPr>
          <a:lstStyle/>
          <a:p>
            <a:r>
              <a:rPr lang="en-GB" b="1" dirty="0"/>
              <a:t>And it was the local community who held within them the knowledge with which to move forward, in resonance with these foundations</a:t>
            </a:r>
          </a:p>
          <a:p>
            <a:r>
              <a:rPr lang="en-GB" b="1" dirty="0"/>
              <a:t> His concept of utilizing the history and traditions of the community while proposing a project that could be related to the contemporary world, would lead to the concept of ‘</a:t>
            </a:r>
            <a:r>
              <a:rPr lang="en-GB" b="1" dirty="0" err="1"/>
              <a:t>glocal</a:t>
            </a:r>
            <a:r>
              <a:rPr lang="en-GB" b="1" dirty="0"/>
              <a:t>’.</a:t>
            </a:r>
          </a:p>
        </p:txBody>
      </p:sp>
    </p:spTree>
    <p:extLst>
      <p:ext uri="{BB962C8B-B14F-4D97-AF65-F5344CB8AC3E}">
        <p14:creationId xmlns:p14="http://schemas.microsoft.com/office/powerpoint/2010/main" val="16863047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DAF0C5-9646-403E-5539-EA8026356347}"/>
              </a:ext>
            </a:extLst>
          </p:cNvPr>
          <p:cNvSpPr>
            <a:spLocks noGrp="1"/>
          </p:cNvSpPr>
          <p:nvPr>
            <p:ph type="title"/>
          </p:nvPr>
        </p:nvSpPr>
        <p:spPr/>
        <p:txBody>
          <a:bodyPr/>
          <a:lstStyle/>
          <a:p>
            <a:r>
              <a:rPr lang="en-GB" b="1" dirty="0">
                <a:latin typeface="+mn-lt"/>
              </a:rPr>
              <a:t>The invisible hand</a:t>
            </a:r>
          </a:p>
        </p:txBody>
      </p:sp>
      <p:sp>
        <p:nvSpPr>
          <p:cNvPr id="3" name="Content Placeholder 2">
            <a:extLst>
              <a:ext uri="{FF2B5EF4-FFF2-40B4-BE49-F238E27FC236}">
                <a16:creationId xmlns:a16="http://schemas.microsoft.com/office/drawing/2014/main" id="{48F5D099-61AA-FB0B-093E-1E32A8EAD166}"/>
              </a:ext>
            </a:extLst>
          </p:cNvPr>
          <p:cNvSpPr>
            <a:spLocks noGrp="1"/>
          </p:cNvSpPr>
          <p:nvPr>
            <p:ph idx="1"/>
          </p:nvPr>
        </p:nvSpPr>
        <p:spPr>
          <a:xfrm>
            <a:off x="838200" y="1825625"/>
            <a:ext cx="5764306" cy="4351338"/>
          </a:xfrm>
        </p:spPr>
        <p:txBody>
          <a:bodyPr>
            <a:normAutofit/>
          </a:bodyPr>
          <a:lstStyle/>
          <a:p>
            <a:r>
              <a:rPr lang="en-GB" b="1" dirty="0"/>
              <a:t>The global Earth system reaches in to the local landscape, society and individuals</a:t>
            </a:r>
          </a:p>
          <a:p>
            <a:r>
              <a:rPr lang="en-GB" b="1" dirty="0"/>
              <a:t>It shapes them and unfolds them, and thus the local reflects these global processes and flows</a:t>
            </a:r>
          </a:p>
          <a:p>
            <a:r>
              <a:rPr lang="en-GB" b="1" dirty="0"/>
              <a:t>The local is the expression of the global in a given landscape</a:t>
            </a:r>
          </a:p>
          <a:p>
            <a:r>
              <a:rPr lang="en-GB" b="1" dirty="0"/>
              <a:t>Where the global acts as an invisible hand.</a:t>
            </a:r>
          </a:p>
        </p:txBody>
      </p:sp>
    </p:spTree>
    <p:extLst>
      <p:ext uri="{BB962C8B-B14F-4D97-AF65-F5344CB8AC3E}">
        <p14:creationId xmlns:p14="http://schemas.microsoft.com/office/powerpoint/2010/main" val="28775285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442D5-4E23-78CB-B7B0-D40A8262DFFF}"/>
              </a:ext>
            </a:extLst>
          </p:cNvPr>
          <p:cNvSpPr>
            <a:spLocks noGrp="1"/>
          </p:cNvSpPr>
          <p:nvPr>
            <p:ph type="title"/>
          </p:nvPr>
        </p:nvSpPr>
        <p:spPr/>
        <p:txBody>
          <a:bodyPr/>
          <a:lstStyle/>
          <a:p>
            <a:r>
              <a:rPr lang="en-GB" b="1" dirty="0">
                <a:latin typeface="+mn-lt"/>
              </a:rPr>
              <a:t>The Earth System</a:t>
            </a:r>
          </a:p>
        </p:txBody>
      </p:sp>
      <p:sp>
        <p:nvSpPr>
          <p:cNvPr id="3" name="Content Placeholder 2">
            <a:extLst>
              <a:ext uri="{FF2B5EF4-FFF2-40B4-BE49-F238E27FC236}">
                <a16:creationId xmlns:a16="http://schemas.microsoft.com/office/drawing/2014/main" id="{079F8DE3-23D6-B881-430F-B505D41968B6}"/>
              </a:ext>
            </a:extLst>
          </p:cNvPr>
          <p:cNvSpPr>
            <a:spLocks noGrp="1"/>
          </p:cNvSpPr>
          <p:nvPr>
            <p:ph idx="1"/>
          </p:nvPr>
        </p:nvSpPr>
        <p:spPr>
          <a:xfrm>
            <a:off x="85165" y="1825625"/>
            <a:ext cx="6010835" cy="4351338"/>
          </a:xfrm>
        </p:spPr>
        <p:txBody>
          <a:bodyPr>
            <a:normAutofit/>
          </a:bodyPr>
          <a:lstStyle/>
          <a:p>
            <a:r>
              <a:rPr lang="en-GB" b="1" dirty="0"/>
              <a:t> Yet the global is more than a blueprint setting out how the local should be </a:t>
            </a:r>
          </a:p>
          <a:p>
            <a:r>
              <a:rPr lang="en-GB" b="1" dirty="0"/>
              <a:t>The Earth is a system, and everything impacts on everything else</a:t>
            </a:r>
          </a:p>
          <a:p>
            <a:r>
              <a:rPr lang="en-GB" b="1" dirty="0"/>
              <a:t> Emergence is key here, rather than any concept of building blocks</a:t>
            </a:r>
          </a:p>
          <a:p>
            <a:r>
              <a:rPr lang="en-GB" b="1" dirty="0"/>
              <a:t>Self-organization and actuation are complex and non-linear properties</a:t>
            </a:r>
          </a:p>
          <a:p>
            <a:endParaRPr lang="en-GB" dirty="0"/>
          </a:p>
        </p:txBody>
      </p:sp>
    </p:spTree>
    <p:extLst>
      <p:ext uri="{BB962C8B-B14F-4D97-AF65-F5344CB8AC3E}">
        <p14:creationId xmlns:p14="http://schemas.microsoft.com/office/powerpoint/2010/main" val="20612644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04C4E-D789-F72B-7635-979C5817B4F8}"/>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FCC12EED-3384-3890-E337-74125ADA800A}"/>
              </a:ext>
            </a:extLst>
          </p:cNvPr>
          <p:cNvSpPr>
            <a:spLocks noGrp="1"/>
          </p:cNvSpPr>
          <p:nvPr>
            <p:ph idx="1"/>
          </p:nvPr>
        </p:nvSpPr>
        <p:spPr/>
        <p:txBody>
          <a:bodyPr>
            <a:normAutofit/>
          </a:bodyPr>
          <a:lstStyle/>
          <a:p>
            <a:r>
              <a:rPr lang="en-GB" b="1" dirty="0"/>
              <a:t> This course suggests that the fundamental reason that a core set of indigenous principles, values and ethics, is reflected across so many indigenous ideologies and practice</a:t>
            </a:r>
          </a:p>
          <a:p>
            <a:r>
              <a:rPr lang="en-GB" b="1" dirty="0"/>
              <a:t> is because it emerges from the interaction of ecologically intelligent populations finding the global within the local. </a:t>
            </a:r>
          </a:p>
        </p:txBody>
      </p:sp>
    </p:spTree>
    <p:extLst>
      <p:ext uri="{BB962C8B-B14F-4D97-AF65-F5344CB8AC3E}">
        <p14:creationId xmlns:p14="http://schemas.microsoft.com/office/powerpoint/2010/main" val="37072223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4281F3-CE31-45B6-077E-D8149C2FCE77}"/>
              </a:ext>
            </a:extLst>
          </p:cNvPr>
          <p:cNvSpPr>
            <a:spLocks noGrp="1"/>
          </p:cNvSpPr>
          <p:nvPr>
            <p:ph type="title"/>
          </p:nvPr>
        </p:nvSpPr>
        <p:spPr/>
        <p:txBody>
          <a:bodyPr/>
          <a:lstStyle/>
          <a:p>
            <a:pPr algn="ctr"/>
            <a:r>
              <a:rPr lang="en-GB" b="1" dirty="0">
                <a:latin typeface="+mn-lt"/>
              </a:rPr>
              <a:t>World Religions</a:t>
            </a:r>
          </a:p>
        </p:txBody>
      </p:sp>
      <p:sp>
        <p:nvSpPr>
          <p:cNvPr id="3" name="Content Placeholder 2">
            <a:extLst>
              <a:ext uri="{FF2B5EF4-FFF2-40B4-BE49-F238E27FC236}">
                <a16:creationId xmlns:a16="http://schemas.microsoft.com/office/drawing/2014/main" id="{8FEB1F0E-D1B4-445C-5658-181D5432D59E}"/>
              </a:ext>
            </a:extLst>
          </p:cNvPr>
          <p:cNvSpPr>
            <a:spLocks noGrp="1"/>
          </p:cNvSpPr>
          <p:nvPr>
            <p:ph idx="1"/>
          </p:nvPr>
        </p:nvSpPr>
        <p:spPr/>
        <p:txBody>
          <a:bodyPr/>
          <a:lstStyle/>
          <a:p>
            <a:r>
              <a:rPr lang="en-GB" b="1" dirty="0"/>
              <a:t>Importance of light and darkness</a:t>
            </a:r>
          </a:p>
          <a:p>
            <a:r>
              <a:rPr lang="en-GB" b="1" dirty="0"/>
              <a:t>Good and Evil</a:t>
            </a:r>
          </a:p>
          <a:p>
            <a:r>
              <a:rPr lang="en-GB" b="1" dirty="0"/>
              <a:t>Controlling invisible entities</a:t>
            </a:r>
          </a:p>
          <a:p>
            <a:r>
              <a:rPr lang="en-GB" b="1" dirty="0"/>
              <a:t>Cultural expressions – structures and behavioural ‘rules’</a:t>
            </a:r>
          </a:p>
        </p:txBody>
      </p:sp>
    </p:spTree>
    <p:extLst>
      <p:ext uri="{BB962C8B-B14F-4D97-AF65-F5344CB8AC3E}">
        <p14:creationId xmlns:p14="http://schemas.microsoft.com/office/powerpoint/2010/main" val="179550298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1B819-9687-4B80-9A70-9020D8F132F0}"/>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BD5E594-C749-6132-BE21-FA2301F177D6}"/>
              </a:ext>
            </a:extLst>
          </p:cNvPr>
          <p:cNvSpPr>
            <a:spLocks noGrp="1"/>
          </p:cNvSpPr>
          <p:nvPr>
            <p:ph idx="1"/>
          </p:nvPr>
        </p:nvSpPr>
        <p:spPr/>
        <p:txBody>
          <a:bodyPr/>
          <a:lstStyle/>
          <a:p>
            <a:r>
              <a:rPr lang="en-GB" b="1" dirty="0"/>
              <a:t>There are universal traits, patterns and cycles emerging from the Earth system </a:t>
            </a:r>
          </a:p>
          <a:p>
            <a:r>
              <a:rPr lang="en-GB" b="1" dirty="0"/>
              <a:t>that are recognized across the globe by humans who are integrated with that system </a:t>
            </a:r>
          </a:p>
          <a:p>
            <a:r>
              <a:rPr lang="en-GB" b="1" dirty="0"/>
              <a:t>through their landscapes, environments and social interactions</a:t>
            </a:r>
          </a:p>
          <a:p>
            <a:r>
              <a:rPr lang="en-GB" b="1" dirty="0"/>
              <a:t> Hence, by thinking local and acting local, we resonate with the greater global whole in a convergent way.</a:t>
            </a:r>
          </a:p>
          <a:p>
            <a:endParaRPr lang="en-GB" dirty="0"/>
          </a:p>
        </p:txBody>
      </p:sp>
    </p:spTree>
    <p:extLst>
      <p:ext uri="{BB962C8B-B14F-4D97-AF65-F5344CB8AC3E}">
        <p14:creationId xmlns:p14="http://schemas.microsoft.com/office/powerpoint/2010/main" val="34560160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CA01AD-4F32-3AF6-E7E4-702CBCFD668C}"/>
              </a:ext>
            </a:extLst>
          </p:cNvPr>
          <p:cNvSpPr>
            <a:spLocks noGrp="1"/>
          </p:cNvSpPr>
          <p:nvPr>
            <p:ph type="title"/>
          </p:nvPr>
        </p:nvSpPr>
        <p:spPr/>
        <p:txBody>
          <a:bodyPr/>
          <a:lstStyle/>
          <a:p>
            <a:r>
              <a:rPr lang="en-GB" b="1" dirty="0">
                <a:latin typeface="+mn-lt"/>
              </a:rPr>
              <a:t> </a:t>
            </a:r>
            <a:r>
              <a:rPr lang="en-GB" b="1" dirty="0" err="1">
                <a:latin typeface="+mn-lt"/>
              </a:rPr>
              <a:t>Láhi</a:t>
            </a:r>
            <a:r>
              <a:rPr lang="en-GB" b="1" dirty="0">
                <a:latin typeface="+mn-lt"/>
              </a:rPr>
              <a:t> and </a:t>
            </a:r>
            <a:r>
              <a:rPr lang="en-GB" b="1" dirty="0" err="1">
                <a:latin typeface="+mn-lt"/>
              </a:rPr>
              <a:t>attáldat</a:t>
            </a:r>
            <a:r>
              <a:rPr lang="en-GB" b="1" dirty="0">
                <a:latin typeface="+mn-lt"/>
              </a:rPr>
              <a:t>: the importance of the gifting process</a:t>
            </a:r>
          </a:p>
        </p:txBody>
      </p:sp>
      <p:sp>
        <p:nvSpPr>
          <p:cNvPr id="3" name="Content Placeholder 2">
            <a:extLst>
              <a:ext uri="{FF2B5EF4-FFF2-40B4-BE49-F238E27FC236}">
                <a16:creationId xmlns:a16="http://schemas.microsoft.com/office/drawing/2014/main" id="{CD4C14A3-CFB4-70DE-6F93-9D5C43096B6D}"/>
              </a:ext>
            </a:extLst>
          </p:cNvPr>
          <p:cNvSpPr>
            <a:spLocks noGrp="1"/>
          </p:cNvSpPr>
          <p:nvPr>
            <p:ph idx="1"/>
          </p:nvPr>
        </p:nvSpPr>
        <p:spPr/>
        <p:txBody>
          <a:bodyPr/>
          <a:lstStyle/>
          <a:p>
            <a:r>
              <a:rPr lang="en-GB" b="1" dirty="0"/>
              <a:t>The Sami have an ‘effective whole-of-Earth system of governance and values that have sustained and protected safe operating spaces on Earth for millennia</a:t>
            </a:r>
          </a:p>
          <a:p>
            <a:r>
              <a:rPr lang="en-GB" b="1" dirty="0"/>
              <a:t>At the heart of this set of values lies the gifting concept, found throughout the indigenous world</a:t>
            </a:r>
          </a:p>
          <a:p>
            <a:r>
              <a:rPr lang="en-GB" b="1" dirty="0"/>
              <a:t>Among the Sami people, this comprising of two key aspects, </a:t>
            </a:r>
            <a:r>
              <a:rPr lang="en-GB" b="1" dirty="0" err="1"/>
              <a:t>láhi</a:t>
            </a:r>
            <a:r>
              <a:rPr lang="en-GB" b="1" dirty="0"/>
              <a:t> and </a:t>
            </a:r>
            <a:r>
              <a:rPr lang="en-GB" b="1" dirty="0" err="1"/>
              <a:t>attáldat</a:t>
            </a:r>
            <a:r>
              <a:rPr lang="en-GB" b="1" dirty="0"/>
              <a:t>. </a:t>
            </a:r>
          </a:p>
        </p:txBody>
      </p:sp>
    </p:spTree>
    <p:extLst>
      <p:ext uri="{BB962C8B-B14F-4D97-AF65-F5344CB8AC3E}">
        <p14:creationId xmlns:p14="http://schemas.microsoft.com/office/powerpoint/2010/main" val="327499119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AD649B-6B31-B697-9880-FD1DBCECC3B6}"/>
              </a:ext>
            </a:extLst>
          </p:cNvPr>
          <p:cNvSpPr>
            <a:spLocks noGrp="1"/>
          </p:cNvSpPr>
          <p:nvPr>
            <p:ph type="title"/>
          </p:nvPr>
        </p:nvSpPr>
        <p:spPr/>
        <p:txBody>
          <a:bodyPr/>
          <a:lstStyle/>
          <a:p>
            <a:pPr algn="ctr"/>
            <a:r>
              <a:rPr lang="en-GB" b="1" dirty="0">
                <a:latin typeface="+mn-lt"/>
              </a:rPr>
              <a:t>The local and the global</a:t>
            </a:r>
          </a:p>
        </p:txBody>
      </p:sp>
      <p:sp>
        <p:nvSpPr>
          <p:cNvPr id="3" name="Content Placeholder 2">
            <a:extLst>
              <a:ext uri="{FF2B5EF4-FFF2-40B4-BE49-F238E27FC236}">
                <a16:creationId xmlns:a16="http://schemas.microsoft.com/office/drawing/2014/main" id="{D10D67F5-FBCD-1026-8E88-C04548C3467D}"/>
              </a:ext>
            </a:extLst>
          </p:cNvPr>
          <p:cNvSpPr>
            <a:spLocks noGrp="1"/>
          </p:cNvSpPr>
          <p:nvPr>
            <p:ph idx="1"/>
          </p:nvPr>
        </p:nvSpPr>
        <p:spPr/>
        <p:txBody>
          <a:bodyPr/>
          <a:lstStyle/>
          <a:p>
            <a:r>
              <a:rPr lang="en-GB" b="1" dirty="0"/>
              <a:t>The local is an expression of the global within a given set of contexts</a:t>
            </a:r>
          </a:p>
          <a:p>
            <a:r>
              <a:rPr lang="en-GB" b="1" dirty="0"/>
              <a:t>Not only is the whole an emergent entity, but so are the component parts, each within each other</a:t>
            </a:r>
          </a:p>
        </p:txBody>
      </p:sp>
    </p:spTree>
    <p:extLst>
      <p:ext uri="{BB962C8B-B14F-4D97-AF65-F5344CB8AC3E}">
        <p14:creationId xmlns:p14="http://schemas.microsoft.com/office/powerpoint/2010/main" val="380958529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C91C9E-BF6F-3D25-4007-2D5D0F2A6BD3}"/>
              </a:ext>
            </a:extLst>
          </p:cNvPr>
          <p:cNvSpPr>
            <a:spLocks noGrp="1"/>
          </p:cNvSpPr>
          <p:nvPr>
            <p:ph type="title"/>
          </p:nvPr>
        </p:nvSpPr>
        <p:spPr/>
        <p:txBody>
          <a:bodyPr/>
          <a:lstStyle/>
          <a:p>
            <a:pPr algn="ctr"/>
            <a:r>
              <a:rPr lang="en-GB" b="1" dirty="0">
                <a:latin typeface="+mn-lt"/>
              </a:rPr>
              <a:t>The integrated nature of Nature</a:t>
            </a:r>
          </a:p>
        </p:txBody>
      </p:sp>
      <p:sp>
        <p:nvSpPr>
          <p:cNvPr id="3" name="Content Placeholder 2">
            <a:extLst>
              <a:ext uri="{FF2B5EF4-FFF2-40B4-BE49-F238E27FC236}">
                <a16:creationId xmlns:a16="http://schemas.microsoft.com/office/drawing/2014/main" id="{30BD4E2C-DC34-F3B3-339C-8C54E7BB2469}"/>
              </a:ext>
            </a:extLst>
          </p:cNvPr>
          <p:cNvSpPr>
            <a:spLocks noGrp="1"/>
          </p:cNvSpPr>
          <p:nvPr>
            <p:ph idx="1"/>
          </p:nvPr>
        </p:nvSpPr>
        <p:spPr/>
        <p:txBody>
          <a:bodyPr>
            <a:normAutofit/>
          </a:bodyPr>
          <a:lstStyle/>
          <a:p>
            <a:r>
              <a:rPr lang="en-GB" b="1" dirty="0"/>
              <a:t>Thus, many of the principles that allow sustainable living in one landscape are equally relevant to any other landscape</a:t>
            </a:r>
          </a:p>
          <a:p>
            <a:r>
              <a:rPr lang="en-GB" b="1" dirty="0"/>
              <a:t> there are global aspects such as food chains, population dynamics, predator-prey relationships, hygiene and water management that cut across all landscapes</a:t>
            </a:r>
          </a:p>
          <a:p>
            <a:endParaRPr lang="en-GB" dirty="0"/>
          </a:p>
        </p:txBody>
      </p:sp>
    </p:spTree>
    <p:extLst>
      <p:ext uri="{BB962C8B-B14F-4D97-AF65-F5344CB8AC3E}">
        <p14:creationId xmlns:p14="http://schemas.microsoft.com/office/powerpoint/2010/main" val="36094907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E54D3-72D6-2FF0-AE6E-ABBF52DA9BA6}"/>
              </a:ext>
            </a:extLst>
          </p:cNvPr>
          <p:cNvSpPr>
            <a:spLocks noGrp="1"/>
          </p:cNvSpPr>
          <p:nvPr>
            <p:ph type="title"/>
          </p:nvPr>
        </p:nvSpPr>
        <p:spPr/>
        <p:txBody>
          <a:bodyPr/>
          <a:lstStyle/>
          <a:p>
            <a:r>
              <a:rPr lang="en-GB" b="1" dirty="0">
                <a:latin typeface="+mn-lt"/>
              </a:rPr>
              <a:t>Plato’s universal forms</a:t>
            </a:r>
          </a:p>
        </p:txBody>
      </p:sp>
      <p:sp>
        <p:nvSpPr>
          <p:cNvPr id="3" name="Content Placeholder 2">
            <a:extLst>
              <a:ext uri="{FF2B5EF4-FFF2-40B4-BE49-F238E27FC236}">
                <a16:creationId xmlns:a16="http://schemas.microsoft.com/office/drawing/2014/main" id="{A79099DF-0503-3C5C-7361-44AF119BB4C3}"/>
              </a:ext>
            </a:extLst>
          </p:cNvPr>
          <p:cNvSpPr>
            <a:spLocks noGrp="1"/>
          </p:cNvSpPr>
          <p:nvPr>
            <p:ph idx="1"/>
          </p:nvPr>
        </p:nvSpPr>
        <p:spPr/>
        <p:txBody>
          <a:bodyPr/>
          <a:lstStyle/>
          <a:p>
            <a:r>
              <a:rPr lang="en-GB" b="1" dirty="0"/>
              <a:t>These global patterns and the interwoven nature of the Earth system, governed by the universal laws of physics, but expressed within a local context, embrace both continuity and adventitiousness, cyclic and emergent. </a:t>
            </a:r>
          </a:p>
          <a:p>
            <a:r>
              <a:rPr lang="en-GB" b="1" dirty="0"/>
              <a:t>Resilience comes from the integrated nature of Nature</a:t>
            </a:r>
          </a:p>
          <a:p>
            <a:r>
              <a:rPr lang="en-GB" b="1" dirty="0"/>
              <a:t>Akin to Ubuntu (enfolded and unfolded).</a:t>
            </a:r>
          </a:p>
          <a:p>
            <a:endParaRPr lang="en-GB" dirty="0"/>
          </a:p>
        </p:txBody>
      </p:sp>
    </p:spTree>
    <p:extLst>
      <p:ext uri="{BB962C8B-B14F-4D97-AF65-F5344CB8AC3E}">
        <p14:creationId xmlns:p14="http://schemas.microsoft.com/office/powerpoint/2010/main" val="214286442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EB02FA-E6BD-33F7-CC35-994B83738632}"/>
              </a:ext>
            </a:extLst>
          </p:cNvPr>
          <p:cNvSpPr>
            <a:spLocks noGrp="1"/>
          </p:cNvSpPr>
          <p:nvPr>
            <p:ph type="title"/>
          </p:nvPr>
        </p:nvSpPr>
        <p:spPr/>
        <p:txBody>
          <a:bodyPr/>
          <a:lstStyle/>
          <a:p>
            <a:r>
              <a:rPr lang="en-GB" b="1" dirty="0">
                <a:latin typeface="+mn-lt"/>
              </a:rPr>
              <a:t>The global is within the local and the local is within the global</a:t>
            </a:r>
          </a:p>
        </p:txBody>
      </p:sp>
      <p:sp>
        <p:nvSpPr>
          <p:cNvPr id="3" name="Content Placeholder 2">
            <a:extLst>
              <a:ext uri="{FF2B5EF4-FFF2-40B4-BE49-F238E27FC236}">
                <a16:creationId xmlns:a16="http://schemas.microsoft.com/office/drawing/2014/main" id="{26BED293-AE36-D0B4-A810-368FBC170DF1}"/>
              </a:ext>
            </a:extLst>
          </p:cNvPr>
          <p:cNvSpPr>
            <a:spLocks noGrp="1"/>
          </p:cNvSpPr>
          <p:nvPr>
            <p:ph idx="1"/>
          </p:nvPr>
        </p:nvSpPr>
        <p:spPr/>
        <p:txBody>
          <a:bodyPr/>
          <a:lstStyle/>
          <a:p>
            <a:r>
              <a:rPr lang="en-GB" b="1" dirty="0"/>
              <a:t>This is not so much a ‘think globally, act locally’ framework, </a:t>
            </a:r>
          </a:p>
          <a:p>
            <a:r>
              <a:rPr lang="en-GB" b="1" dirty="0"/>
              <a:t>But, rather, a resonance with the greater Earth system, which is expressed locally but shaped and driven at a global level.</a:t>
            </a:r>
          </a:p>
          <a:p>
            <a:r>
              <a:rPr lang="en-GB" b="1" dirty="0"/>
              <a:t> Fundamentally, this course suggests that indigenous philosophy and practice could be described rather as ‘think local, act local’ </a:t>
            </a:r>
          </a:p>
          <a:p>
            <a:r>
              <a:rPr lang="en-GB" b="1" dirty="0"/>
              <a:t>The global is only recognized when comparative studies are made</a:t>
            </a:r>
          </a:p>
          <a:p>
            <a:r>
              <a:rPr lang="en-GB" b="1" dirty="0"/>
              <a:t>For the global is in the local, and so the local offers everything that is needed.</a:t>
            </a:r>
          </a:p>
          <a:p>
            <a:endParaRPr lang="en-GB" dirty="0"/>
          </a:p>
        </p:txBody>
      </p:sp>
    </p:spTree>
    <p:extLst>
      <p:ext uri="{BB962C8B-B14F-4D97-AF65-F5344CB8AC3E}">
        <p14:creationId xmlns:p14="http://schemas.microsoft.com/office/powerpoint/2010/main" val="345909741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A331D3-C547-9B6F-0B22-9ABB4F477FE9}"/>
              </a:ext>
            </a:extLst>
          </p:cNvPr>
          <p:cNvSpPr>
            <a:spLocks noGrp="1"/>
          </p:cNvSpPr>
          <p:nvPr>
            <p:ph type="title"/>
          </p:nvPr>
        </p:nvSpPr>
        <p:spPr/>
        <p:txBody>
          <a:bodyPr/>
          <a:lstStyle/>
          <a:p>
            <a:r>
              <a:rPr lang="en-GB" b="1" dirty="0">
                <a:latin typeface="+mn-lt"/>
              </a:rPr>
              <a:t>Theophilus </a:t>
            </a:r>
            <a:r>
              <a:rPr lang="en-GB" b="1" dirty="0" err="1">
                <a:latin typeface="+mn-lt"/>
              </a:rPr>
              <a:t>Okere</a:t>
            </a:r>
            <a:r>
              <a:rPr lang="en-GB" b="1" dirty="0">
                <a:latin typeface="+mn-lt"/>
              </a:rPr>
              <a:t> </a:t>
            </a:r>
            <a:br>
              <a:rPr lang="en-GB" b="1" dirty="0">
                <a:latin typeface="+mn-lt"/>
              </a:rPr>
            </a:br>
            <a:r>
              <a:rPr lang="en-GB" b="1" dirty="0">
                <a:latin typeface="+mn-lt"/>
              </a:rPr>
              <a:t>African Philosopher</a:t>
            </a:r>
          </a:p>
        </p:txBody>
      </p:sp>
      <p:sp>
        <p:nvSpPr>
          <p:cNvPr id="3" name="Content Placeholder 2">
            <a:extLst>
              <a:ext uri="{FF2B5EF4-FFF2-40B4-BE49-F238E27FC236}">
                <a16:creationId xmlns:a16="http://schemas.microsoft.com/office/drawing/2014/main" id="{F2863EDF-8D80-510D-A9C3-4C3B60C04336}"/>
              </a:ext>
            </a:extLst>
          </p:cNvPr>
          <p:cNvSpPr>
            <a:spLocks noGrp="1"/>
          </p:cNvSpPr>
          <p:nvPr>
            <p:ph idx="1"/>
          </p:nvPr>
        </p:nvSpPr>
        <p:spPr>
          <a:xfrm>
            <a:off x="-76196" y="1825625"/>
            <a:ext cx="7646890" cy="4844116"/>
          </a:xfrm>
        </p:spPr>
        <p:txBody>
          <a:bodyPr>
            <a:normAutofit/>
          </a:bodyPr>
          <a:lstStyle/>
          <a:p>
            <a:r>
              <a:rPr lang="en-GB" b="1" dirty="0"/>
              <a:t>“All philosophy is local and even individual before it can be universal; and nothing can be genuinely universally valid unless it was first authentically personal and inserted within a given culture. If this is the case for philosophy, it is likely to be the case for human knowledge, since every form of human knowledge must be situated or generated from within a culture or bounded by presuppositions, prejudgments, interests etc.” </a:t>
            </a:r>
          </a:p>
          <a:p>
            <a:endParaRPr lang="en-GB" dirty="0"/>
          </a:p>
        </p:txBody>
      </p:sp>
    </p:spTree>
    <p:extLst>
      <p:ext uri="{BB962C8B-B14F-4D97-AF65-F5344CB8AC3E}">
        <p14:creationId xmlns:p14="http://schemas.microsoft.com/office/powerpoint/2010/main" val="77896407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033AB8-0C61-E1C3-1574-7B135787C93D}"/>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03FC3262-8CA2-2132-78CE-82D8955FB7B8}"/>
              </a:ext>
            </a:extLst>
          </p:cNvPr>
          <p:cNvSpPr>
            <a:spLocks noGrp="1"/>
          </p:cNvSpPr>
          <p:nvPr>
            <p:ph idx="1"/>
          </p:nvPr>
        </p:nvSpPr>
        <p:spPr/>
        <p:txBody>
          <a:bodyPr>
            <a:normAutofit/>
          </a:bodyPr>
          <a:lstStyle/>
          <a:p>
            <a:r>
              <a:rPr lang="en-GB" b="1" dirty="0"/>
              <a:t>This is indeed profound</a:t>
            </a:r>
          </a:p>
          <a:p>
            <a:r>
              <a:rPr lang="en-GB" b="1" dirty="0"/>
              <a:t>highlighting a much deeper understanding of the pluriverse</a:t>
            </a:r>
          </a:p>
          <a:p>
            <a:r>
              <a:rPr lang="en-GB" b="1" dirty="0"/>
              <a:t>and of the importance of diversity, produced through the unfolded wealth of individual perception, </a:t>
            </a:r>
          </a:p>
          <a:p>
            <a:r>
              <a:rPr lang="en-GB" b="1" dirty="0"/>
              <a:t>whose unfolding requires us to be relationally empowered, as in Ubuntu and the gift economy.</a:t>
            </a:r>
          </a:p>
          <a:p>
            <a:endParaRPr lang="en-GB" dirty="0"/>
          </a:p>
        </p:txBody>
      </p:sp>
    </p:spTree>
    <p:extLst>
      <p:ext uri="{BB962C8B-B14F-4D97-AF65-F5344CB8AC3E}">
        <p14:creationId xmlns:p14="http://schemas.microsoft.com/office/powerpoint/2010/main" val="15048911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8059DF-0BFC-6D84-99B7-444E62649529}"/>
              </a:ext>
            </a:extLst>
          </p:cNvPr>
          <p:cNvSpPr>
            <a:spLocks noGrp="1"/>
          </p:cNvSpPr>
          <p:nvPr>
            <p:ph type="title"/>
          </p:nvPr>
        </p:nvSpPr>
        <p:spPr/>
        <p:txBody>
          <a:bodyPr/>
          <a:lstStyle/>
          <a:p>
            <a:r>
              <a:rPr lang="en-GB" b="1" dirty="0">
                <a:latin typeface="+mn-lt"/>
              </a:rPr>
              <a:t>Bio-participation</a:t>
            </a:r>
          </a:p>
        </p:txBody>
      </p:sp>
      <p:sp>
        <p:nvSpPr>
          <p:cNvPr id="3" name="Content Placeholder 2">
            <a:extLst>
              <a:ext uri="{FF2B5EF4-FFF2-40B4-BE49-F238E27FC236}">
                <a16:creationId xmlns:a16="http://schemas.microsoft.com/office/drawing/2014/main" id="{0C66218E-1CCA-CAAC-CED5-D560AABE45D4}"/>
              </a:ext>
            </a:extLst>
          </p:cNvPr>
          <p:cNvSpPr>
            <a:spLocks noGrp="1"/>
          </p:cNvSpPr>
          <p:nvPr>
            <p:ph idx="1"/>
          </p:nvPr>
        </p:nvSpPr>
        <p:spPr/>
        <p:txBody>
          <a:bodyPr>
            <a:normAutofit/>
          </a:bodyPr>
          <a:lstStyle/>
          <a:p>
            <a:r>
              <a:rPr lang="en-GB" b="1" dirty="0"/>
              <a:t>Wellbeing is rooted, not in individual wealth, education and health, but in interconnectivity and flow of ecological power. Geddes (1915) writes that “Healthy life is completeness of relation of organism, function, and environment, and all at their best”. </a:t>
            </a:r>
          </a:p>
          <a:p>
            <a:r>
              <a:rPr lang="en-GB" b="1" dirty="0"/>
              <a:t>Nature is an emergent synergy, contextualizing our existence and requiring sub-optimality, humility and gifting</a:t>
            </a:r>
          </a:p>
          <a:p>
            <a:r>
              <a:rPr lang="en-GB" b="1" dirty="0"/>
              <a:t>To be one with Nature is not some underdeveloped, primitive state of being</a:t>
            </a:r>
          </a:p>
          <a:p>
            <a:r>
              <a:rPr lang="en-GB" b="1" dirty="0"/>
              <a:t>Rather, it reflects true humanity, unfolded within this deeper context.</a:t>
            </a:r>
          </a:p>
          <a:p>
            <a:endParaRPr lang="en-GB" dirty="0"/>
          </a:p>
        </p:txBody>
      </p:sp>
    </p:spTree>
    <p:extLst>
      <p:ext uri="{BB962C8B-B14F-4D97-AF65-F5344CB8AC3E}">
        <p14:creationId xmlns:p14="http://schemas.microsoft.com/office/powerpoint/2010/main" val="331886634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607786-8E6B-4A6E-099C-FDFB5ABCD368}"/>
              </a:ext>
            </a:extLst>
          </p:cNvPr>
          <p:cNvSpPr>
            <a:spLocks noGrp="1"/>
          </p:cNvSpPr>
          <p:nvPr>
            <p:ph type="title"/>
          </p:nvPr>
        </p:nvSpPr>
        <p:spPr/>
        <p:txBody>
          <a:bodyPr/>
          <a:lstStyle/>
          <a:p>
            <a:endParaRPr lang="en-GB" dirty="0"/>
          </a:p>
        </p:txBody>
      </p:sp>
      <p:sp>
        <p:nvSpPr>
          <p:cNvPr id="3" name="Content Placeholder 2">
            <a:extLst>
              <a:ext uri="{FF2B5EF4-FFF2-40B4-BE49-F238E27FC236}">
                <a16:creationId xmlns:a16="http://schemas.microsoft.com/office/drawing/2014/main" id="{8A941D1E-FF4B-FA69-2AF7-85956DCE5CF4}"/>
              </a:ext>
            </a:extLst>
          </p:cNvPr>
          <p:cNvSpPr>
            <a:spLocks noGrp="1"/>
          </p:cNvSpPr>
          <p:nvPr>
            <p:ph idx="1"/>
          </p:nvPr>
        </p:nvSpPr>
        <p:spPr/>
        <p:txBody>
          <a:bodyPr/>
          <a:lstStyle/>
          <a:p>
            <a:r>
              <a:rPr lang="en-GB" b="1" dirty="0"/>
              <a:t>We see reference to the flow of energy through the whole landscape, cycling through time,</a:t>
            </a:r>
          </a:p>
          <a:p>
            <a:r>
              <a:rPr lang="en-GB" b="1" dirty="0"/>
              <a:t> and the tying together of individual, community and environment, past and present, </a:t>
            </a:r>
          </a:p>
          <a:p>
            <a:r>
              <a:rPr lang="en-GB" b="1" dirty="0"/>
              <a:t>through recognition of the gifts from nature </a:t>
            </a:r>
          </a:p>
          <a:p>
            <a:r>
              <a:rPr lang="en-GB" b="1" dirty="0"/>
              <a:t>and our response in terms of giving, through our individually unfolded, diverse skillsets, to the community. </a:t>
            </a:r>
          </a:p>
          <a:p>
            <a:endParaRPr lang="en-GB" dirty="0"/>
          </a:p>
        </p:txBody>
      </p:sp>
    </p:spTree>
    <p:extLst>
      <p:ext uri="{BB962C8B-B14F-4D97-AF65-F5344CB8AC3E}">
        <p14:creationId xmlns:p14="http://schemas.microsoft.com/office/powerpoint/2010/main" val="297912588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8856DA-E780-AA78-A9DB-CB258F688680}"/>
              </a:ext>
            </a:extLst>
          </p:cNvPr>
          <p:cNvSpPr>
            <a:spLocks noGrp="1"/>
          </p:cNvSpPr>
          <p:nvPr>
            <p:ph type="title"/>
          </p:nvPr>
        </p:nvSpPr>
        <p:spPr>
          <a:xfrm>
            <a:off x="838200" y="2866275"/>
            <a:ext cx="10515600" cy="1325563"/>
          </a:xfrm>
        </p:spPr>
        <p:txBody>
          <a:bodyPr>
            <a:normAutofit/>
          </a:bodyPr>
          <a:lstStyle/>
          <a:p>
            <a:pPr algn="ctr"/>
            <a:r>
              <a:rPr lang="en-GB" sz="6000" b="1" dirty="0">
                <a:latin typeface="+mn-lt"/>
              </a:rPr>
              <a:t>DISCUSSION</a:t>
            </a:r>
          </a:p>
        </p:txBody>
      </p:sp>
      <p:sp>
        <p:nvSpPr>
          <p:cNvPr id="3" name="Content Placeholder 2">
            <a:extLst>
              <a:ext uri="{FF2B5EF4-FFF2-40B4-BE49-F238E27FC236}">
                <a16:creationId xmlns:a16="http://schemas.microsoft.com/office/drawing/2014/main" id="{6325E425-41F1-9DC6-7FA0-A68DB6B40DB6}"/>
              </a:ext>
            </a:extLst>
          </p:cNvPr>
          <p:cNvSpPr>
            <a:spLocks noGrp="1"/>
          </p:cNvSpPr>
          <p:nvPr>
            <p:ph idx="1"/>
          </p:nvPr>
        </p:nvSpPr>
        <p:spPr/>
        <p:txBody>
          <a:bodyPr/>
          <a:lstStyle/>
          <a:p>
            <a:endParaRPr lang="en-GB" dirty="0"/>
          </a:p>
        </p:txBody>
      </p:sp>
    </p:spTree>
    <p:extLst>
      <p:ext uri="{BB962C8B-B14F-4D97-AF65-F5344CB8AC3E}">
        <p14:creationId xmlns:p14="http://schemas.microsoft.com/office/powerpoint/2010/main" val="853456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FFD67-9D1C-E2BE-14D2-7BD6529F6FC5}"/>
              </a:ext>
            </a:extLst>
          </p:cNvPr>
          <p:cNvSpPr>
            <a:spLocks noGrp="1"/>
          </p:cNvSpPr>
          <p:nvPr>
            <p:ph type="title"/>
          </p:nvPr>
        </p:nvSpPr>
        <p:spPr/>
        <p:txBody>
          <a:bodyPr/>
          <a:lstStyle/>
          <a:p>
            <a:r>
              <a:rPr lang="en-GB" b="1" dirty="0">
                <a:latin typeface="+mn-lt"/>
              </a:rPr>
              <a:t> </a:t>
            </a:r>
            <a:r>
              <a:rPr lang="en-GB" b="1" dirty="0" err="1">
                <a:latin typeface="+mn-lt"/>
              </a:rPr>
              <a:t>Láhi</a:t>
            </a:r>
            <a:endParaRPr lang="en-GB" b="1" dirty="0">
              <a:latin typeface="+mn-lt"/>
            </a:endParaRPr>
          </a:p>
        </p:txBody>
      </p:sp>
      <p:sp>
        <p:nvSpPr>
          <p:cNvPr id="3" name="Content Placeholder 2">
            <a:extLst>
              <a:ext uri="{FF2B5EF4-FFF2-40B4-BE49-F238E27FC236}">
                <a16:creationId xmlns:a16="http://schemas.microsoft.com/office/drawing/2014/main" id="{4C32626D-4432-FE05-5E3F-E158FBB88CF8}"/>
              </a:ext>
            </a:extLst>
          </p:cNvPr>
          <p:cNvSpPr>
            <a:spLocks noGrp="1"/>
          </p:cNvSpPr>
          <p:nvPr>
            <p:ph idx="1"/>
          </p:nvPr>
        </p:nvSpPr>
        <p:spPr/>
        <p:txBody>
          <a:bodyPr/>
          <a:lstStyle/>
          <a:p>
            <a:r>
              <a:rPr lang="en-GB" b="1" dirty="0" err="1"/>
              <a:t>Láhi</a:t>
            </a:r>
            <a:r>
              <a:rPr lang="en-GB" b="1" dirty="0"/>
              <a:t> represents the gifts from nature, given to us through the complex interconnected Earth system, and the sharing of these gifts. </a:t>
            </a:r>
          </a:p>
          <a:p>
            <a:r>
              <a:rPr lang="en-GB" b="1" dirty="0"/>
              <a:t>The Sami, like so many other indigenous people, recognize that these provisions sustain them and that the Earth system deserves respect</a:t>
            </a:r>
          </a:p>
          <a:p>
            <a:r>
              <a:rPr lang="en-GB" b="1" dirty="0"/>
              <a:t> Nature is not possessed nor owned by cultivation, as Locke would have us believe</a:t>
            </a:r>
          </a:p>
        </p:txBody>
      </p:sp>
    </p:spTree>
    <p:extLst>
      <p:ext uri="{BB962C8B-B14F-4D97-AF65-F5344CB8AC3E}">
        <p14:creationId xmlns:p14="http://schemas.microsoft.com/office/powerpoint/2010/main" val="143451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1E14AD-5968-54B1-DA22-98A7CCAE9E9E}"/>
              </a:ext>
            </a:extLst>
          </p:cNvPr>
          <p:cNvSpPr>
            <a:spLocks noGrp="1"/>
          </p:cNvSpPr>
          <p:nvPr>
            <p:ph type="title"/>
          </p:nvPr>
        </p:nvSpPr>
        <p:spPr/>
        <p:txBody>
          <a:bodyPr/>
          <a:lstStyle/>
          <a:p>
            <a:r>
              <a:rPr lang="en-GB" b="1" dirty="0">
                <a:latin typeface="+mn-lt"/>
              </a:rPr>
              <a:t>Cree people in North-eastern Canada</a:t>
            </a:r>
          </a:p>
        </p:txBody>
      </p:sp>
      <p:sp>
        <p:nvSpPr>
          <p:cNvPr id="3" name="Content Placeholder 2">
            <a:extLst>
              <a:ext uri="{FF2B5EF4-FFF2-40B4-BE49-F238E27FC236}">
                <a16:creationId xmlns:a16="http://schemas.microsoft.com/office/drawing/2014/main" id="{27BDDBCD-1430-A4E9-AE68-24FB7F954A78}"/>
              </a:ext>
            </a:extLst>
          </p:cNvPr>
          <p:cNvSpPr>
            <a:spLocks noGrp="1"/>
          </p:cNvSpPr>
          <p:nvPr>
            <p:ph idx="1"/>
          </p:nvPr>
        </p:nvSpPr>
        <p:spPr>
          <a:xfrm>
            <a:off x="0" y="1825624"/>
            <a:ext cx="5540188" cy="4857563"/>
          </a:xfrm>
        </p:spPr>
        <p:txBody>
          <a:bodyPr>
            <a:normAutofit/>
          </a:bodyPr>
          <a:lstStyle/>
          <a:p>
            <a:r>
              <a:rPr lang="en-GB" b="1" dirty="0"/>
              <a:t>Similar landscape to Sami</a:t>
            </a:r>
          </a:p>
          <a:p>
            <a:r>
              <a:rPr lang="en-GB" b="1" dirty="0"/>
              <a:t>Within their cosmology, the Caribou, on whom they rely upon for sustenance, intentionally present themselves as food to the hunters </a:t>
            </a:r>
          </a:p>
          <a:p>
            <a:r>
              <a:rPr lang="en-GB" b="1" dirty="0"/>
              <a:t>This is interpreted simultaneously as a gift and as an indication that the relationship between humans, caribou and the wider environment is in good health.</a:t>
            </a:r>
          </a:p>
        </p:txBody>
      </p:sp>
    </p:spTree>
    <p:extLst>
      <p:ext uri="{BB962C8B-B14F-4D97-AF65-F5344CB8AC3E}">
        <p14:creationId xmlns:p14="http://schemas.microsoft.com/office/powerpoint/2010/main" val="1798218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AEE340-F3D0-0C8A-BF64-155B06ABD51A}"/>
              </a:ext>
            </a:extLst>
          </p:cNvPr>
          <p:cNvSpPr>
            <a:spLocks noGrp="1"/>
          </p:cNvSpPr>
          <p:nvPr>
            <p:ph type="title"/>
          </p:nvPr>
        </p:nvSpPr>
        <p:spPr/>
        <p:txBody>
          <a:bodyPr/>
          <a:lstStyle/>
          <a:p>
            <a:r>
              <a:rPr lang="en-GB" b="1" dirty="0">
                <a:latin typeface="+mn-lt"/>
              </a:rPr>
              <a:t>Cree Nation banned Caribou hunting at George River</a:t>
            </a:r>
          </a:p>
        </p:txBody>
      </p:sp>
      <p:sp>
        <p:nvSpPr>
          <p:cNvPr id="3" name="Content Placeholder 2">
            <a:extLst>
              <a:ext uri="{FF2B5EF4-FFF2-40B4-BE49-F238E27FC236}">
                <a16:creationId xmlns:a16="http://schemas.microsoft.com/office/drawing/2014/main" id="{C859104E-6E56-709E-FDF3-7F6C4575C01A}"/>
              </a:ext>
            </a:extLst>
          </p:cNvPr>
          <p:cNvSpPr>
            <a:spLocks noGrp="1"/>
          </p:cNvSpPr>
          <p:nvPr>
            <p:ph idx="1"/>
          </p:nvPr>
        </p:nvSpPr>
        <p:spPr/>
        <p:txBody>
          <a:bodyPr/>
          <a:lstStyle/>
          <a:p>
            <a:r>
              <a:rPr lang="en-GB" b="1" dirty="0"/>
              <a:t>Herd population is estimated to be 8,100 animals in 2020, up from 5,500 in 2018</a:t>
            </a:r>
          </a:p>
          <a:p>
            <a:r>
              <a:rPr lang="en-GB" b="1" dirty="0"/>
              <a:t>Following a huge collapse</a:t>
            </a:r>
          </a:p>
        </p:txBody>
      </p:sp>
      <p:sp>
        <p:nvSpPr>
          <p:cNvPr id="4" name="AutoShape 2" descr="Study area of migratory George River caribou and sedentary Red Wine... |  Download Scientific Diagram">
            <a:extLst>
              <a:ext uri="{FF2B5EF4-FFF2-40B4-BE49-F238E27FC236}">
                <a16:creationId xmlns:a16="http://schemas.microsoft.com/office/drawing/2014/main" id="{3B64110A-BD2D-8B55-6B62-295615CFB1D0}"/>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GB"/>
          </a:p>
        </p:txBody>
      </p:sp>
    </p:spTree>
    <p:extLst>
      <p:ext uri="{BB962C8B-B14F-4D97-AF65-F5344CB8AC3E}">
        <p14:creationId xmlns:p14="http://schemas.microsoft.com/office/powerpoint/2010/main" val="12243955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1782BE-00BD-3526-D5C5-0B57F2A48376}"/>
              </a:ext>
            </a:extLst>
          </p:cNvPr>
          <p:cNvSpPr>
            <a:spLocks noGrp="1"/>
          </p:cNvSpPr>
          <p:nvPr>
            <p:ph type="title"/>
          </p:nvPr>
        </p:nvSpPr>
        <p:spPr/>
        <p:txBody>
          <a:bodyPr/>
          <a:lstStyle/>
          <a:p>
            <a:endParaRPr lang="en-GB"/>
          </a:p>
        </p:txBody>
      </p:sp>
      <p:sp>
        <p:nvSpPr>
          <p:cNvPr id="3" name="Content Placeholder 2">
            <a:extLst>
              <a:ext uri="{FF2B5EF4-FFF2-40B4-BE49-F238E27FC236}">
                <a16:creationId xmlns:a16="http://schemas.microsoft.com/office/drawing/2014/main" id="{AD4CD4A5-99D7-2647-7853-C9B08E2C9D2B}"/>
              </a:ext>
            </a:extLst>
          </p:cNvPr>
          <p:cNvSpPr>
            <a:spLocks noGrp="1"/>
          </p:cNvSpPr>
          <p:nvPr>
            <p:ph idx="1"/>
          </p:nvPr>
        </p:nvSpPr>
        <p:spPr>
          <a:xfrm>
            <a:off x="17933" y="1825625"/>
            <a:ext cx="6584573" cy="4351338"/>
          </a:xfrm>
        </p:spPr>
        <p:txBody>
          <a:bodyPr/>
          <a:lstStyle/>
          <a:p>
            <a:r>
              <a:rPr lang="en-GB" b="1" dirty="0"/>
              <a:t>From this attentiveness to the relationships between human communities and the caribou, </a:t>
            </a:r>
          </a:p>
          <a:p>
            <a:r>
              <a:rPr lang="en-GB" b="1" dirty="0"/>
              <a:t>and in the care practiced in the consumption and distribution of the gift of meat, </a:t>
            </a:r>
          </a:p>
          <a:p>
            <a:r>
              <a:rPr lang="en-GB" b="1" dirty="0"/>
              <a:t>emerges an organic ethic of conservation which goes deeper than the management of natural resources.</a:t>
            </a:r>
          </a:p>
          <a:p>
            <a:endParaRPr lang="en-GB" dirty="0"/>
          </a:p>
        </p:txBody>
      </p:sp>
    </p:spTree>
    <p:extLst>
      <p:ext uri="{BB962C8B-B14F-4D97-AF65-F5344CB8AC3E}">
        <p14:creationId xmlns:p14="http://schemas.microsoft.com/office/powerpoint/2010/main" val="24938404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F48E25-11E3-5336-1CDA-CB6A336D56DE}"/>
              </a:ext>
            </a:extLst>
          </p:cNvPr>
          <p:cNvSpPr>
            <a:spLocks noGrp="1"/>
          </p:cNvSpPr>
          <p:nvPr>
            <p:ph type="title"/>
          </p:nvPr>
        </p:nvSpPr>
        <p:spPr/>
        <p:txBody>
          <a:bodyPr/>
          <a:lstStyle/>
          <a:p>
            <a:pPr algn="ctr"/>
            <a:r>
              <a:rPr lang="en-GB" b="1" dirty="0">
                <a:latin typeface="+mn-lt"/>
              </a:rPr>
              <a:t>Gifting as a flow of power</a:t>
            </a:r>
          </a:p>
        </p:txBody>
      </p:sp>
      <p:sp>
        <p:nvSpPr>
          <p:cNvPr id="3" name="Content Placeholder 2">
            <a:extLst>
              <a:ext uri="{FF2B5EF4-FFF2-40B4-BE49-F238E27FC236}">
                <a16:creationId xmlns:a16="http://schemas.microsoft.com/office/drawing/2014/main" id="{B36CE017-D849-FAA6-0986-60C13622A945}"/>
              </a:ext>
            </a:extLst>
          </p:cNvPr>
          <p:cNvSpPr>
            <a:spLocks noGrp="1"/>
          </p:cNvSpPr>
          <p:nvPr>
            <p:ph idx="1"/>
          </p:nvPr>
        </p:nvSpPr>
        <p:spPr/>
        <p:txBody>
          <a:bodyPr>
            <a:normAutofit/>
          </a:bodyPr>
          <a:lstStyle/>
          <a:p>
            <a:r>
              <a:rPr lang="en-GB" b="1" dirty="0"/>
              <a:t>We can interpret gifting as a current or flow of power that empowers the community, providing them with sustenance</a:t>
            </a:r>
          </a:p>
          <a:p>
            <a:r>
              <a:rPr lang="en-GB" b="1" dirty="0"/>
              <a:t> It is a process of enabling, enfolding and of unfolding akin to ubuntu</a:t>
            </a:r>
          </a:p>
          <a:p>
            <a:r>
              <a:rPr lang="en-GB" b="1" dirty="0"/>
              <a:t> The interconnectivity of all gives identity and purpose, acting as a path towards wellbeing and a meaningful life.</a:t>
            </a:r>
          </a:p>
        </p:txBody>
      </p:sp>
    </p:spTree>
    <p:extLst>
      <p:ext uri="{BB962C8B-B14F-4D97-AF65-F5344CB8AC3E}">
        <p14:creationId xmlns:p14="http://schemas.microsoft.com/office/powerpoint/2010/main" val="403387294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2358</Words>
  <Application>Microsoft Office PowerPoint</Application>
  <PresentationFormat>Widescreen</PresentationFormat>
  <Paragraphs>170</Paragraphs>
  <Slides>48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48</vt:i4>
      </vt:variant>
    </vt:vector>
  </HeadingPairs>
  <TitlesOfParts>
    <vt:vector size="52" baseType="lpstr">
      <vt:lpstr>Arial</vt:lpstr>
      <vt:lpstr>Calibri</vt:lpstr>
      <vt:lpstr>Calibri Light</vt:lpstr>
      <vt:lpstr>Office Theme</vt:lpstr>
      <vt:lpstr>Indigenous thinking and our search for a sustainable future Week Three 2b: The Sami Case Study</vt:lpstr>
      <vt:lpstr>The Sami</vt:lpstr>
      <vt:lpstr>Linguistics</vt:lpstr>
      <vt:lpstr> Láhi and attáldat: the importance of the gifting process</vt:lpstr>
      <vt:lpstr> Láhi</vt:lpstr>
      <vt:lpstr>Cree people in North-eastern Canada</vt:lpstr>
      <vt:lpstr>Cree Nation banned Caribou hunting at George River</vt:lpstr>
      <vt:lpstr>PowerPoint Presentation</vt:lpstr>
      <vt:lpstr>Gifting as a flow of power</vt:lpstr>
      <vt:lpstr>Seasonality</vt:lpstr>
      <vt:lpstr>The rhythms of nature</vt:lpstr>
      <vt:lpstr>Robin Wall Kimmerer observes that: </vt:lpstr>
      <vt:lpstr>Attáldat</vt:lpstr>
      <vt:lpstr>PowerPoint Presentation</vt:lpstr>
      <vt:lpstr>Kimmerer:</vt:lpstr>
      <vt:lpstr>The Gift Economy</vt:lpstr>
      <vt:lpstr>Revisioning wealth</vt:lpstr>
      <vt:lpstr>The relational self</vt:lpstr>
      <vt:lpstr>PowerPoint Presentation</vt:lpstr>
      <vt:lpstr>Power and Empowerment</vt:lpstr>
      <vt:lpstr>Sieidis</vt:lpstr>
      <vt:lpstr>Gift economy</vt:lpstr>
      <vt:lpstr>PowerPoint Presentation</vt:lpstr>
      <vt:lpstr>PowerPoint Presentation</vt:lpstr>
      <vt:lpstr>PowerPoint Presentation</vt:lpstr>
      <vt:lpstr>Marlene Brant  Castellano</vt:lpstr>
      <vt:lpstr>Relational empowerment as the basis of sustainability</vt:lpstr>
      <vt:lpstr>Economic Pluriverse</vt:lpstr>
      <vt:lpstr>PowerPoint Presentation</vt:lpstr>
      <vt:lpstr>Issues with competition-driven economics</vt:lpstr>
      <vt:lpstr>PowerPoint Presentation</vt:lpstr>
      <vt:lpstr>Think Local, Act Local, Reflecting Global </vt:lpstr>
      <vt:lpstr>PowerPoint Presentation</vt:lpstr>
      <vt:lpstr>PowerPoint Presentation</vt:lpstr>
      <vt:lpstr>The invisible hand</vt:lpstr>
      <vt:lpstr>The Earth System</vt:lpstr>
      <vt:lpstr>PowerPoint Presentation</vt:lpstr>
      <vt:lpstr>World Religions</vt:lpstr>
      <vt:lpstr>PowerPoint Presentation</vt:lpstr>
      <vt:lpstr>The local and the global</vt:lpstr>
      <vt:lpstr>The integrated nature of Nature</vt:lpstr>
      <vt:lpstr>Plato’s universal forms</vt:lpstr>
      <vt:lpstr>The global is within the local and the local is within the global</vt:lpstr>
      <vt:lpstr>Theophilus Okere  African Philosopher</vt:lpstr>
      <vt:lpstr>PowerPoint Presentation</vt:lpstr>
      <vt:lpstr>Bio-participation</vt:lpstr>
      <vt:lpstr>PowerPoint Presentation</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Indigenous thinking and our search for a sustainable future Week Two I: Empowerment</dc:title>
  <dc:creator>Keith Skene</dc:creator>
  <cp:lastModifiedBy>Keith Skene</cp:lastModifiedBy>
  <cp:revision>15</cp:revision>
  <dcterms:created xsi:type="dcterms:W3CDTF">2022-10-08T14:44:31Z</dcterms:created>
  <dcterms:modified xsi:type="dcterms:W3CDTF">2022-11-03T09:17:18Z</dcterms:modified>
</cp:coreProperties>
</file>