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84" r:id="rId6"/>
    <p:sldId id="286" r:id="rId7"/>
    <p:sldId id="287" r:id="rId8"/>
    <p:sldId id="259" r:id="rId9"/>
    <p:sldId id="280" r:id="rId10"/>
    <p:sldId id="260" r:id="rId11"/>
    <p:sldId id="261" r:id="rId12"/>
    <p:sldId id="262" r:id="rId13"/>
    <p:sldId id="291" r:id="rId14"/>
    <p:sldId id="292" r:id="rId15"/>
    <p:sldId id="288" r:id="rId16"/>
    <p:sldId id="264" r:id="rId17"/>
    <p:sldId id="289" r:id="rId18"/>
    <p:sldId id="283" r:id="rId19"/>
    <p:sldId id="315" r:id="rId20"/>
    <p:sldId id="281" r:id="rId21"/>
    <p:sldId id="293" r:id="rId22"/>
    <p:sldId id="294" r:id="rId23"/>
    <p:sldId id="295" r:id="rId24"/>
    <p:sldId id="271" r:id="rId25"/>
    <p:sldId id="309" r:id="rId26"/>
    <p:sldId id="311" r:id="rId27"/>
    <p:sldId id="310" r:id="rId28"/>
    <p:sldId id="267" r:id="rId29"/>
    <p:sldId id="302" r:id="rId30"/>
    <p:sldId id="303" r:id="rId31"/>
    <p:sldId id="304" r:id="rId32"/>
    <p:sldId id="268" r:id="rId33"/>
    <p:sldId id="306" r:id="rId34"/>
    <p:sldId id="307" r:id="rId35"/>
    <p:sldId id="269" r:id="rId36"/>
    <p:sldId id="308" r:id="rId37"/>
    <p:sldId id="270" r:id="rId38"/>
    <p:sldId id="312" r:id="rId39"/>
    <p:sldId id="274" r:id="rId40"/>
    <p:sldId id="275" r:id="rId41"/>
    <p:sldId id="313" r:id="rId42"/>
    <p:sldId id="314" r:id="rId43"/>
    <p:sldId id="282" r:id="rId44"/>
    <p:sldId id="277" r:id="rId45"/>
    <p:sldId id="272" r:id="rId46"/>
    <p:sldId id="316"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6A683-BFAF-4A87-03A2-69274FED99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696B09-CEAB-6E91-08A7-B85A54045A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937EC36-3028-BEFE-FB03-2FE8A40EF64C}"/>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5" name="Footer Placeholder 4">
            <a:extLst>
              <a:ext uri="{FF2B5EF4-FFF2-40B4-BE49-F238E27FC236}">
                <a16:creationId xmlns:a16="http://schemas.microsoft.com/office/drawing/2014/main" id="{61BD11F4-EDDD-6ED9-286E-5B1340C028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8E344B-D1D1-620D-05E5-947CCD834F87}"/>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2087158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2DD1C-9A8E-758F-8B50-D8EA578C8A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FA5D9B-7FFC-E665-8920-82BCBDFA2A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A03EA8-1ADE-628E-F305-47655057FC5C}"/>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5" name="Footer Placeholder 4">
            <a:extLst>
              <a:ext uri="{FF2B5EF4-FFF2-40B4-BE49-F238E27FC236}">
                <a16:creationId xmlns:a16="http://schemas.microsoft.com/office/drawing/2014/main" id="{3505A13E-3601-45F7-C177-288A7C3C7A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B24CD5-F50D-653E-A367-36898F6E77B5}"/>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4174076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C9F47F-24AE-9EB1-736A-E57EEA728D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FBBC82-34AE-6335-E2C9-C26864820B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D09725-84B3-A1F6-0223-46B1096C0135}"/>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5" name="Footer Placeholder 4">
            <a:extLst>
              <a:ext uri="{FF2B5EF4-FFF2-40B4-BE49-F238E27FC236}">
                <a16:creationId xmlns:a16="http://schemas.microsoft.com/office/drawing/2014/main" id="{586593CB-9CA1-3D27-7983-1F6C2C9F3F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7B04D9-D840-FB1C-9A6B-4A24B53B3EA5}"/>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97814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BB253-D429-8AF3-A7F6-1949AB7D30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10A441-7C6C-9D1F-C8F4-205BC134B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5DCC1E-00D6-01E0-23A9-6C8E39CB33C4}"/>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5" name="Footer Placeholder 4">
            <a:extLst>
              <a:ext uri="{FF2B5EF4-FFF2-40B4-BE49-F238E27FC236}">
                <a16:creationId xmlns:a16="http://schemas.microsoft.com/office/drawing/2014/main" id="{7EEE8089-139F-1F0A-D622-AF56BE751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C2F99C-043B-263A-6B27-786A09FEDBAE}"/>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238276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C6755-7F51-7616-A656-74F67A1A1B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C8F7EED-F69C-C4BB-6431-931EB2B696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DFA31-5539-9850-7683-F7193A2D60DA}"/>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5" name="Footer Placeholder 4">
            <a:extLst>
              <a:ext uri="{FF2B5EF4-FFF2-40B4-BE49-F238E27FC236}">
                <a16:creationId xmlns:a16="http://schemas.microsoft.com/office/drawing/2014/main" id="{49286DFF-5CBA-4FF5-DBDC-9D1021293B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A6BB9F-CFAE-D2B5-53E3-DB705D8D1451}"/>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209743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AAD95-26BA-BA40-6393-82B8B4F4D6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F0ED23-B5A3-5BE0-32E0-E988145D87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672834-5C9A-D4BA-3F59-3594E4F270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6C31234-6B41-342C-C6FD-F146FFD1F522}"/>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6" name="Footer Placeholder 5">
            <a:extLst>
              <a:ext uri="{FF2B5EF4-FFF2-40B4-BE49-F238E27FC236}">
                <a16:creationId xmlns:a16="http://schemas.microsoft.com/office/drawing/2014/main" id="{EBB15126-4A7E-F754-9D23-D3C59688F5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6E7BB1-25D2-D47D-9290-A2E7B9BA2F76}"/>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1797803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EDA8-C9BF-E614-228D-6CB075D359D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BDE9F77-690A-F76A-264F-82A5EA6A4B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FC87C6-6B20-1BD6-2F4D-95124FF28F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F6DF735-B3C5-2DAC-A0CA-B1346D6509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F688AF-72A6-9E89-A98F-B09CB70794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7811D5D-77BF-8B6C-403A-605025428D2F}"/>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8" name="Footer Placeholder 7">
            <a:extLst>
              <a:ext uri="{FF2B5EF4-FFF2-40B4-BE49-F238E27FC236}">
                <a16:creationId xmlns:a16="http://schemas.microsoft.com/office/drawing/2014/main" id="{7500648E-0C97-93C0-F44C-DA97E004A9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8DF23D-1AF2-9056-74EE-0819A6D422E9}"/>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597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86359-F631-A53F-3347-B1DF1BFFE26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0D043FA-4323-51A1-FD2B-57B131041CA9}"/>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4" name="Footer Placeholder 3">
            <a:extLst>
              <a:ext uri="{FF2B5EF4-FFF2-40B4-BE49-F238E27FC236}">
                <a16:creationId xmlns:a16="http://schemas.microsoft.com/office/drawing/2014/main" id="{2949CE63-6E76-A88A-8298-6F38370BF3E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BFC48E0-0645-4E12-485E-E90D829FDBD1}"/>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131464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88DBAC-8DED-1070-4520-FC42BABD340F}"/>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3" name="Footer Placeholder 2">
            <a:extLst>
              <a:ext uri="{FF2B5EF4-FFF2-40B4-BE49-F238E27FC236}">
                <a16:creationId xmlns:a16="http://schemas.microsoft.com/office/drawing/2014/main" id="{42E19EC4-0C3C-7669-A27F-AD6E977A5B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99D93CF-E3A3-24DA-C874-C5808F56334F}"/>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1885192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2C4FC-6C20-A3AA-7137-B1A022DC6C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D72627B-67E4-D082-A70A-BFD0C712B2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19E5E95-0943-49E4-9BD1-BA61E1583A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DCE1CF-9FD0-07B1-5C2A-050EA167E743}"/>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6" name="Footer Placeholder 5">
            <a:extLst>
              <a:ext uri="{FF2B5EF4-FFF2-40B4-BE49-F238E27FC236}">
                <a16:creationId xmlns:a16="http://schemas.microsoft.com/office/drawing/2014/main" id="{0A5547C5-547A-1A4A-4BAB-316B5CF1A2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E633D5-56CD-7644-CAA2-844C6D0C0AB2}"/>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393079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63F5D-71CA-E0C3-658A-AF19AD751E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6A6863E-F01D-4155-2E08-4B303D7A0A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45A480C9-B046-5ECA-96F6-D674A3F7C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FB9593-7291-EB65-A77F-F7C013E0B5E1}"/>
              </a:ext>
            </a:extLst>
          </p:cNvPr>
          <p:cNvSpPr>
            <a:spLocks noGrp="1"/>
          </p:cNvSpPr>
          <p:nvPr>
            <p:ph type="dt" sz="half" idx="10"/>
          </p:nvPr>
        </p:nvSpPr>
        <p:spPr/>
        <p:txBody>
          <a:bodyPr/>
          <a:lstStyle/>
          <a:p>
            <a:fld id="{92C97909-A8FF-4854-861D-04394F374701}" type="datetimeFigureOut">
              <a:rPr lang="en-GB" smtClean="0"/>
              <a:t>03/11/2022</a:t>
            </a:fld>
            <a:endParaRPr lang="en-GB"/>
          </a:p>
        </p:txBody>
      </p:sp>
      <p:sp>
        <p:nvSpPr>
          <p:cNvPr id="6" name="Footer Placeholder 5">
            <a:extLst>
              <a:ext uri="{FF2B5EF4-FFF2-40B4-BE49-F238E27FC236}">
                <a16:creationId xmlns:a16="http://schemas.microsoft.com/office/drawing/2014/main" id="{62D46A20-25BC-BE7E-2069-9B6A75FA9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0E94B8-49BE-0BC2-45BA-5A84AADB29BD}"/>
              </a:ext>
            </a:extLst>
          </p:cNvPr>
          <p:cNvSpPr>
            <a:spLocks noGrp="1"/>
          </p:cNvSpPr>
          <p:nvPr>
            <p:ph type="sldNum" sz="quarter" idx="12"/>
          </p:nvPr>
        </p:nvSpPr>
        <p:spPr/>
        <p:txBody>
          <a:bodyPr/>
          <a:lstStyle/>
          <a:p>
            <a:fld id="{E7F8B961-7637-46E4-9093-9FD7B23D83BE}" type="slidenum">
              <a:rPr lang="en-GB" smtClean="0"/>
              <a:t>‹#›</a:t>
            </a:fld>
            <a:endParaRPr lang="en-GB"/>
          </a:p>
        </p:txBody>
      </p:sp>
    </p:spTree>
    <p:extLst>
      <p:ext uri="{BB962C8B-B14F-4D97-AF65-F5344CB8AC3E}">
        <p14:creationId xmlns:p14="http://schemas.microsoft.com/office/powerpoint/2010/main" val="2248504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B3225A-C92F-A790-635E-891809BC76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05262-F4EA-1B6D-7F8C-945E6B0EF2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A254D0-03C4-D5BD-4A5E-AD21627A5E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97909-A8FF-4854-861D-04394F374701}" type="datetimeFigureOut">
              <a:rPr lang="en-GB" smtClean="0"/>
              <a:t>03/11/2022</a:t>
            </a:fld>
            <a:endParaRPr lang="en-GB"/>
          </a:p>
        </p:txBody>
      </p:sp>
      <p:sp>
        <p:nvSpPr>
          <p:cNvPr id="5" name="Footer Placeholder 4">
            <a:extLst>
              <a:ext uri="{FF2B5EF4-FFF2-40B4-BE49-F238E27FC236}">
                <a16:creationId xmlns:a16="http://schemas.microsoft.com/office/drawing/2014/main" id="{69F2FF6E-0F53-85A1-05F6-E88CBCB987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91E99FD-4AF1-EBA0-9ABC-3A4C35C62A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8B961-7637-46E4-9093-9FD7B23D83BE}" type="slidenum">
              <a:rPr lang="en-GB" smtClean="0"/>
              <a:t>‹#›</a:t>
            </a:fld>
            <a:endParaRPr lang="en-GB"/>
          </a:p>
        </p:txBody>
      </p:sp>
    </p:spTree>
    <p:extLst>
      <p:ext uri="{BB962C8B-B14F-4D97-AF65-F5344CB8AC3E}">
        <p14:creationId xmlns:p14="http://schemas.microsoft.com/office/powerpoint/2010/main" val="3812529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38317-994B-72FB-0D24-A8C08D5C4987}"/>
              </a:ext>
            </a:extLst>
          </p:cNvPr>
          <p:cNvSpPr>
            <a:spLocks noGrp="1"/>
          </p:cNvSpPr>
          <p:nvPr>
            <p:ph type="ctrTitle"/>
          </p:nvPr>
        </p:nvSpPr>
        <p:spPr/>
        <p:txBody>
          <a:bodyPr>
            <a:normAutofit fontScale="90000"/>
          </a:bodyPr>
          <a:lstStyle/>
          <a:p>
            <a:r>
              <a:rPr kumimoji="0" lang="en-GB" sz="5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Indigenous thinking and our search for a sustainable future</a:t>
            </a:r>
            <a:br>
              <a:rPr kumimoji="0" lang="en-GB" sz="5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GB" sz="5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Week One</a:t>
            </a:r>
            <a:br>
              <a:rPr kumimoji="0" lang="en-GB" sz="5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GB" sz="5400" b="1" i="0" u="none" strike="noStrike" kern="120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IIa</a:t>
            </a:r>
            <a:r>
              <a:rPr kumimoji="0" lang="en-GB" sz="5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Modernity</a:t>
            </a:r>
            <a:endParaRPr lang="en-GB" dirty="0">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1F429742-1B4E-C70F-AB04-9F036DE5284B}"/>
              </a:ext>
            </a:extLst>
          </p:cNvPr>
          <p:cNvSpPr>
            <a:spLocks noGrp="1"/>
          </p:cNvSpPr>
          <p:nvPr>
            <p:ph type="subTitle" idx="1"/>
          </p:nvPr>
        </p:nvSpPr>
        <p:spPr>
          <a:xfrm>
            <a:off x="1524000" y="3911319"/>
            <a:ext cx="9144000" cy="1655762"/>
          </a:xfrm>
        </p:spPr>
        <p:txBody>
          <a:bodyPr>
            <a:normAutofit/>
          </a:bodyPr>
          <a:lstStyle/>
          <a:p>
            <a:r>
              <a:rPr lang="en-GB" sz="3200" b="1" dirty="0"/>
              <a:t>Dr Keith R. Skene</a:t>
            </a:r>
          </a:p>
          <a:p>
            <a:r>
              <a:rPr lang="en-GB" sz="3200" b="1" dirty="0"/>
              <a:t>Biosphere Research Institute</a:t>
            </a:r>
          </a:p>
        </p:txBody>
      </p:sp>
    </p:spTree>
    <p:extLst>
      <p:ext uri="{BB962C8B-B14F-4D97-AF65-F5344CB8AC3E}">
        <p14:creationId xmlns:p14="http://schemas.microsoft.com/office/powerpoint/2010/main" val="1309830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846B-9FF7-635C-64FF-A1F0E0B18A54}"/>
              </a:ext>
            </a:extLst>
          </p:cNvPr>
          <p:cNvSpPr>
            <a:spLocks noGrp="1"/>
          </p:cNvSpPr>
          <p:nvPr>
            <p:ph type="title"/>
          </p:nvPr>
        </p:nvSpPr>
        <p:spPr/>
        <p:txBody>
          <a:bodyPr/>
          <a:lstStyle/>
          <a:p>
            <a:r>
              <a:rPr lang="en-GB" b="1" dirty="0">
                <a:latin typeface="+mn-lt"/>
              </a:rPr>
              <a:t>Marquis of Condorcet</a:t>
            </a:r>
          </a:p>
        </p:txBody>
      </p:sp>
      <p:sp>
        <p:nvSpPr>
          <p:cNvPr id="3" name="Content Placeholder 2">
            <a:extLst>
              <a:ext uri="{FF2B5EF4-FFF2-40B4-BE49-F238E27FC236}">
                <a16:creationId xmlns:a16="http://schemas.microsoft.com/office/drawing/2014/main" id="{610076A8-5806-CE4F-AECE-572B830DE387}"/>
              </a:ext>
            </a:extLst>
          </p:cNvPr>
          <p:cNvSpPr>
            <a:spLocks noGrp="1"/>
          </p:cNvSpPr>
          <p:nvPr>
            <p:ph idx="1"/>
          </p:nvPr>
        </p:nvSpPr>
        <p:spPr/>
        <p:txBody>
          <a:bodyPr/>
          <a:lstStyle/>
          <a:p>
            <a:r>
              <a:rPr lang="en-GB" b="1" dirty="0"/>
              <a:t>“Nature has placed no limits on our hopes”</a:t>
            </a:r>
          </a:p>
        </p:txBody>
      </p:sp>
    </p:spTree>
    <p:extLst>
      <p:ext uri="{BB962C8B-B14F-4D97-AF65-F5344CB8AC3E}">
        <p14:creationId xmlns:p14="http://schemas.microsoft.com/office/powerpoint/2010/main" val="736430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32FE2-21A9-7849-08FF-CF95C50019C3}"/>
              </a:ext>
            </a:extLst>
          </p:cNvPr>
          <p:cNvSpPr>
            <a:spLocks noGrp="1"/>
          </p:cNvSpPr>
          <p:nvPr>
            <p:ph type="title"/>
          </p:nvPr>
        </p:nvSpPr>
        <p:spPr/>
        <p:txBody>
          <a:bodyPr/>
          <a:lstStyle/>
          <a:p>
            <a:r>
              <a:rPr lang="en-GB" b="1" dirty="0">
                <a:latin typeface="+mn-lt"/>
              </a:rPr>
              <a:t>John Locke</a:t>
            </a:r>
          </a:p>
        </p:txBody>
      </p:sp>
      <p:sp>
        <p:nvSpPr>
          <p:cNvPr id="3" name="Content Placeholder 2">
            <a:extLst>
              <a:ext uri="{FF2B5EF4-FFF2-40B4-BE49-F238E27FC236}">
                <a16:creationId xmlns:a16="http://schemas.microsoft.com/office/drawing/2014/main" id="{C7896F05-1528-CAAC-13AE-C02B65E6A9F1}"/>
              </a:ext>
            </a:extLst>
          </p:cNvPr>
          <p:cNvSpPr>
            <a:spLocks noGrp="1"/>
          </p:cNvSpPr>
          <p:nvPr>
            <p:ph idx="1"/>
          </p:nvPr>
        </p:nvSpPr>
        <p:spPr>
          <a:xfrm>
            <a:off x="838200" y="1825625"/>
            <a:ext cx="8392886" cy="4351338"/>
          </a:xfrm>
        </p:spPr>
        <p:txBody>
          <a:bodyPr>
            <a:normAutofit/>
          </a:bodyPr>
          <a:lstStyle/>
          <a:p>
            <a:r>
              <a:rPr lang="en-GB" b="1" dirty="0"/>
              <a:t>In 1689, John Locke argued that, initially, God created the world and gave it to men in common to use for their sustenance in the state of nature. </a:t>
            </a:r>
          </a:p>
          <a:p>
            <a:r>
              <a:rPr lang="en-GB" b="1" dirty="0"/>
              <a:t>In other words, all the world was a commons. </a:t>
            </a:r>
          </a:p>
          <a:p>
            <a:r>
              <a:rPr lang="en-GB" b="1" dirty="0"/>
              <a:t>Locke stated that “[L]</a:t>
            </a:r>
            <a:r>
              <a:rPr lang="en-GB" b="1" dirty="0" err="1"/>
              <a:t>abour</a:t>
            </a:r>
            <a:r>
              <a:rPr lang="en-GB" b="1" dirty="0"/>
              <a:t>, in the beginning, gave a right of property” (Locke orig. 1689, para. 45). </a:t>
            </a:r>
          </a:p>
          <a:p>
            <a:r>
              <a:rPr lang="en-GB" b="1" dirty="0"/>
              <a:t>Thus, agricultural efforts would legitimize ownership, provided that it did not disadvantage others</a:t>
            </a:r>
          </a:p>
          <a:p>
            <a:r>
              <a:rPr lang="en-GB" b="1" dirty="0"/>
              <a:t>Indigenous people were not counted as “others”. </a:t>
            </a:r>
          </a:p>
          <a:p>
            <a:endParaRPr lang="en-GB" dirty="0"/>
          </a:p>
        </p:txBody>
      </p:sp>
    </p:spTree>
    <p:extLst>
      <p:ext uri="{BB962C8B-B14F-4D97-AF65-F5344CB8AC3E}">
        <p14:creationId xmlns:p14="http://schemas.microsoft.com/office/powerpoint/2010/main" val="366163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CF23-8EFE-5330-0EC2-8B7F4019458D}"/>
              </a:ext>
            </a:extLst>
          </p:cNvPr>
          <p:cNvSpPr>
            <a:spLocks noGrp="1"/>
          </p:cNvSpPr>
          <p:nvPr>
            <p:ph type="title"/>
          </p:nvPr>
        </p:nvSpPr>
        <p:spPr>
          <a:xfrm>
            <a:off x="838200" y="-132414"/>
            <a:ext cx="10515600" cy="1325563"/>
          </a:xfrm>
        </p:spPr>
        <p:txBody>
          <a:bodyPr/>
          <a:lstStyle/>
          <a:p>
            <a:r>
              <a:rPr lang="en-GB" b="1" dirty="0">
                <a:latin typeface="+mn-lt"/>
              </a:rPr>
              <a:t>Terra nullius</a:t>
            </a:r>
          </a:p>
        </p:txBody>
      </p:sp>
      <p:sp>
        <p:nvSpPr>
          <p:cNvPr id="3" name="Content Placeholder 2">
            <a:extLst>
              <a:ext uri="{FF2B5EF4-FFF2-40B4-BE49-F238E27FC236}">
                <a16:creationId xmlns:a16="http://schemas.microsoft.com/office/drawing/2014/main" id="{4B4A143A-16D0-B83B-3033-17564D8D7A6D}"/>
              </a:ext>
            </a:extLst>
          </p:cNvPr>
          <p:cNvSpPr>
            <a:spLocks noGrp="1"/>
          </p:cNvSpPr>
          <p:nvPr>
            <p:ph idx="1"/>
          </p:nvPr>
        </p:nvSpPr>
        <p:spPr>
          <a:xfrm>
            <a:off x="838200" y="978464"/>
            <a:ext cx="10515600" cy="4351338"/>
          </a:xfrm>
        </p:spPr>
        <p:txBody>
          <a:bodyPr>
            <a:normAutofit/>
          </a:bodyPr>
          <a:lstStyle/>
          <a:p>
            <a:r>
              <a:rPr lang="en-GB" b="1" dirty="0"/>
              <a:t>Fundamental to Locke’s position was the belief that indigenous people were part of nature, being neither civilized nor rational, and therefore they had no claim to the commons </a:t>
            </a:r>
          </a:p>
          <a:p>
            <a:r>
              <a:rPr lang="en-GB" b="1" dirty="0"/>
              <a:t>Land occupied by indigenous tribes was declared terra nullius, or empty land</a:t>
            </a:r>
          </a:p>
          <a:p>
            <a:r>
              <a:rPr lang="en-GB" b="1" dirty="0"/>
              <a:t>See additional material on website. </a:t>
            </a:r>
          </a:p>
        </p:txBody>
      </p:sp>
    </p:spTree>
    <p:extLst>
      <p:ext uri="{BB962C8B-B14F-4D97-AF65-F5344CB8AC3E}">
        <p14:creationId xmlns:p14="http://schemas.microsoft.com/office/powerpoint/2010/main" val="4211281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3292B-58FC-F354-80F1-E3B4A855C302}"/>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92F7508E-99E9-19E4-9B49-4B24DBDC8EA5}"/>
              </a:ext>
            </a:extLst>
          </p:cNvPr>
          <p:cNvSpPr>
            <a:spLocks noGrp="1"/>
          </p:cNvSpPr>
          <p:nvPr>
            <p:ph idx="1"/>
          </p:nvPr>
        </p:nvSpPr>
        <p:spPr>
          <a:xfrm>
            <a:off x="838200" y="454031"/>
            <a:ext cx="10515600" cy="4351338"/>
          </a:xfrm>
        </p:spPr>
        <p:txBody>
          <a:bodyPr/>
          <a:lstStyle/>
          <a:p>
            <a:r>
              <a:rPr lang="en-GB" b="1" dirty="0"/>
              <a:t>Darwin, when he observed the native human inhabitants of Tierra del Fuego, was disgusted: “Viewing such men”, he confided to his journal, “one can hardly make oneself believe that they are fellow creatures and inhabitants of the same world” (Darwin 1860: 216). </a:t>
            </a:r>
          </a:p>
        </p:txBody>
      </p:sp>
    </p:spTree>
    <p:extLst>
      <p:ext uri="{BB962C8B-B14F-4D97-AF65-F5344CB8AC3E}">
        <p14:creationId xmlns:p14="http://schemas.microsoft.com/office/powerpoint/2010/main" val="366296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9135-0792-3857-7C57-7A87B1C7701A}"/>
              </a:ext>
            </a:extLst>
          </p:cNvPr>
          <p:cNvSpPr>
            <a:spLocks noGrp="1"/>
          </p:cNvSpPr>
          <p:nvPr>
            <p:ph type="title"/>
          </p:nvPr>
        </p:nvSpPr>
        <p:spPr/>
        <p:txBody>
          <a:bodyPr/>
          <a:lstStyle/>
          <a:p>
            <a:r>
              <a:rPr lang="en-GB" b="1" dirty="0">
                <a:latin typeface="+mn-lt"/>
              </a:rPr>
              <a:t>Primitivism</a:t>
            </a:r>
          </a:p>
        </p:txBody>
      </p:sp>
      <p:sp>
        <p:nvSpPr>
          <p:cNvPr id="3" name="Content Placeholder 2">
            <a:extLst>
              <a:ext uri="{FF2B5EF4-FFF2-40B4-BE49-F238E27FC236}">
                <a16:creationId xmlns:a16="http://schemas.microsoft.com/office/drawing/2014/main" id="{5FFE92AC-91F0-44AB-6DF6-EAE7BDB7C3F8}"/>
              </a:ext>
            </a:extLst>
          </p:cNvPr>
          <p:cNvSpPr>
            <a:spLocks noGrp="1"/>
          </p:cNvSpPr>
          <p:nvPr>
            <p:ph idx="1"/>
          </p:nvPr>
        </p:nvSpPr>
        <p:spPr>
          <a:xfrm>
            <a:off x="838200" y="1825625"/>
            <a:ext cx="7082118" cy="4351338"/>
          </a:xfrm>
        </p:spPr>
        <p:txBody>
          <a:bodyPr/>
          <a:lstStyle/>
          <a:p>
            <a:r>
              <a:rPr lang="en-GB" b="1" dirty="0"/>
              <a:t>Theories of environmental determinism sought to explain indigenous populations’ ‘primitivism’ </a:t>
            </a:r>
          </a:p>
          <a:p>
            <a:r>
              <a:rPr lang="en-GB" b="1" dirty="0"/>
              <a:t>A consequence of environmental constraints and racial deficits</a:t>
            </a:r>
          </a:p>
          <a:p>
            <a:r>
              <a:rPr lang="en-GB" b="1" dirty="0"/>
              <a:t>This informed colonial policies that sought to exclude or marginalize indigenous and other non-white (non-indigenous) populations.</a:t>
            </a:r>
          </a:p>
          <a:p>
            <a:endParaRPr lang="en-GB" dirty="0"/>
          </a:p>
        </p:txBody>
      </p:sp>
      <p:sp>
        <p:nvSpPr>
          <p:cNvPr id="5" name="TextBox 4">
            <a:extLst>
              <a:ext uri="{FF2B5EF4-FFF2-40B4-BE49-F238E27FC236}">
                <a16:creationId xmlns:a16="http://schemas.microsoft.com/office/drawing/2014/main" id="{07F4E3CC-D439-37C6-8A9F-5B72982AC13F}"/>
              </a:ext>
            </a:extLst>
          </p:cNvPr>
          <p:cNvSpPr txBox="1"/>
          <p:nvPr/>
        </p:nvSpPr>
        <p:spPr>
          <a:xfrm>
            <a:off x="2877670" y="6387354"/>
            <a:ext cx="5433347" cy="461665"/>
          </a:xfrm>
          <a:prstGeom prst="rect">
            <a:avLst/>
          </a:prstGeom>
          <a:noFill/>
        </p:spPr>
        <p:txBody>
          <a:bodyPr wrap="none" rtlCol="0">
            <a:spAutoFit/>
          </a:bodyPr>
          <a:lstStyle/>
          <a:p>
            <a:r>
              <a:rPr lang="en-GB" sz="2400" b="1" dirty="0"/>
              <a:t>Luigi Persico, Discovery of America, 1844 </a:t>
            </a:r>
          </a:p>
        </p:txBody>
      </p:sp>
    </p:spTree>
    <p:extLst>
      <p:ext uri="{BB962C8B-B14F-4D97-AF65-F5344CB8AC3E}">
        <p14:creationId xmlns:p14="http://schemas.microsoft.com/office/powerpoint/2010/main" val="2085829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76FBF-C741-9B58-984B-32BFC445F8D3}"/>
              </a:ext>
            </a:extLst>
          </p:cNvPr>
          <p:cNvSpPr>
            <a:spLocks noGrp="1"/>
          </p:cNvSpPr>
          <p:nvPr>
            <p:ph type="title"/>
          </p:nvPr>
        </p:nvSpPr>
        <p:spPr>
          <a:xfrm>
            <a:off x="838200" y="-51732"/>
            <a:ext cx="10515600" cy="1325563"/>
          </a:xfrm>
        </p:spPr>
        <p:txBody>
          <a:bodyPr/>
          <a:lstStyle/>
          <a:p>
            <a:r>
              <a:rPr lang="en-GB" b="1" dirty="0">
                <a:latin typeface="+mn-lt"/>
              </a:rPr>
              <a:t>Detribalization and forced labour</a:t>
            </a:r>
          </a:p>
        </p:txBody>
      </p:sp>
      <p:sp>
        <p:nvSpPr>
          <p:cNvPr id="3" name="Content Placeholder 2">
            <a:extLst>
              <a:ext uri="{FF2B5EF4-FFF2-40B4-BE49-F238E27FC236}">
                <a16:creationId xmlns:a16="http://schemas.microsoft.com/office/drawing/2014/main" id="{DCBDC463-476B-34CD-5202-AC92092EBC3D}"/>
              </a:ext>
            </a:extLst>
          </p:cNvPr>
          <p:cNvSpPr>
            <a:spLocks noGrp="1"/>
          </p:cNvSpPr>
          <p:nvPr>
            <p:ph idx="1"/>
          </p:nvPr>
        </p:nvSpPr>
        <p:spPr>
          <a:xfrm>
            <a:off x="838200" y="1462556"/>
            <a:ext cx="10515600" cy="4351338"/>
          </a:xfrm>
        </p:spPr>
        <p:txBody>
          <a:bodyPr/>
          <a:lstStyle/>
          <a:p>
            <a:r>
              <a:rPr lang="en-GB" b="1" dirty="0"/>
              <a:t>Nature was ‘raw in tooth and claw’, and was there to be subjugated, much like the indigenous people </a:t>
            </a:r>
          </a:p>
          <a:p>
            <a:r>
              <a:rPr lang="en-GB" b="1" dirty="0"/>
              <a:t>Not only could native lands be taken, but the people living there could be tamed and forced into productivity. </a:t>
            </a:r>
          </a:p>
        </p:txBody>
      </p:sp>
    </p:spTree>
    <p:extLst>
      <p:ext uri="{BB962C8B-B14F-4D97-AF65-F5344CB8AC3E}">
        <p14:creationId xmlns:p14="http://schemas.microsoft.com/office/powerpoint/2010/main" val="2494173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C26E7-591A-4D4E-BE0A-8FE3E3030E32}"/>
              </a:ext>
            </a:extLst>
          </p:cNvPr>
          <p:cNvSpPr>
            <a:spLocks noGrp="1"/>
          </p:cNvSpPr>
          <p:nvPr>
            <p:ph type="title"/>
          </p:nvPr>
        </p:nvSpPr>
        <p:spPr>
          <a:xfrm>
            <a:off x="1456762" y="82738"/>
            <a:ext cx="10515600" cy="1325563"/>
          </a:xfrm>
        </p:spPr>
        <p:txBody>
          <a:bodyPr/>
          <a:lstStyle/>
          <a:p>
            <a:r>
              <a:rPr lang="en-GB" b="1" dirty="0">
                <a:latin typeface="+mn-lt"/>
              </a:rPr>
              <a:t>Mabo v Queensland</a:t>
            </a:r>
          </a:p>
        </p:txBody>
      </p:sp>
      <p:sp>
        <p:nvSpPr>
          <p:cNvPr id="3" name="Content Placeholder 2">
            <a:extLst>
              <a:ext uri="{FF2B5EF4-FFF2-40B4-BE49-F238E27FC236}">
                <a16:creationId xmlns:a16="http://schemas.microsoft.com/office/drawing/2014/main" id="{9B345587-7859-BE94-6AC3-357B27EBF061}"/>
              </a:ext>
            </a:extLst>
          </p:cNvPr>
          <p:cNvSpPr>
            <a:spLocks noGrp="1"/>
          </p:cNvSpPr>
          <p:nvPr>
            <p:ph idx="1"/>
          </p:nvPr>
        </p:nvSpPr>
        <p:spPr>
          <a:xfrm>
            <a:off x="820268" y="1381874"/>
            <a:ext cx="6320120" cy="5664382"/>
          </a:xfrm>
        </p:spPr>
        <p:txBody>
          <a:bodyPr>
            <a:normAutofit/>
          </a:bodyPr>
          <a:lstStyle/>
          <a:p>
            <a:r>
              <a:rPr lang="en-GB" b="1" dirty="0"/>
              <a:t>It would not be until 1992 that the concept of terra nullius would be overturned in law</a:t>
            </a:r>
          </a:p>
          <a:p>
            <a:r>
              <a:rPr lang="en-GB" b="1" dirty="0"/>
              <a:t>In the case Mabo v Queensland (1992) 66 ALJR 408</a:t>
            </a:r>
          </a:p>
          <a:p>
            <a:r>
              <a:rPr lang="en-GB" b="1" dirty="0"/>
              <a:t>The court held that the lands were not terra nullius or “practically unoccupied” in 1788, when the British claimed ownership of aboriginal lands in Australia. </a:t>
            </a:r>
          </a:p>
          <a:p>
            <a:endParaRPr lang="en-GB" dirty="0"/>
          </a:p>
        </p:txBody>
      </p:sp>
    </p:spTree>
    <p:extLst>
      <p:ext uri="{BB962C8B-B14F-4D97-AF65-F5344CB8AC3E}">
        <p14:creationId xmlns:p14="http://schemas.microsoft.com/office/powerpoint/2010/main" val="1550634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9FC48-1B6F-6937-7E0F-B168BB07AF6F}"/>
              </a:ext>
            </a:extLst>
          </p:cNvPr>
          <p:cNvSpPr>
            <a:spLocks noGrp="1"/>
          </p:cNvSpPr>
          <p:nvPr>
            <p:ph type="title"/>
          </p:nvPr>
        </p:nvSpPr>
        <p:spPr/>
        <p:txBody>
          <a:bodyPr/>
          <a:lstStyle/>
          <a:p>
            <a:r>
              <a:rPr lang="en-GB" b="1" dirty="0">
                <a:latin typeface="+mn-lt"/>
              </a:rPr>
              <a:t>Who was Eddie Mabo?</a:t>
            </a:r>
          </a:p>
        </p:txBody>
      </p:sp>
      <p:sp>
        <p:nvSpPr>
          <p:cNvPr id="3" name="Content Placeholder 2">
            <a:extLst>
              <a:ext uri="{FF2B5EF4-FFF2-40B4-BE49-F238E27FC236}">
                <a16:creationId xmlns:a16="http://schemas.microsoft.com/office/drawing/2014/main" id="{95A2197D-66AC-AC77-C143-CCA970BF4D2D}"/>
              </a:ext>
            </a:extLst>
          </p:cNvPr>
          <p:cNvSpPr>
            <a:spLocks noGrp="1"/>
          </p:cNvSpPr>
          <p:nvPr>
            <p:ph idx="1"/>
          </p:nvPr>
        </p:nvSpPr>
        <p:spPr>
          <a:xfrm>
            <a:off x="838200" y="1825625"/>
            <a:ext cx="11170024" cy="4351338"/>
          </a:xfrm>
        </p:spPr>
        <p:txBody>
          <a:bodyPr/>
          <a:lstStyle/>
          <a:p>
            <a:r>
              <a:rPr lang="en-GB" b="1" dirty="0"/>
              <a:t>Torres Straits Islander</a:t>
            </a:r>
          </a:p>
          <a:p>
            <a:r>
              <a:rPr lang="en-GB" b="1" dirty="0"/>
              <a:t>As a radical fighter for land rights he was banned from returning to his home island</a:t>
            </a:r>
          </a:p>
          <a:p>
            <a:r>
              <a:rPr lang="en-GB" b="1" dirty="0"/>
              <a:t>A test case, seeking to overturn Terra Nullius, was formulated in 1991</a:t>
            </a:r>
          </a:p>
          <a:p>
            <a:r>
              <a:rPr lang="en-GB" b="1" dirty="0"/>
              <a:t>On 3</a:t>
            </a:r>
            <a:r>
              <a:rPr lang="en-GB" b="1" baseline="30000" dirty="0"/>
              <a:t>rd</a:t>
            </a:r>
            <a:r>
              <a:rPr lang="en-GB" b="1" dirty="0"/>
              <a:t> June, 1992, the High Court overturned the terra nullius doctrine</a:t>
            </a:r>
          </a:p>
          <a:p>
            <a:r>
              <a:rPr lang="en-GB" b="1" dirty="0"/>
              <a:t>Sadly, Mabo had died of cancer, aged 55 on 21 January 1992</a:t>
            </a:r>
          </a:p>
          <a:p>
            <a:r>
              <a:rPr lang="en-GB" b="1" dirty="0"/>
              <a:t>He was buried as a king on his island, Murray Island.</a:t>
            </a:r>
          </a:p>
        </p:txBody>
      </p:sp>
    </p:spTree>
    <p:extLst>
      <p:ext uri="{BB962C8B-B14F-4D97-AF65-F5344CB8AC3E}">
        <p14:creationId xmlns:p14="http://schemas.microsoft.com/office/powerpoint/2010/main" val="3768151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F2C8B-A8E1-5D74-E388-29866C260D4A}"/>
              </a:ext>
            </a:extLst>
          </p:cNvPr>
          <p:cNvSpPr>
            <a:spLocks noGrp="1"/>
          </p:cNvSpPr>
          <p:nvPr>
            <p:ph type="title"/>
          </p:nvPr>
        </p:nvSpPr>
        <p:spPr/>
        <p:txBody>
          <a:bodyPr/>
          <a:lstStyle/>
          <a:p>
            <a:pPr algn="ctr"/>
            <a:r>
              <a:rPr lang="en-GB" b="1" dirty="0">
                <a:latin typeface="+mn-lt"/>
              </a:rPr>
              <a:t>Noble savage or sub-human</a:t>
            </a:r>
          </a:p>
        </p:txBody>
      </p:sp>
      <p:sp>
        <p:nvSpPr>
          <p:cNvPr id="3" name="Content Placeholder 2">
            <a:extLst>
              <a:ext uri="{FF2B5EF4-FFF2-40B4-BE49-F238E27FC236}">
                <a16:creationId xmlns:a16="http://schemas.microsoft.com/office/drawing/2014/main" id="{6B06DE80-BA0B-84CF-F633-482D34EC89F6}"/>
              </a:ext>
            </a:extLst>
          </p:cNvPr>
          <p:cNvSpPr>
            <a:spLocks noGrp="1"/>
          </p:cNvSpPr>
          <p:nvPr>
            <p:ph idx="1"/>
          </p:nvPr>
        </p:nvSpPr>
        <p:spPr/>
        <p:txBody>
          <a:bodyPr/>
          <a:lstStyle/>
          <a:p>
            <a:r>
              <a:rPr lang="en-GB" b="1" dirty="0"/>
              <a:t>During the period of colonisation indigenous peoples were constructed in two main forms:</a:t>
            </a:r>
          </a:p>
          <a:p>
            <a:r>
              <a:rPr lang="en-GB" b="1" dirty="0"/>
              <a:t>Innocent and pure, but requiring salvation, education and protection </a:t>
            </a:r>
          </a:p>
          <a:p>
            <a:r>
              <a:rPr lang="en-GB" b="1" dirty="0"/>
              <a:t>or  barbaric, </a:t>
            </a:r>
            <a:r>
              <a:rPr lang="en-GB" b="1" dirty="0" err="1"/>
              <a:t>untamable</a:t>
            </a:r>
            <a:r>
              <a:rPr lang="en-GB" b="1" dirty="0"/>
              <a:t> beasts, requiring extermination or forcible subjugation </a:t>
            </a:r>
          </a:p>
          <a:p>
            <a:r>
              <a:rPr lang="en-GB" b="1" dirty="0"/>
              <a:t>This portrait of noble savage or subhuman beast formed a dichotomous reduction which was often held simultaneously. </a:t>
            </a:r>
          </a:p>
        </p:txBody>
      </p:sp>
    </p:spTree>
    <p:extLst>
      <p:ext uri="{BB962C8B-B14F-4D97-AF65-F5344CB8AC3E}">
        <p14:creationId xmlns:p14="http://schemas.microsoft.com/office/powerpoint/2010/main" val="233822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26D98-A4AE-E005-A380-238C390B1D5F}"/>
              </a:ext>
            </a:extLst>
          </p:cNvPr>
          <p:cNvSpPr>
            <a:spLocks noGrp="1"/>
          </p:cNvSpPr>
          <p:nvPr>
            <p:ph type="title"/>
          </p:nvPr>
        </p:nvSpPr>
        <p:spPr>
          <a:xfrm>
            <a:off x="107576" y="365125"/>
            <a:ext cx="11927542" cy="1325563"/>
          </a:xfrm>
        </p:spPr>
        <p:txBody>
          <a:bodyPr/>
          <a:lstStyle/>
          <a:p>
            <a:pPr algn="ctr"/>
            <a:r>
              <a:rPr lang="en-GB" b="1" dirty="0">
                <a:latin typeface="+mn-lt"/>
              </a:rPr>
              <a:t>Evolution and ecology: dualism within Nature</a:t>
            </a:r>
          </a:p>
        </p:txBody>
      </p:sp>
      <p:sp>
        <p:nvSpPr>
          <p:cNvPr id="3" name="Content Placeholder 2">
            <a:extLst>
              <a:ext uri="{FF2B5EF4-FFF2-40B4-BE49-F238E27FC236}">
                <a16:creationId xmlns:a16="http://schemas.microsoft.com/office/drawing/2014/main" id="{8010C0C1-BC23-0BBF-6345-1651A2B6C951}"/>
              </a:ext>
            </a:extLst>
          </p:cNvPr>
          <p:cNvSpPr>
            <a:spLocks noGrp="1"/>
          </p:cNvSpPr>
          <p:nvPr>
            <p:ph idx="1"/>
          </p:nvPr>
        </p:nvSpPr>
        <p:spPr/>
        <p:txBody>
          <a:bodyPr/>
          <a:lstStyle/>
          <a:p>
            <a:r>
              <a:rPr lang="en-GB" b="1" dirty="0"/>
              <a:t>Darwinian theory: Nature raw in tooth and claw</a:t>
            </a:r>
          </a:p>
          <a:p>
            <a:r>
              <a:rPr lang="en-GB" b="1" dirty="0"/>
              <a:t>Ecology: Cohesive, interactive entity (See Skene, 2017).</a:t>
            </a:r>
          </a:p>
        </p:txBody>
      </p:sp>
    </p:spTree>
    <p:extLst>
      <p:ext uri="{BB962C8B-B14F-4D97-AF65-F5344CB8AC3E}">
        <p14:creationId xmlns:p14="http://schemas.microsoft.com/office/powerpoint/2010/main" val="292084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039B3-E578-E0A4-73B6-9E93964FD7DC}"/>
              </a:ext>
            </a:extLst>
          </p:cNvPr>
          <p:cNvSpPr>
            <a:spLocks noGrp="1"/>
          </p:cNvSpPr>
          <p:nvPr>
            <p:ph type="title"/>
          </p:nvPr>
        </p:nvSpPr>
        <p:spPr/>
        <p:txBody>
          <a:bodyPr/>
          <a:lstStyle/>
          <a:p>
            <a:pPr algn="ctr"/>
            <a:r>
              <a:rPr lang="en-GB" b="1" dirty="0">
                <a:latin typeface="+mn-lt"/>
              </a:rPr>
              <a:t>Breaking the Bond Between Nature and Humanity: Out of Eden</a:t>
            </a:r>
          </a:p>
        </p:txBody>
      </p:sp>
      <p:sp>
        <p:nvSpPr>
          <p:cNvPr id="3" name="Content Placeholder 2">
            <a:extLst>
              <a:ext uri="{FF2B5EF4-FFF2-40B4-BE49-F238E27FC236}">
                <a16:creationId xmlns:a16="http://schemas.microsoft.com/office/drawing/2014/main" id="{731951C3-7849-0660-F967-01F9569737EF}"/>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524399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BCB1-17B8-AF92-948E-2305367FFBB8}"/>
              </a:ext>
            </a:extLst>
          </p:cNvPr>
          <p:cNvSpPr>
            <a:spLocks noGrp="1"/>
          </p:cNvSpPr>
          <p:nvPr>
            <p:ph type="title"/>
          </p:nvPr>
        </p:nvSpPr>
        <p:spPr>
          <a:xfrm>
            <a:off x="838200" y="-253437"/>
            <a:ext cx="10515600" cy="1325563"/>
          </a:xfrm>
        </p:spPr>
        <p:txBody>
          <a:bodyPr/>
          <a:lstStyle/>
          <a:p>
            <a:r>
              <a:rPr lang="en-GB" b="1" dirty="0">
                <a:latin typeface="+mn-lt"/>
              </a:rPr>
              <a:t>Colonial actions</a:t>
            </a:r>
          </a:p>
        </p:txBody>
      </p:sp>
      <p:sp>
        <p:nvSpPr>
          <p:cNvPr id="3" name="Content Placeholder 2">
            <a:extLst>
              <a:ext uri="{FF2B5EF4-FFF2-40B4-BE49-F238E27FC236}">
                <a16:creationId xmlns:a16="http://schemas.microsoft.com/office/drawing/2014/main" id="{324E85CA-DE4B-18FA-2DBB-E1E8AA5633CE}"/>
              </a:ext>
            </a:extLst>
          </p:cNvPr>
          <p:cNvSpPr>
            <a:spLocks noGrp="1"/>
          </p:cNvSpPr>
          <p:nvPr>
            <p:ph idx="1"/>
          </p:nvPr>
        </p:nvSpPr>
        <p:spPr>
          <a:xfrm>
            <a:off x="838200" y="897782"/>
            <a:ext cx="10515600" cy="4351338"/>
          </a:xfrm>
        </p:spPr>
        <p:txBody>
          <a:bodyPr>
            <a:normAutofit/>
          </a:bodyPr>
          <a:lstStyle/>
          <a:p>
            <a:r>
              <a:rPr lang="en-GB" b="1" dirty="0"/>
              <a:t>In mid-19th century Norway, Saami children were punished for speaking Saami, and their teachers were paid extra to monitor the parents’ language use</a:t>
            </a:r>
          </a:p>
          <a:p>
            <a:r>
              <a:rPr lang="en-GB" b="1" dirty="0"/>
              <a:t>The period between 1870 to 1970 is called the “dark century” in Norwegian policy towards Saami peoples – a harsh assimilation phase that had detrimental effects. </a:t>
            </a:r>
          </a:p>
          <a:p>
            <a:endParaRPr lang="en-GB" dirty="0"/>
          </a:p>
        </p:txBody>
      </p:sp>
    </p:spTree>
    <p:extLst>
      <p:ext uri="{BB962C8B-B14F-4D97-AF65-F5344CB8AC3E}">
        <p14:creationId xmlns:p14="http://schemas.microsoft.com/office/powerpoint/2010/main" val="1587643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E8A01-F1FD-7530-ABE1-F853A9130A64}"/>
              </a:ext>
            </a:extLst>
          </p:cNvPr>
          <p:cNvSpPr>
            <a:spLocks noGrp="1"/>
          </p:cNvSpPr>
          <p:nvPr>
            <p:ph type="title"/>
          </p:nvPr>
        </p:nvSpPr>
        <p:spPr/>
        <p:txBody>
          <a:bodyPr/>
          <a:lstStyle/>
          <a:p>
            <a:r>
              <a:rPr lang="en-GB" b="1" dirty="0">
                <a:latin typeface="+mn-lt"/>
              </a:rPr>
              <a:t>Canada and USA</a:t>
            </a:r>
          </a:p>
        </p:txBody>
      </p:sp>
      <p:sp>
        <p:nvSpPr>
          <p:cNvPr id="3" name="Content Placeholder 2">
            <a:extLst>
              <a:ext uri="{FF2B5EF4-FFF2-40B4-BE49-F238E27FC236}">
                <a16:creationId xmlns:a16="http://schemas.microsoft.com/office/drawing/2014/main" id="{FEBDAF3E-00B6-3A87-EB82-4C352F850728}"/>
              </a:ext>
            </a:extLst>
          </p:cNvPr>
          <p:cNvSpPr>
            <a:spLocks noGrp="1"/>
          </p:cNvSpPr>
          <p:nvPr>
            <p:ph idx="1"/>
          </p:nvPr>
        </p:nvSpPr>
        <p:spPr>
          <a:xfrm>
            <a:off x="838200" y="1825625"/>
            <a:ext cx="4970929" cy="4351338"/>
          </a:xfrm>
        </p:spPr>
        <p:txBody>
          <a:bodyPr>
            <a:normAutofit lnSpcReduction="10000"/>
          </a:bodyPr>
          <a:lstStyle/>
          <a:p>
            <a:r>
              <a:rPr lang="en-GB" b="1" dirty="0"/>
              <a:t>Colonial education was explicitly assimilationist from the 17th throughout most of the 20th century</a:t>
            </a:r>
          </a:p>
          <a:p>
            <a:r>
              <a:rPr lang="en-GB" b="1" dirty="0"/>
              <a:t>In both nations, Native children were forcibly taken from their families to residential schools far from their homes</a:t>
            </a:r>
          </a:p>
          <a:p>
            <a:r>
              <a:rPr lang="en-GB" b="1" dirty="0"/>
              <a:t>And were severely punished for “Indian talk”</a:t>
            </a:r>
          </a:p>
          <a:p>
            <a:endParaRPr lang="en-GB" dirty="0"/>
          </a:p>
        </p:txBody>
      </p:sp>
    </p:spTree>
    <p:extLst>
      <p:ext uri="{BB962C8B-B14F-4D97-AF65-F5344CB8AC3E}">
        <p14:creationId xmlns:p14="http://schemas.microsoft.com/office/powerpoint/2010/main" val="2331582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11D3-27BF-7249-ECD7-D5D9473CC4D3}"/>
              </a:ext>
            </a:extLst>
          </p:cNvPr>
          <p:cNvSpPr>
            <a:spLocks noGrp="1"/>
          </p:cNvSpPr>
          <p:nvPr>
            <p:ph type="title"/>
          </p:nvPr>
        </p:nvSpPr>
        <p:spPr>
          <a:xfrm>
            <a:off x="838200" y="-229960"/>
            <a:ext cx="10515600" cy="1325563"/>
          </a:xfrm>
        </p:spPr>
        <p:txBody>
          <a:bodyPr/>
          <a:lstStyle/>
          <a:p>
            <a:r>
              <a:rPr lang="en-GB" b="1" dirty="0">
                <a:latin typeface="+mn-lt"/>
              </a:rPr>
              <a:t>Britain in Australia</a:t>
            </a:r>
          </a:p>
        </p:txBody>
      </p:sp>
      <p:sp>
        <p:nvSpPr>
          <p:cNvPr id="3" name="Content Placeholder 2">
            <a:extLst>
              <a:ext uri="{FF2B5EF4-FFF2-40B4-BE49-F238E27FC236}">
                <a16:creationId xmlns:a16="http://schemas.microsoft.com/office/drawing/2014/main" id="{EF58785C-CB84-67CF-5EDC-40AFD70594C3}"/>
              </a:ext>
            </a:extLst>
          </p:cNvPr>
          <p:cNvSpPr>
            <a:spLocks noGrp="1"/>
          </p:cNvSpPr>
          <p:nvPr>
            <p:ph idx="1"/>
          </p:nvPr>
        </p:nvSpPr>
        <p:spPr>
          <a:xfrm>
            <a:off x="838200" y="911231"/>
            <a:ext cx="10515600" cy="4351338"/>
          </a:xfrm>
        </p:spPr>
        <p:txBody>
          <a:bodyPr/>
          <a:lstStyle/>
          <a:p>
            <a:r>
              <a:rPr lang="en-GB" b="1" dirty="0"/>
              <a:t>Australia’s British colonial government applied tactics of isolation and assimilation with a “White Australia” policy </a:t>
            </a:r>
          </a:p>
          <a:p>
            <a:r>
              <a:rPr lang="en-GB" b="1" dirty="0"/>
              <a:t>Intended “to ‘breed out’ [Aboriginal peoples’] black traits” in order to “produce a homogeneous English-speaking Anglo-Saxon culture” </a:t>
            </a:r>
          </a:p>
          <a:p>
            <a:endParaRPr lang="en-GB" dirty="0"/>
          </a:p>
        </p:txBody>
      </p:sp>
    </p:spTree>
    <p:extLst>
      <p:ext uri="{BB962C8B-B14F-4D97-AF65-F5344CB8AC3E}">
        <p14:creationId xmlns:p14="http://schemas.microsoft.com/office/powerpoint/2010/main" val="3917957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02986-C7F3-C815-755E-163D094DAC31}"/>
              </a:ext>
            </a:extLst>
          </p:cNvPr>
          <p:cNvSpPr>
            <a:spLocks noGrp="1"/>
          </p:cNvSpPr>
          <p:nvPr>
            <p:ph type="title"/>
          </p:nvPr>
        </p:nvSpPr>
        <p:spPr/>
        <p:txBody>
          <a:bodyPr/>
          <a:lstStyle/>
          <a:p>
            <a:r>
              <a:rPr lang="en-GB" b="1" dirty="0">
                <a:latin typeface="+mn-lt"/>
              </a:rPr>
              <a:t>Latin America</a:t>
            </a:r>
          </a:p>
        </p:txBody>
      </p:sp>
      <p:sp>
        <p:nvSpPr>
          <p:cNvPr id="3" name="Content Placeholder 2">
            <a:extLst>
              <a:ext uri="{FF2B5EF4-FFF2-40B4-BE49-F238E27FC236}">
                <a16:creationId xmlns:a16="http://schemas.microsoft.com/office/drawing/2014/main" id="{AE2413A6-A466-C61B-5DBD-8495AEB40923}"/>
              </a:ext>
            </a:extLst>
          </p:cNvPr>
          <p:cNvSpPr>
            <a:spLocks noGrp="1"/>
          </p:cNvSpPr>
          <p:nvPr>
            <p:ph idx="1"/>
          </p:nvPr>
        </p:nvSpPr>
        <p:spPr>
          <a:xfrm>
            <a:off x="838200" y="1825625"/>
            <a:ext cx="6883400" cy="4351338"/>
          </a:xfrm>
        </p:spPr>
        <p:txBody>
          <a:bodyPr/>
          <a:lstStyle/>
          <a:p>
            <a:r>
              <a:rPr lang="en-GB" b="1" dirty="0"/>
              <a:t>In Latin America, a clear “intention of eradicating Indigenous ethnocultural differences” underlay centuries of policies designed to configure a uniform “national” society through segregated subtractive schooling.</a:t>
            </a:r>
          </a:p>
          <a:p>
            <a:endParaRPr lang="en-GB" dirty="0"/>
          </a:p>
        </p:txBody>
      </p:sp>
    </p:spTree>
    <p:extLst>
      <p:ext uri="{BB962C8B-B14F-4D97-AF65-F5344CB8AC3E}">
        <p14:creationId xmlns:p14="http://schemas.microsoft.com/office/powerpoint/2010/main" val="3407106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A73DB-2F52-23BC-511F-19C6C3AE5EF8}"/>
              </a:ext>
            </a:extLst>
          </p:cNvPr>
          <p:cNvSpPr>
            <a:spLocks noGrp="1"/>
          </p:cNvSpPr>
          <p:nvPr>
            <p:ph type="title"/>
          </p:nvPr>
        </p:nvSpPr>
        <p:spPr/>
        <p:txBody>
          <a:bodyPr/>
          <a:lstStyle/>
          <a:p>
            <a:r>
              <a:rPr lang="en-GB" b="1" dirty="0">
                <a:latin typeface="+mn-lt"/>
              </a:rPr>
              <a:t>Enclosure</a:t>
            </a:r>
          </a:p>
        </p:txBody>
      </p:sp>
      <p:sp>
        <p:nvSpPr>
          <p:cNvPr id="3" name="Content Placeholder 2">
            <a:extLst>
              <a:ext uri="{FF2B5EF4-FFF2-40B4-BE49-F238E27FC236}">
                <a16:creationId xmlns:a16="http://schemas.microsoft.com/office/drawing/2014/main" id="{96ED2807-053A-D8A7-4D88-4395543DBF4D}"/>
              </a:ext>
            </a:extLst>
          </p:cNvPr>
          <p:cNvSpPr>
            <a:spLocks noGrp="1"/>
          </p:cNvSpPr>
          <p:nvPr>
            <p:ph idx="1"/>
          </p:nvPr>
        </p:nvSpPr>
        <p:spPr/>
        <p:txBody>
          <a:bodyPr>
            <a:normAutofit/>
          </a:bodyPr>
          <a:lstStyle/>
          <a:p>
            <a:r>
              <a:rPr lang="en-GB" b="1" dirty="0"/>
              <a:t>Enlightenment philosophies of private property, </a:t>
            </a:r>
          </a:p>
          <a:p>
            <a:r>
              <a:rPr lang="en-GB" b="1" dirty="0"/>
              <a:t>the ascendancy of science </a:t>
            </a:r>
          </a:p>
          <a:p>
            <a:r>
              <a:rPr lang="en-GB" b="1" dirty="0"/>
              <a:t>and the dehumanization of ‘unenlightened,’ non-Western subjects </a:t>
            </a:r>
          </a:p>
          <a:p>
            <a:r>
              <a:rPr lang="en-GB" b="1" dirty="0"/>
              <a:t>justified the enclosure and domination of indigenous places and any meaningful connection with the land. </a:t>
            </a:r>
          </a:p>
        </p:txBody>
      </p:sp>
    </p:spTree>
    <p:extLst>
      <p:ext uri="{BB962C8B-B14F-4D97-AF65-F5344CB8AC3E}">
        <p14:creationId xmlns:p14="http://schemas.microsoft.com/office/powerpoint/2010/main" val="1076912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A29E8-ED0F-37E9-E4B9-6C18B67EA74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B68CF08-C1FF-6F37-BCCD-0BCDFFCF79B1}"/>
              </a:ext>
            </a:extLst>
          </p:cNvPr>
          <p:cNvSpPr>
            <a:spLocks noGrp="1"/>
          </p:cNvSpPr>
          <p:nvPr>
            <p:ph idx="1"/>
          </p:nvPr>
        </p:nvSpPr>
        <p:spPr/>
        <p:txBody>
          <a:bodyPr>
            <a:normAutofit/>
          </a:bodyPr>
          <a:lstStyle/>
          <a:p>
            <a:r>
              <a:rPr lang="en-GB" b="1" dirty="0"/>
              <a:t>Land was seen as merely the </a:t>
            </a:r>
            <a:r>
              <a:rPr lang="en-GB" b="1" dirty="0" err="1"/>
              <a:t>spatio</a:t>
            </a:r>
            <a:r>
              <a:rPr lang="en-GB" b="1" dirty="0"/>
              <a:t>-temporal location of human affairs, </a:t>
            </a:r>
          </a:p>
          <a:p>
            <a:r>
              <a:rPr lang="en-GB" b="1" dirty="0"/>
              <a:t>arbitrary except for what natural resources it proffered </a:t>
            </a:r>
          </a:p>
          <a:p>
            <a:r>
              <a:rPr lang="en-GB" b="1" dirty="0"/>
              <a:t>Indigenous communities were uprooted and relocated into undeveloped land-bases which were deemed suitable by Western courts. </a:t>
            </a:r>
          </a:p>
          <a:p>
            <a:endParaRPr lang="en-GB" dirty="0"/>
          </a:p>
        </p:txBody>
      </p:sp>
      <p:sp>
        <p:nvSpPr>
          <p:cNvPr id="5" name="TextBox 4">
            <a:extLst>
              <a:ext uri="{FF2B5EF4-FFF2-40B4-BE49-F238E27FC236}">
                <a16:creationId xmlns:a16="http://schemas.microsoft.com/office/drawing/2014/main" id="{752A0361-A37D-FC1D-5C97-CE99F54C7B3F}"/>
              </a:ext>
            </a:extLst>
          </p:cNvPr>
          <p:cNvSpPr txBox="1"/>
          <p:nvPr/>
        </p:nvSpPr>
        <p:spPr>
          <a:xfrm>
            <a:off x="3048000" y="3247962"/>
            <a:ext cx="6096000" cy="369332"/>
          </a:xfrm>
          <a:prstGeom prst="rect">
            <a:avLst/>
          </a:prstGeom>
          <a:noFill/>
        </p:spPr>
        <p:txBody>
          <a:bodyPr wrap="square">
            <a:spAutoFit/>
          </a:bodyPr>
          <a:lstStyle/>
          <a:p>
            <a:endParaRPr lang="en-GB" dirty="0"/>
          </a:p>
        </p:txBody>
      </p:sp>
    </p:spTree>
    <p:extLst>
      <p:ext uri="{BB962C8B-B14F-4D97-AF65-F5344CB8AC3E}">
        <p14:creationId xmlns:p14="http://schemas.microsoft.com/office/powerpoint/2010/main" val="1950545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52FB5-F9F5-86EA-99EE-784FF13596A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90F7770-3BCE-5AD4-1361-0A0DA12CBE52}"/>
              </a:ext>
            </a:extLst>
          </p:cNvPr>
          <p:cNvSpPr>
            <a:spLocks noGrp="1"/>
          </p:cNvSpPr>
          <p:nvPr>
            <p:ph idx="1"/>
          </p:nvPr>
        </p:nvSpPr>
        <p:spPr/>
        <p:txBody>
          <a:bodyPr/>
          <a:lstStyle/>
          <a:p>
            <a:endParaRPr lang="en-GB"/>
          </a:p>
        </p:txBody>
      </p:sp>
      <p:sp>
        <p:nvSpPr>
          <p:cNvPr id="5" name="TextBox 4">
            <a:extLst>
              <a:ext uri="{FF2B5EF4-FFF2-40B4-BE49-F238E27FC236}">
                <a16:creationId xmlns:a16="http://schemas.microsoft.com/office/drawing/2014/main" id="{4BBC22C6-2D2D-A758-07D3-5EB727438DC6}"/>
              </a:ext>
            </a:extLst>
          </p:cNvPr>
          <p:cNvSpPr txBox="1"/>
          <p:nvPr/>
        </p:nvSpPr>
        <p:spPr>
          <a:xfrm>
            <a:off x="927848" y="240926"/>
            <a:ext cx="5678542" cy="769441"/>
          </a:xfrm>
          <a:prstGeom prst="rect">
            <a:avLst/>
          </a:prstGeom>
          <a:solidFill>
            <a:schemeClr val="bg2"/>
          </a:solidFill>
        </p:spPr>
        <p:txBody>
          <a:bodyPr wrap="none" rtlCol="0">
            <a:spAutoFit/>
          </a:bodyPr>
          <a:lstStyle/>
          <a:p>
            <a:r>
              <a:rPr lang="en-GB" sz="4400" b="1" dirty="0"/>
              <a:t>Trail of Tears and Death</a:t>
            </a:r>
          </a:p>
        </p:txBody>
      </p:sp>
      <p:sp>
        <p:nvSpPr>
          <p:cNvPr id="7" name="TextBox 6">
            <a:extLst>
              <a:ext uri="{FF2B5EF4-FFF2-40B4-BE49-F238E27FC236}">
                <a16:creationId xmlns:a16="http://schemas.microsoft.com/office/drawing/2014/main" id="{A1EF6D56-87AC-4223-58E2-72C893D52209}"/>
              </a:ext>
            </a:extLst>
          </p:cNvPr>
          <p:cNvSpPr txBox="1"/>
          <p:nvPr/>
        </p:nvSpPr>
        <p:spPr>
          <a:xfrm>
            <a:off x="1048871" y="1373436"/>
            <a:ext cx="4365619" cy="923330"/>
          </a:xfrm>
          <a:prstGeom prst="rect">
            <a:avLst/>
          </a:prstGeom>
          <a:solidFill>
            <a:schemeClr val="bg2"/>
          </a:solidFill>
        </p:spPr>
        <p:txBody>
          <a:bodyPr wrap="none" rtlCol="0">
            <a:spAutoFit/>
          </a:bodyPr>
          <a:lstStyle/>
          <a:p>
            <a:r>
              <a:rPr lang="en-GB" b="1" dirty="0"/>
              <a:t>1830 Indian Removal Act: President Jackson</a:t>
            </a:r>
          </a:p>
          <a:p>
            <a:r>
              <a:rPr lang="en-GB" b="1" dirty="0"/>
              <a:t>Theft of 1.5 billion acres</a:t>
            </a:r>
          </a:p>
          <a:p>
            <a:r>
              <a:rPr lang="en-GB" b="1" dirty="0"/>
              <a:t>Thousands died</a:t>
            </a:r>
          </a:p>
        </p:txBody>
      </p:sp>
    </p:spTree>
    <p:extLst>
      <p:ext uri="{BB962C8B-B14F-4D97-AF65-F5344CB8AC3E}">
        <p14:creationId xmlns:p14="http://schemas.microsoft.com/office/powerpoint/2010/main" val="3502477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C4C25-0267-6B88-DAC0-120DEBC6ABC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A3B4DAC-F2A1-6137-7520-D8F948BEBE2B}"/>
              </a:ext>
            </a:extLst>
          </p:cNvPr>
          <p:cNvSpPr>
            <a:spLocks noGrp="1"/>
          </p:cNvSpPr>
          <p:nvPr>
            <p:ph idx="1"/>
          </p:nvPr>
        </p:nvSpPr>
        <p:spPr>
          <a:xfrm>
            <a:off x="0" y="1825625"/>
            <a:ext cx="5471886" cy="4351338"/>
          </a:xfrm>
        </p:spPr>
        <p:txBody>
          <a:bodyPr>
            <a:normAutofit lnSpcReduction="10000"/>
          </a:bodyPr>
          <a:lstStyle/>
          <a:p>
            <a:r>
              <a:rPr lang="en-GB" b="1" dirty="0"/>
              <a:t>This severed ancestral connectivity to the original landscape from which emerged their language, customs, culture and ways of life.</a:t>
            </a:r>
          </a:p>
          <a:p>
            <a:r>
              <a:rPr lang="en-GB" b="1" dirty="0"/>
              <a:t>Being in this ‘new land’ was experienced as extreme disconnection</a:t>
            </a:r>
          </a:p>
          <a:p>
            <a:r>
              <a:rPr lang="en-GB" b="1" dirty="0"/>
              <a:t> Furthermore, this disconnection was compounded by surveillance of their traditional practices. </a:t>
            </a:r>
          </a:p>
          <a:p>
            <a:endParaRPr lang="en-GB" dirty="0"/>
          </a:p>
        </p:txBody>
      </p:sp>
    </p:spTree>
    <p:extLst>
      <p:ext uri="{BB962C8B-B14F-4D97-AF65-F5344CB8AC3E}">
        <p14:creationId xmlns:p14="http://schemas.microsoft.com/office/powerpoint/2010/main" val="821096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B92B0-0694-20DB-F24D-17C74C07FAA0}"/>
              </a:ext>
            </a:extLst>
          </p:cNvPr>
          <p:cNvSpPr>
            <a:spLocks noGrp="1"/>
          </p:cNvSpPr>
          <p:nvPr>
            <p:ph type="title"/>
          </p:nvPr>
        </p:nvSpPr>
        <p:spPr/>
        <p:txBody>
          <a:bodyPr/>
          <a:lstStyle/>
          <a:p>
            <a:r>
              <a:rPr lang="en-GB" b="1" dirty="0">
                <a:latin typeface="+mn-lt"/>
              </a:rPr>
              <a:t>Conservation strategies and rewilding</a:t>
            </a:r>
          </a:p>
        </p:txBody>
      </p:sp>
      <p:sp>
        <p:nvSpPr>
          <p:cNvPr id="3" name="Content Placeholder 2">
            <a:extLst>
              <a:ext uri="{FF2B5EF4-FFF2-40B4-BE49-F238E27FC236}">
                <a16:creationId xmlns:a16="http://schemas.microsoft.com/office/drawing/2014/main" id="{C1944D97-F7B3-F8C8-17E5-C2F5CDF58DB9}"/>
              </a:ext>
            </a:extLst>
          </p:cNvPr>
          <p:cNvSpPr>
            <a:spLocks noGrp="1"/>
          </p:cNvSpPr>
          <p:nvPr>
            <p:ph idx="1"/>
          </p:nvPr>
        </p:nvSpPr>
        <p:spPr/>
        <p:txBody>
          <a:bodyPr/>
          <a:lstStyle/>
          <a:p>
            <a:r>
              <a:rPr lang="en-GB" b="1" dirty="0"/>
              <a:t>Modern (Western) conservation approaches often attempt to separate culture from nature, protecting nature from humans. </a:t>
            </a:r>
          </a:p>
        </p:txBody>
      </p:sp>
    </p:spTree>
    <p:extLst>
      <p:ext uri="{BB962C8B-B14F-4D97-AF65-F5344CB8AC3E}">
        <p14:creationId xmlns:p14="http://schemas.microsoft.com/office/powerpoint/2010/main" val="532117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AE5B2-2DCF-91DE-BEBF-CBFBC19DFB26}"/>
              </a:ext>
            </a:extLst>
          </p:cNvPr>
          <p:cNvSpPr>
            <a:spLocks noGrp="1"/>
          </p:cNvSpPr>
          <p:nvPr>
            <p:ph type="title"/>
          </p:nvPr>
        </p:nvSpPr>
        <p:spPr/>
        <p:txBody>
          <a:bodyPr/>
          <a:lstStyle/>
          <a:p>
            <a:r>
              <a:rPr lang="en-GB" b="1" dirty="0">
                <a:latin typeface="+mn-lt"/>
              </a:rPr>
              <a:t>Criminalization of indigenous practices</a:t>
            </a:r>
          </a:p>
        </p:txBody>
      </p:sp>
      <p:sp>
        <p:nvSpPr>
          <p:cNvPr id="3" name="Content Placeholder 2">
            <a:extLst>
              <a:ext uri="{FF2B5EF4-FFF2-40B4-BE49-F238E27FC236}">
                <a16:creationId xmlns:a16="http://schemas.microsoft.com/office/drawing/2014/main" id="{051E9AD9-9ADB-9988-E23B-18B3742C6968}"/>
              </a:ext>
            </a:extLst>
          </p:cNvPr>
          <p:cNvSpPr>
            <a:spLocks noGrp="1"/>
          </p:cNvSpPr>
          <p:nvPr>
            <p:ph idx="1"/>
          </p:nvPr>
        </p:nvSpPr>
        <p:spPr/>
        <p:txBody>
          <a:bodyPr/>
          <a:lstStyle/>
          <a:p>
            <a:r>
              <a:rPr lang="en-GB" b="1" dirty="0"/>
              <a:t>By removing the indigenous populations from their land, </a:t>
            </a:r>
          </a:p>
          <a:p>
            <a:r>
              <a:rPr lang="en-GB" b="1" dirty="0"/>
              <a:t>this led to criminalization of normal activities such as hunting, farming and the use of fire</a:t>
            </a:r>
          </a:p>
          <a:p>
            <a:r>
              <a:rPr lang="en-GB" b="1" dirty="0"/>
              <a:t>turning hunters into poachers and trespassers.</a:t>
            </a:r>
          </a:p>
        </p:txBody>
      </p:sp>
    </p:spTree>
    <p:extLst>
      <p:ext uri="{BB962C8B-B14F-4D97-AF65-F5344CB8AC3E}">
        <p14:creationId xmlns:p14="http://schemas.microsoft.com/office/powerpoint/2010/main" val="7333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BB84F-7155-E37A-C594-8A3CDDA49892}"/>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8E106576-F8F8-FA76-55F1-12515B880347}"/>
              </a:ext>
            </a:extLst>
          </p:cNvPr>
          <p:cNvSpPr>
            <a:spLocks noGrp="1"/>
          </p:cNvSpPr>
          <p:nvPr>
            <p:ph idx="1"/>
          </p:nvPr>
        </p:nvSpPr>
        <p:spPr/>
        <p:txBody>
          <a:bodyPr/>
          <a:lstStyle/>
          <a:p>
            <a:r>
              <a:rPr lang="en-GB" b="1" dirty="0"/>
              <a:t>Humans have lived in an interconnected relationship with the Earth system for some 95% of our time on the planet </a:t>
            </a:r>
          </a:p>
          <a:p>
            <a:r>
              <a:rPr lang="en-GB" b="1" dirty="0"/>
              <a:t>Only during the Holocene has this relationship increasingly broken down, with the advent of agriculture, irrigation, the built environment, trade, empiricism and land ownership </a:t>
            </a:r>
          </a:p>
          <a:p>
            <a:r>
              <a:rPr lang="en-GB" b="1" dirty="0"/>
              <a:t>The loss of connectivity and ecological intelligence has been the </a:t>
            </a:r>
            <a:r>
              <a:rPr lang="en-GB" b="1"/>
              <a:t>distinguishing outcome.</a:t>
            </a:r>
            <a:endParaRPr lang="en-GB" b="1" dirty="0"/>
          </a:p>
        </p:txBody>
      </p:sp>
    </p:spTree>
    <p:extLst>
      <p:ext uri="{BB962C8B-B14F-4D97-AF65-F5344CB8AC3E}">
        <p14:creationId xmlns:p14="http://schemas.microsoft.com/office/powerpoint/2010/main" val="2137535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BDBC5-F205-40AB-926D-EF1554F157E5}"/>
              </a:ext>
            </a:extLst>
          </p:cNvPr>
          <p:cNvSpPr>
            <a:spLocks noGrp="1"/>
          </p:cNvSpPr>
          <p:nvPr>
            <p:ph type="title"/>
          </p:nvPr>
        </p:nvSpPr>
        <p:spPr/>
        <p:txBody>
          <a:bodyPr/>
          <a:lstStyle/>
          <a:p>
            <a:r>
              <a:rPr lang="en-GB" b="1" dirty="0">
                <a:latin typeface="+mn-lt"/>
              </a:rPr>
              <a:t>San Bushmen</a:t>
            </a:r>
          </a:p>
        </p:txBody>
      </p:sp>
      <p:sp>
        <p:nvSpPr>
          <p:cNvPr id="3" name="Content Placeholder 2">
            <a:extLst>
              <a:ext uri="{FF2B5EF4-FFF2-40B4-BE49-F238E27FC236}">
                <a16:creationId xmlns:a16="http://schemas.microsoft.com/office/drawing/2014/main" id="{C31DF2C3-F92A-609A-D4A6-F3A3EE0D78BE}"/>
              </a:ext>
            </a:extLst>
          </p:cNvPr>
          <p:cNvSpPr>
            <a:spLocks noGrp="1"/>
          </p:cNvSpPr>
          <p:nvPr>
            <p:ph idx="1"/>
          </p:nvPr>
        </p:nvSpPr>
        <p:spPr/>
        <p:txBody>
          <a:bodyPr/>
          <a:lstStyle/>
          <a:p>
            <a:r>
              <a:rPr lang="en-GB" b="1" dirty="0"/>
              <a:t>Botswana – shoot on sight policy on ‘poachers’</a:t>
            </a:r>
          </a:p>
          <a:p>
            <a:r>
              <a:rPr lang="en-GB" b="1" dirty="0"/>
              <a:t>San bushmen (oldest tribe on Earth) rely on hunting to feed families</a:t>
            </a:r>
          </a:p>
          <a:p>
            <a:r>
              <a:rPr lang="en-GB" b="1" dirty="0"/>
              <a:t>Tribal groups such as the </a:t>
            </a:r>
            <a:r>
              <a:rPr lang="en-GB" b="1" dirty="0" err="1"/>
              <a:t>Ogiek</a:t>
            </a:r>
            <a:r>
              <a:rPr lang="en-GB" b="1" dirty="0"/>
              <a:t> and </a:t>
            </a:r>
            <a:r>
              <a:rPr lang="en-GB" b="1" dirty="0" err="1"/>
              <a:t>Sengwer</a:t>
            </a:r>
            <a:r>
              <a:rPr lang="en-GB" b="1" dirty="0"/>
              <a:t>, the San, Maasai and Baka are being forced out of forests and wildlife-rich plains in Africa to protect nature</a:t>
            </a:r>
          </a:p>
          <a:p>
            <a:r>
              <a:rPr lang="en-GB" b="1" dirty="0"/>
              <a:t>American Indians cleared from forests</a:t>
            </a:r>
          </a:p>
          <a:p>
            <a:r>
              <a:rPr lang="en-GB" b="1" dirty="0"/>
              <a:t>Resulted in hugely damaging fires.</a:t>
            </a:r>
          </a:p>
          <a:p>
            <a:endParaRPr lang="en-GB" dirty="0"/>
          </a:p>
        </p:txBody>
      </p:sp>
    </p:spTree>
    <p:extLst>
      <p:ext uri="{BB962C8B-B14F-4D97-AF65-F5344CB8AC3E}">
        <p14:creationId xmlns:p14="http://schemas.microsoft.com/office/powerpoint/2010/main" val="38225439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D8E0E-7AA3-046F-AA65-E2A69E745C4D}"/>
              </a:ext>
            </a:extLst>
          </p:cNvPr>
          <p:cNvSpPr>
            <a:spLocks noGrp="1"/>
          </p:cNvSpPr>
          <p:nvPr>
            <p:ph type="title"/>
          </p:nvPr>
        </p:nvSpPr>
        <p:spPr/>
        <p:txBody>
          <a:bodyPr/>
          <a:lstStyle/>
          <a:p>
            <a:r>
              <a:rPr lang="en-GB" b="1" dirty="0">
                <a:latin typeface="+mn-lt"/>
              </a:rPr>
              <a:t>Conservation v People</a:t>
            </a:r>
          </a:p>
        </p:txBody>
      </p:sp>
      <p:sp>
        <p:nvSpPr>
          <p:cNvPr id="3" name="Content Placeholder 2">
            <a:extLst>
              <a:ext uri="{FF2B5EF4-FFF2-40B4-BE49-F238E27FC236}">
                <a16:creationId xmlns:a16="http://schemas.microsoft.com/office/drawing/2014/main" id="{B30DE5BA-6509-6EF5-5B7F-5272D89D916C}"/>
              </a:ext>
            </a:extLst>
          </p:cNvPr>
          <p:cNvSpPr>
            <a:spLocks noGrp="1"/>
          </p:cNvSpPr>
          <p:nvPr>
            <p:ph idx="1"/>
          </p:nvPr>
        </p:nvSpPr>
        <p:spPr>
          <a:xfrm>
            <a:off x="838200" y="1825625"/>
            <a:ext cx="6564086" cy="4351338"/>
          </a:xfrm>
        </p:spPr>
        <p:txBody>
          <a:bodyPr/>
          <a:lstStyle/>
          <a:p>
            <a:r>
              <a:rPr lang="en-GB" b="1" dirty="0"/>
              <a:t>Most of the world’s 6,000 national parks and 100,000 protected places have been created by the removal of tribal peoples</a:t>
            </a:r>
          </a:p>
          <a:p>
            <a:r>
              <a:rPr lang="en-GB" b="1" dirty="0"/>
              <a:t>Simon </a:t>
            </a:r>
            <a:r>
              <a:rPr lang="en-GB" b="1" dirty="0" err="1"/>
              <a:t>Counsell</a:t>
            </a:r>
            <a:r>
              <a:rPr lang="en-GB" b="1" dirty="0"/>
              <a:t>, director of the UK’s Rainforest Foundation, agrees: “Much conservation is still in the mindset of being in opposition to people. The ‘conservation v people’ approach to protecting wildlife has worsened the lives of thousands of native people.”</a:t>
            </a:r>
          </a:p>
        </p:txBody>
      </p:sp>
    </p:spTree>
    <p:extLst>
      <p:ext uri="{BB962C8B-B14F-4D97-AF65-F5344CB8AC3E}">
        <p14:creationId xmlns:p14="http://schemas.microsoft.com/office/powerpoint/2010/main" val="3310065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1DB76-3EF7-B69D-7263-D96A249736FF}"/>
              </a:ext>
            </a:extLst>
          </p:cNvPr>
          <p:cNvSpPr>
            <a:spLocks noGrp="1"/>
          </p:cNvSpPr>
          <p:nvPr>
            <p:ph type="title"/>
          </p:nvPr>
        </p:nvSpPr>
        <p:spPr/>
        <p:txBody>
          <a:bodyPr/>
          <a:lstStyle/>
          <a:p>
            <a:r>
              <a:rPr lang="en-GB" b="1" dirty="0">
                <a:latin typeface="+mn-lt"/>
              </a:rPr>
              <a:t>Shona</a:t>
            </a:r>
          </a:p>
        </p:txBody>
      </p:sp>
      <p:sp>
        <p:nvSpPr>
          <p:cNvPr id="3" name="Content Placeholder 2">
            <a:extLst>
              <a:ext uri="{FF2B5EF4-FFF2-40B4-BE49-F238E27FC236}">
                <a16:creationId xmlns:a16="http://schemas.microsoft.com/office/drawing/2014/main" id="{9F86579F-5FC7-A1E1-5DC5-A156754CEB1E}"/>
              </a:ext>
            </a:extLst>
          </p:cNvPr>
          <p:cNvSpPr>
            <a:spLocks noGrp="1"/>
          </p:cNvSpPr>
          <p:nvPr>
            <p:ph idx="1"/>
          </p:nvPr>
        </p:nvSpPr>
        <p:spPr>
          <a:xfrm>
            <a:off x="188686" y="1825625"/>
            <a:ext cx="5588000" cy="4351338"/>
          </a:xfrm>
        </p:spPr>
        <p:txBody>
          <a:bodyPr/>
          <a:lstStyle/>
          <a:p>
            <a:r>
              <a:rPr lang="en-GB" b="1" dirty="0"/>
              <a:t>In Zimbabwe, the colonial government viewed the Shona production methods as inefficient and damaging to the landscape, </a:t>
            </a:r>
          </a:p>
          <a:p>
            <a:r>
              <a:rPr lang="en-GB" b="1" dirty="0"/>
              <a:t>meaning that these traditional practices, which had emerged and evolved in these landscapes over thousands of years, were now criminalized. </a:t>
            </a:r>
          </a:p>
        </p:txBody>
      </p:sp>
    </p:spTree>
    <p:extLst>
      <p:ext uri="{BB962C8B-B14F-4D97-AF65-F5344CB8AC3E}">
        <p14:creationId xmlns:p14="http://schemas.microsoft.com/office/powerpoint/2010/main" val="1146918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0F111-31FF-A781-8A9F-3F388D0A8E5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5FF20C3-7112-F4A9-E2B4-2305A7BEAD9F}"/>
              </a:ext>
            </a:extLst>
          </p:cNvPr>
          <p:cNvSpPr>
            <a:spLocks noGrp="1"/>
          </p:cNvSpPr>
          <p:nvPr>
            <p:ph idx="1"/>
          </p:nvPr>
        </p:nvSpPr>
        <p:spPr>
          <a:xfrm>
            <a:off x="838200" y="1825625"/>
            <a:ext cx="3370729" cy="4351338"/>
          </a:xfrm>
        </p:spPr>
        <p:txBody>
          <a:bodyPr/>
          <a:lstStyle/>
          <a:p>
            <a:r>
              <a:rPr lang="en-GB" b="1" dirty="0"/>
              <a:t>Furthermore, cultural practices and indigenous languages, central to the regeneration of traditional knowledge, were viewed as pagan, ignorant and even satanic.   </a:t>
            </a:r>
          </a:p>
        </p:txBody>
      </p:sp>
    </p:spTree>
    <p:extLst>
      <p:ext uri="{BB962C8B-B14F-4D97-AF65-F5344CB8AC3E}">
        <p14:creationId xmlns:p14="http://schemas.microsoft.com/office/powerpoint/2010/main" val="3096447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77FF0-A113-AE5A-6D9A-3F18B21A93A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7B7923B-68D9-E1D2-A0B1-66C892598A65}"/>
              </a:ext>
            </a:extLst>
          </p:cNvPr>
          <p:cNvSpPr>
            <a:spLocks noGrp="1"/>
          </p:cNvSpPr>
          <p:nvPr>
            <p:ph idx="1"/>
          </p:nvPr>
        </p:nvSpPr>
        <p:spPr>
          <a:xfrm>
            <a:off x="304800" y="1825625"/>
            <a:ext cx="4981575" cy="4351338"/>
          </a:xfrm>
        </p:spPr>
        <p:txBody>
          <a:bodyPr/>
          <a:lstStyle/>
          <a:p>
            <a:r>
              <a:rPr lang="en-GB" b="1" dirty="0"/>
              <a:t>Bernard Grzimek excluded the Maasai from the Serengeti plains, claiming “A National Park must remain primordial wilderness to be effective. No man, not even native ones, should live inside its borders”</a:t>
            </a:r>
          </a:p>
        </p:txBody>
      </p:sp>
    </p:spTree>
    <p:extLst>
      <p:ext uri="{BB962C8B-B14F-4D97-AF65-F5344CB8AC3E}">
        <p14:creationId xmlns:p14="http://schemas.microsoft.com/office/powerpoint/2010/main" val="39799652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551C-3DBF-1931-A862-41148CEE595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128993F-283F-5B15-3C59-830A69CABA20}"/>
              </a:ext>
            </a:extLst>
          </p:cNvPr>
          <p:cNvSpPr>
            <a:spLocks noGrp="1"/>
          </p:cNvSpPr>
          <p:nvPr>
            <p:ph idx="1"/>
          </p:nvPr>
        </p:nvSpPr>
        <p:spPr>
          <a:xfrm>
            <a:off x="838200" y="870888"/>
            <a:ext cx="10515600" cy="4351338"/>
          </a:xfrm>
        </p:spPr>
        <p:txBody>
          <a:bodyPr/>
          <a:lstStyle/>
          <a:p>
            <a:r>
              <a:rPr lang="en-GB" b="1" dirty="0"/>
              <a:t>These conservation strategies are premised on two fictions: </a:t>
            </a:r>
          </a:p>
          <a:p>
            <a:r>
              <a:rPr lang="en-GB" b="1" dirty="0"/>
              <a:t>the ‘Garden of Eden’ of untroubled wilderness can only thrive in the absence of human communities </a:t>
            </a:r>
          </a:p>
          <a:p>
            <a:r>
              <a:rPr lang="en-GB" b="1" dirty="0"/>
              <a:t>and that minimal disturbance (similar to a scientific experiment) bodes the best for ecosystem health. </a:t>
            </a:r>
          </a:p>
        </p:txBody>
      </p:sp>
    </p:spTree>
    <p:extLst>
      <p:ext uri="{BB962C8B-B14F-4D97-AF65-F5344CB8AC3E}">
        <p14:creationId xmlns:p14="http://schemas.microsoft.com/office/powerpoint/2010/main" val="3963806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13413-96F1-B7DE-CC8D-C12DD280288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5CCBD37-0468-5286-8B6D-38878B7A82EC}"/>
              </a:ext>
            </a:extLst>
          </p:cNvPr>
          <p:cNvSpPr>
            <a:spLocks noGrp="1"/>
          </p:cNvSpPr>
          <p:nvPr>
            <p:ph idx="1"/>
          </p:nvPr>
        </p:nvSpPr>
        <p:spPr>
          <a:xfrm>
            <a:off x="83458" y="1825625"/>
            <a:ext cx="10515600" cy="4351338"/>
          </a:xfrm>
        </p:spPr>
        <p:txBody>
          <a:bodyPr/>
          <a:lstStyle/>
          <a:p>
            <a:r>
              <a:rPr lang="en-GB" b="1" dirty="0"/>
              <a:t>The planet is not a library where silence must rule</a:t>
            </a:r>
          </a:p>
          <a:p>
            <a:r>
              <a:rPr lang="en-GB" b="1" dirty="0"/>
              <a:t>Indeed, some noise is an essential ingredient for any diverse, resilient and healthy ecosystem; it is a matter of how much noise</a:t>
            </a:r>
          </a:p>
          <a:p>
            <a:r>
              <a:rPr lang="en-GB" b="1" dirty="0"/>
              <a:t>Indigenous people know how much noise to make</a:t>
            </a:r>
          </a:p>
          <a:p>
            <a:r>
              <a:rPr lang="en-GB" b="1" dirty="0"/>
              <a:t>The intermediate disturbance hypothesis</a:t>
            </a:r>
          </a:p>
          <a:p>
            <a:r>
              <a:rPr lang="en-GB" b="1" dirty="0"/>
              <a:t>Sub-optimal in all things.</a:t>
            </a:r>
          </a:p>
        </p:txBody>
      </p:sp>
    </p:spTree>
    <p:extLst>
      <p:ext uri="{BB962C8B-B14F-4D97-AF65-F5344CB8AC3E}">
        <p14:creationId xmlns:p14="http://schemas.microsoft.com/office/powerpoint/2010/main" val="3346071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56979-988C-0C93-611D-CDBCF419108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FFD25CF-670E-A1AE-9074-783543DE7099}"/>
              </a:ext>
            </a:extLst>
          </p:cNvPr>
          <p:cNvSpPr>
            <a:spLocks noGrp="1"/>
          </p:cNvSpPr>
          <p:nvPr>
            <p:ph idx="1"/>
          </p:nvPr>
        </p:nvSpPr>
        <p:spPr>
          <a:xfrm>
            <a:off x="838200" y="1825625"/>
            <a:ext cx="7014029" cy="4351338"/>
          </a:xfrm>
        </p:spPr>
        <p:txBody>
          <a:bodyPr>
            <a:normAutofit lnSpcReduction="10000"/>
          </a:bodyPr>
          <a:lstStyle/>
          <a:p>
            <a:r>
              <a:rPr lang="en-GB" b="1" dirty="0" err="1"/>
              <a:t>Danford</a:t>
            </a:r>
            <a:r>
              <a:rPr lang="en-GB" b="1" dirty="0"/>
              <a:t> </a:t>
            </a:r>
            <a:r>
              <a:rPr lang="en-GB" b="1" dirty="0" err="1"/>
              <a:t>Chibvongodze</a:t>
            </a:r>
            <a:r>
              <a:rPr lang="en-GB" b="1" dirty="0"/>
              <a:t> (2016) writes that “The conservation of the environment in African societies rests upon a deliberate and conscious dove-tailing of cultural and social identities with the natural and wildlife environment.” </a:t>
            </a:r>
          </a:p>
          <a:p>
            <a:r>
              <a:rPr lang="en-GB" b="1" dirty="0"/>
              <a:t>Central to this is the integrated, local, emergent nature of indigenous knowledge</a:t>
            </a:r>
          </a:p>
          <a:p>
            <a:r>
              <a:rPr lang="en-GB" b="1" dirty="0"/>
              <a:t>Indigenous knowledge is utilitarian and landscape-based</a:t>
            </a:r>
          </a:p>
          <a:p>
            <a:r>
              <a:rPr lang="en-GB" b="1" dirty="0"/>
              <a:t>As is culture. </a:t>
            </a:r>
          </a:p>
        </p:txBody>
      </p:sp>
    </p:spTree>
    <p:extLst>
      <p:ext uri="{BB962C8B-B14F-4D97-AF65-F5344CB8AC3E}">
        <p14:creationId xmlns:p14="http://schemas.microsoft.com/office/powerpoint/2010/main" val="11156275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4A211-B266-C3D9-1BF7-D327726C6F2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48B4DF8-F89F-A6C4-5CEA-B29DA88F7B66}"/>
              </a:ext>
            </a:extLst>
          </p:cNvPr>
          <p:cNvSpPr>
            <a:spLocks noGrp="1"/>
          </p:cNvSpPr>
          <p:nvPr>
            <p:ph idx="1"/>
          </p:nvPr>
        </p:nvSpPr>
        <p:spPr>
          <a:xfrm>
            <a:off x="0" y="1061809"/>
            <a:ext cx="4303059" cy="4874532"/>
          </a:xfrm>
        </p:spPr>
        <p:txBody>
          <a:bodyPr>
            <a:normAutofit lnSpcReduction="10000"/>
          </a:bodyPr>
          <a:lstStyle/>
          <a:p>
            <a:r>
              <a:rPr lang="en-GB" b="1" dirty="0"/>
              <a:t>By dissecting and denying indigenous practices relating to the land (hunting, fishing, building, making, celebrating) </a:t>
            </a:r>
          </a:p>
          <a:p>
            <a:r>
              <a:rPr lang="en-GB" b="1" dirty="0"/>
              <a:t>and through separation and re-education of language, </a:t>
            </a:r>
          </a:p>
          <a:p>
            <a:r>
              <a:rPr lang="en-GB" b="1" dirty="0"/>
              <a:t>the cyclical inheritance of identity, value, meaning, one’s sense of context and empowerment is broken. </a:t>
            </a:r>
          </a:p>
          <a:p>
            <a:endParaRPr lang="en-GB" dirty="0"/>
          </a:p>
        </p:txBody>
      </p:sp>
    </p:spTree>
    <p:extLst>
      <p:ext uri="{BB962C8B-B14F-4D97-AF65-F5344CB8AC3E}">
        <p14:creationId xmlns:p14="http://schemas.microsoft.com/office/powerpoint/2010/main" val="4406280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509A-6302-2F10-CCA1-9F2B6B9C5A4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6D68B76-7C6E-BA02-02AD-EECF416C56E1}"/>
              </a:ext>
            </a:extLst>
          </p:cNvPr>
          <p:cNvSpPr>
            <a:spLocks noGrp="1"/>
          </p:cNvSpPr>
          <p:nvPr>
            <p:ph idx="1"/>
          </p:nvPr>
        </p:nvSpPr>
        <p:spPr>
          <a:xfrm>
            <a:off x="2290476" y="682630"/>
            <a:ext cx="5495925" cy="4351338"/>
          </a:xfrm>
        </p:spPr>
        <p:txBody>
          <a:bodyPr/>
          <a:lstStyle/>
          <a:p>
            <a:r>
              <a:rPr lang="en-GB" b="1" dirty="0"/>
              <a:t>Donald Fixico (2003: 8) notes that “the linear mind looks for cause and effect, and the Indian mind seeks to comprehend relationships”. </a:t>
            </a:r>
          </a:p>
        </p:txBody>
      </p:sp>
    </p:spTree>
    <p:extLst>
      <p:ext uri="{BB962C8B-B14F-4D97-AF65-F5344CB8AC3E}">
        <p14:creationId xmlns:p14="http://schemas.microsoft.com/office/powerpoint/2010/main" val="2686568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8CE6B-374D-FC5C-E710-551260C3320E}"/>
              </a:ext>
            </a:extLst>
          </p:cNvPr>
          <p:cNvSpPr>
            <a:spLocks noGrp="1"/>
          </p:cNvSpPr>
          <p:nvPr>
            <p:ph type="title"/>
          </p:nvPr>
        </p:nvSpPr>
        <p:spPr>
          <a:xfrm>
            <a:off x="744071" y="217209"/>
            <a:ext cx="10515600" cy="1325563"/>
          </a:xfrm>
        </p:spPr>
        <p:txBody>
          <a:bodyPr/>
          <a:lstStyle/>
          <a:p>
            <a:pPr algn="ctr"/>
            <a:r>
              <a:rPr lang="en-GB" b="1" dirty="0">
                <a:latin typeface="+mn-lt"/>
              </a:rPr>
              <a:t>The Parting of the Ways</a:t>
            </a:r>
          </a:p>
        </p:txBody>
      </p:sp>
      <p:sp>
        <p:nvSpPr>
          <p:cNvPr id="3" name="Content Placeholder 2">
            <a:extLst>
              <a:ext uri="{FF2B5EF4-FFF2-40B4-BE49-F238E27FC236}">
                <a16:creationId xmlns:a16="http://schemas.microsoft.com/office/drawing/2014/main" id="{0839734F-9313-0FBD-3C32-3CF1491AEF78}"/>
              </a:ext>
            </a:extLst>
          </p:cNvPr>
          <p:cNvSpPr>
            <a:spLocks noGrp="1"/>
          </p:cNvSpPr>
          <p:nvPr>
            <p:ph idx="1"/>
          </p:nvPr>
        </p:nvSpPr>
        <p:spPr>
          <a:xfrm>
            <a:off x="838200" y="1328086"/>
            <a:ext cx="10515600" cy="4351338"/>
          </a:xfrm>
        </p:spPr>
        <p:txBody>
          <a:bodyPr>
            <a:normAutofit fontScale="85000" lnSpcReduction="10000"/>
          </a:bodyPr>
          <a:lstStyle/>
          <a:p>
            <a:pPr marL="0" indent="0">
              <a:buNone/>
            </a:pPr>
            <a:endParaRPr lang="en-GB" b="1" dirty="0"/>
          </a:p>
          <a:p>
            <a:r>
              <a:rPr lang="en-GB" sz="3500" b="1" dirty="0"/>
              <a:t>Agricultural surplus</a:t>
            </a:r>
          </a:p>
          <a:p>
            <a:r>
              <a:rPr lang="en-GB" b="1" dirty="0"/>
              <a:t>- Food as a given rather than a key driver</a:t>
            </a:r>
          </a:p>
          <a:p>
            <a:r>
              <a:rPr lang="en-GB" sz="3500" b="1" dirty="0"/>
              <a:t>Trade (economics)</a:t>
            </a:r>
          </a:p>
          <a:p>
            <a:r>
              <a:rPr lang="en-GB" b="1" dirty="0"/>
              <a:t>-monetization, power, commoditization (of nature and humanity) and inequality</a:t>
            </a:r>
            <a:endParaRPr lang="en-GB" sz="3500" b="1" dirty="0"/>
          </a:p>
          <a:p>
            <a:r>
              <a:rPr lang="en-GB" sz="3500" b="1" dirty="0"/>
              <a:t>Hunter-gatherer to settler </a:t>
            </a:r>
          </a:p>
          <a:p>
            <a:r>
              <a:rPr lang="en-GB" b="1" dirty="0"/>
              <a:t>- urbanization</a:t>
            </a:r>
          </a:p>
          <a:p>
            <a:r>
              <a:rPr lang="en-GB" sz="3500" b="1" dirty="0"/>
              <a:t>Specialization and division of labour</a:t>
            </a:r>
          </a:p>
          <a:p>
            <a:pPr marL="0" indent="0">
              <a:buNone/>
            </a:pPr>
            <a:r>
              <a:rPr lang="en-GB" b="1" dirty="0"/>
              <a:t> - not all about food: military, builders, planners, extractors, exploiters, exploited</a:t>
            </a:r>
          </a:p>
          <a:p>
            <a:endParaRPr lang="en-GB" dirty="0"/>
          </a:p>
        </p:txBody>
      </p:sp>
    </p:spTree>
    <p:extLst>
      <p:ext uri="{BB962C8B-B14F-4D97-AF65-F5344CB8AC3E}">
        <p14:creationId xmlns:p14="http://schemas.microsoft.com/office/powerpoint/2010/main" val="11747845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7351E-78EF-2798-FB28-7CCB3A388F19}"/>
              </a:ext>
            </a:extLst>
          </p:cNvPr>
          <p:cNvSpPr>
            <a:spLocks noGrp="1"/>
          </p:cNvSpPr>
          <p:nvPr>
            <p:ph type="title"/>
          </p:nvPr>
        </p:nvSpPr>
        <p:spPr/>
        <p:txBody>
          <a:bodyPr/>
          <a:lstStyle/>
          <a:p>
            <a:r>
              <a:rPr lang="en-GB" b="1" dirty="0">
                <a:latin typeface="+mn-lt"/>
              </a:rPr>
              <a:t>Fire ecology and indigenous practice</a:t>
            </a:r>
          </a:p>
        </p:txBody>
      </p:sp>
      <p:sp>
        <p:nvSpPr>
          <p:cNvPr id="3" name="Content Placeholder 2">
            <a:extLst>
              <a:ext uri="{FF2B5EF4-FFF2-40B4-BE49-F238E27FC236}">
                <a16:creationId xmlns:a16="http://schemas.microsoft.com/office/drawing/2014/main" id="{B89A7C56-BEC2-27BA-7FFF-B171C068116B}"/>
              </a:ext>
            </a:extLst>
          </p:cNvPr>
          <p:cNvSpPr>
            <a:spLocks noGrp="1"/>
          </p:cNvSpPr>
          <p:nvPr>
            <p:ph idx="1"/>
          </p:nvPr>
        </p:nvSpPr>
        <p:spPr>
          <a:xfrm>
            <a:off x="-8961" y="1825625"/>
            <a:ext cx="4298576" cy="4351338"/>
          </a:xfrm>
        </p:spPr>
        <p:txBody>
          <a:bodyPr>
            <a:normAutofit/>
          </a:bodyPr>
          <a:lstStyle/>
          <a:p>
            <a:r>
              <a:rPr lang="en-GB" b="1" dirty="0"/>
              <a:t>Karuk tribal members in California, were negatively impacted by the effects of deep-burning fires and intensive firefighting activities which resulted from their exclusion from the landscape.</a:t>
            </a:r>
          </a:p>
          <a:p>
            <a:endParaRPr lang="en-GB" dirty="0"/>
          </a:p>
        </p:txBody>
      </p:sp>
    </p:spTree>
    <p:extLst>
      <p:ext uri="{BB962C8B-B14F-4D97-AF65-F5344CB8AC3E}">
        <p14:creationId xmlns:p14="http://schemas.microsoft.com/office/powerpoint/2010/main" val="3840509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E1F41-5BCD-53D5-5239-D0B95C0EE90A}"/>
              </a:ext>
            </a:extLst>
          </p:cNvPr>
          <p:cNvSpPr>
            <a:spLocks noGrp="1"/>
          </p:cNvSpPr>
          <p:nvPr>
            <p:ph type="title"/>
          </p:nvPr>
        </p:nvSpPr>
        <p:spPr/>
        <p:txBody>
          <a:bodyPr/>
          <a:lstStyle/>
          <a:p>
            <a:r>
              <a:rPr lang="en-GB" b="1" dirty="0">
                <a:latin typeface="+mn-lt"/>
              </a:rPr>
              <a:t>Denial of indigenous knowledge</a:t>
            </a:r>
          </a:p>
        </p:txBody>
      </p:sp>
      <p:sp>
        <p:nvSpPr>
          <p:cNvPr id="3" name="Content Placeholder 2">
            <a:extLst>
              <a:ext uri="{FF2B5EF4-FFF2-40B4-BE49-F238E27FC236}">
                <a16:creationId xmlns:a16="http://schemas.microsoft.com/office/drawing/2014/main" id="{909C867C-0D5B-3F36-02E1-8B8214C606DF}"/>
              </a:ext>
            </a:extLst>
          </p:cNvPr>
          <p:cNvSpPr>
            <a:spLocks noGrp="1"/>
          </p:cNvSpPr>
          <p:nvPr>
            <p:ph idx="1"/>
          </p:nvPr>
        </p:nvSpPr>
        <p:spPr/>
        <p:txBody>
          <a:bodyPr/>
          <a:lstStyle/>
          <a:p>
            <a:r>
              <a:rPr lang="en-GB" b="1" dirty="0"/>
              <a:t>It was unthinkable to imagine that indigenous knowledge could better attend to the ‘natural disaster’ than the tools, technologies and manpower of the modern Western state</a:t>
            </a:r>
          </a:p>
          <a:p>
            <a:r>
              <a:rPr lang="en-GB" b="1" dirty="0"/>
              <a:t>Yet it was indigenous occupants who were capable of foreseeing what unsustainable conditions in these forests would lead to, and are best placed to understand what is best for the land and what serves its recovery</a:t>
            </a:r>
          </a:p>
          <a:p>
            <a:r>
              <a:rPr lang="en-GB" b="1" dirty="0"/>
              <a:t>See </a:t>
            </a:r>
            <a:r>
              <a:rPr lang="en-GB" b="1" dirty="0" err="1"/>
              <a:t>Youtube</a:t>
            </a:r>
            <a:r>
              <a:rPr lang="en-GB" b="1" dirty="0"/>
              <a:t> videos in website.</a:t>
            </a:r>
          </a:p>
          <a:p>
            <a:endParaRPr lang="en-GB" dirty="0"/>
          </a:p>
        </p:txBody>
      </p:sp>
    </p:spTree>
    <p:extLst>
      <p:ext uri="{BB962C8B-B14F-4D97-AF65-F5344CB8AC3E}">
        <p14:creationId xmlns:p14="http://schemas.microsoft.com/office/powerpoint/2010/main" val="22500464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3EC7B-17A9-BF98-3A6A-FEFFB87038B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993C99A-948C-6CEC-BFF1-8552814DB67B}"/>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3D2AA904-8CCC-D574-D014-98F138BF011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609"/>
            <a:ext cx="12192000" cy="6856781"/>
          </a:xfrm>
          <a:prstGeom prst="rect">
            <a:avLst/>
          </a:prstGeom>
        </p:spPr>
      </p:pic>
      <p:sp>
        <p:nvSpPr>
          <p:cNvPr id="5" name="TextBox 4">
            <a:extLst>
              <a:ext uri="{FF2B5EF4-FFF2-40B4-BE49-F238E27FC236}">
                <a16:creationId xmlns:a16="http://schemas.microsoft.com/office/drawing/2014/main" id="{E6081FF0-3D78-5496-51A1-527B372C2337}"/>
              </a:ext>
            </a:extLst>
          </p:cNvPr>
          <p:cNvSpPr txBox="1"/>
          <p:nvPr/>
        </p:nvSpPr>
        <p:spPr>
          <a:xfrm>
            <a:off x="134471" y="55844"/>
            <a:ext cx="4322273" cy="769441"/>
          </a:xfrm>
          <a:prstGeom prst="rect">
            <a:avLst/>
          </a:prstGeom>
          <a:noFill/>
        </p:spPr>
        <p:txBody>
          <a:bodyPr wrap="none" rtlCol="0">
            <a:spAutoFit/>
          </a:bodyPr>
          <a:lstStyle/>
          <a:p>
            <a:r>
              <a:rPr lang="en-GB" sz="4400" b="1" dirty="0"/>
              <a:t>Firesticks Alliance</a:t>
            </a:r>
          </a:p>
        </p:txBody>
      </p:sp>
    </p:spTree>
    <p:extLst>
      <p:ext uri="{BB962C8B-B14F-4D97-AF65-F5344CB8AC3E}">
        <p14:creationId xmlns:p14="http://schemas.microsoft.com/office/powerpoint/2010/main" val="8237021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AE30-168A-609A-2917-675EF7D16EC6}"/>
              </a:ext>
            </a:extLst>
          </p:cNvPr>
          <p:cNvSpPr>
            <a:spLocks noGrp="1"/>
          </p:cNvSpPr>
          <p:nvPr>
            <p:ph type="title"/>
          </p:nvPr>
        </p:nvSpPr>
        <p:spPr/>
        <p:txBody>
          <a:bodyPr/>
          <a:lstStyle/>
          <a:p>
            <a:r>
              <a:rPr lang="en-GB" b="1" dirty="0" err="1">
                <a:latin typeface="+mn-lt"/>
              </a:rPr>
              <a:t>Fikret</a:t>
            </a:r>
            <a:r>
              <a:rPr lang="en-GB" b="1" dirty="0">
                <a:latin typeface="+mn-lt"/>
              </a:rPr>
              <a:t> </a:t>
            </a:r>
            <a:r>
              <a:rPr lang="en-GB" b="1" dirty="0" err="1">
                <a:latin typeface="+mn-lt"/>
              </a:rPr>
              <a:t>Berkes</a:t>
            </a:r>
            <a:endParaRPr lang="en-GB" b="1" dirty="0">
              <a:latin typeface="+mn-lt"/>
            </a:endParaRPr>
          </a:p>
        </p:txBody>
      </p:sp>
      <p:sp>
        <p:nvSpPr>
          <p:cNvPr id="3" name="Content Placeholder 2">
            <a:extLst>
              <a:ext uri="{FF2B5EF4-FFF2-40B4-BE49-F238E27FC236}">
                <a16:creationId xmlns:a16="http://schemas.microsoft.com/office/drawing/2014/main" id="{92202AB3-E09E-C26B-A49E-CA4C214AF4BB}"/>
              </a:ext>
            </a:extLst>
          </p:cNvPr>
          <p:cNvSpPr>
            <a:spLocks noGrp="1"/>
          </p:cNvSpPr>
          <p:nvPr>
            <p:ph idx="1"/>
          </p:nvPr>
        </p:nvSpPr>
        <p:spPr>
          <a:xfrm>
            <a:off x="838200" y="1825625"/>
            <a:ext cx="6097020" cy="4351338"/>
          </a:xfrm>
        </p:spPr>
        <p:txBody>
          <a:bodyPr/>
          <a:lstStyle/>
          <a:p>
            <a:r>
              <a:rPr lang="en-GB" b="1" dirty="0"/>
              <a:t>“The irony is that, just as globalization has liberated traditional people from their local ecosystems on which they used to depend, </a:t>
            </a:r>
          </a:p>
          <a:p>
            <a:r>
              <a:rPr lang="en-GB" b="1" dirty="0"/>
              <a:t>they are receiving attention as a source of inspiration so that the industrial world does not destroy the larger global ecosystem on which all people depend.”</a:t>
            </a:r>
          </a:p>
        </p:txBody>
      </p:sp>
    </p:spTree>
    <p:extLst>
      <p:ext uri="{BB962C8B-B14F-4D97-AF65-F5344CB8AC3E}">
        <p14:creationId xmlns:p14="http://schemas.microsoft.com/office/powerpoint/2010/main" val="39555405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D336A-A3F0-C600-F995-F7DB1E7B0C30}"/>
              </a:ext>
            </a:extLst>
          </p:cNvPr>
          <p:cNvSpPr>
            <a:spLocks noGrp="1"/>
          </p:cNvSpPr>
          <p:nvPr>
            <p:ph type="title"/>
          </p:nvPr>
        </p:nvSpPr>
        <p:spPr/>
        <p:txBody>
          <a:bodyPr/>
          <a:lstStyle/>
          <a:p>
            <a:r>
              <a:rPr lang="en-GB" b="1" dirty="0">
                <a:latin typeface="+mn-lt"/>
              </a:rPr>
              <a:t>The centrality of the Earth system</a:t>
            </a:r>
          </a:p>
        </p:txBody>
      </p:sp>
      <p:sp>
        <p:nvSpPr>
          <p:cNvPr id="3" name="Content Placeholder 2">
            <a:extLst>
              <a:ext uri="{FF2B5EF4-FFF2-40B4-BE49-F238E27FC236}">
                <a16:creationId xmlns:a16="http://schemas.microsoft.com/office/drawing/2014/main" id="{DBC67E89-196B-E8E3-BEFF-D7CFD44FF211}"/>
              </a:ext>
            </a:extLst>
          </p:cNvPr>
          <p:cNvSpPr>
            <a:spLocks noGrp="1"/>
          </p:cNvSpPr>
          <p:nvPr>
            <p:ph idx="1"/>
          </p:nvPr>
        </p:nvSpPr>
        <p:spPr/>
        <p:txBody>
          <a:bodyPr/>
          <a:lstStyle/>
          <a:p>
            <a:r>
              <a:rPr lang="en-GB" b="1" dirty="0"/>
              <a:t>The deep knowledge of ecology, systems theory, relationality and higher order cosmology</a:t>
            </a:r>
          </a:p>
          <a:p>
            <a:r>
              <a:rPr lang="en-GB" b="1" dirty="0"/>
              <a:t>Enriched with temporal and spatial dimensions through storytelling and evolving practice</a:t>
            </a:r>
          </a:p>
          <a:p>
            <a:r>
              <a:rPr lang="en-GB" b="1" dirty="0"/>
              <a:t>is fundamental to indigenous thinking</a:t>
            </a:r>
          </a:p>
          <a:p>
            <a:r>
              <a:rPr lang="en-GB" b="1" dirty="0"/>
              <a:t>“Learning to read the landscape”</a:t>
            </a:r>
          </a:p>
          <a:p>
            <a:r>
              <a:rPr lang="en-GB" b="1" dirty="0"/>
              <a:t>Far superior to reductionist Western philosophy</a:t>
            </a:r>
          </a:p>
          <a:p>
            <a:r>
              <a:rPr lang="en-GB" b="1" dirty="0"/>
              <a:t>Better equipped for the real world</a:t>
            </a:r>
          </a:p>
        </p:txBody>
      </p:sp>
    </p:spTree>
    <p:extLst>
      <p:ext uri="{BB962C8B-B14F-4D97-AF65-F5344CB8AC3E}">
        <p14:creationId xmlns:p14="http://schemas.microsoft.com/office/powerpoint/2010/main" val="30407124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EC2AB-E175-4795-5553-5C8BA0A8A0B8}"/>
              </a:ext>
            </a:extLst>
          </p:cNvPr>
          <p:cNvSpPr>
            <a:spLocks noGrp="1"/>
          </p:cNvSpPr>
          <p:nvPr>
            <p:ph type="title"/>
          </p:nvPr>
        </p:nvSpPr>
        <p:spPr/>
        <p:txBody>
          <a:bodyPr/>
          <a:lstStyle/>
          <a:p>
            <a:r>
              <a:rPr lang="en-GB" b="1" dirty="0">
                <a:latin typeface="+mn-lt"/>
              </a:rPr>
              <a:t>What truly is primitive and what is progress?</a:t>
            </a:r>
          </a:p>
        </p:txBody>
      </p:sp>
      <p:sp>
        <p:nvSpPr>
          <p:cNvPr id="3" name="Content Placeholder 2">
            <a:extLst>
              <a:ext uri="{FF2B5EF4-FFF2-40B4-BE49-F238E27FC236}">
                <a16:creationId xmlns:a16="http://schemas.microsoft.com/office/drawing/2014/main" id="{FBF24C8A-2F4D-992F-CF3C-E8BB217DFCB4}"/>
              </a:ext>
            </a:extLst>
          </p:cNvPr>
          <p:cNvSpPr>
            <a:spLocks noGrp="1"/>
          </p:cNvSpPr>
          <p:nvPr>
            <p:ph idx="1"/>
          </p:nvPr>
        </p:nvSpPr>
        <p:spPr/>
        <p:txBody>
          <a:bodyPr/>
          <a:lstStyle/>
          <a:p>
            <a:r>
              <a:rPr lang="en-GB" b="1" dirty="0"/>
              <a:t>Contrast between utopian journey and reductionist philosophy of the West</a:t>
            </a:r>
          </a:p>
          <a:p>
            <a:r>
              <a:rPr lang="en-GB" b="1" dirty="0"/>
              <a:t>Versus deep ecological experience and practice across many millennia</a:t>
            </a:r>
          </a:p>
          <a:p>
            <a:r>
              <a:rPr lang="en-GB" b="1" dirty="0"/>
              <a:t>Cyclical versus unidirectional</a:t>
            </a:r>
          </a:p>
          <a:p>
            <a:r>
              <a:rPr lang="en-GB" b="1" dirty="0"/>
              <a:t>Emergent versus reductionist.</a:t>
            </a:r>
          </a:p>
        </p:txBody>
      </p:sp>
    </p:spTree>
    <p:extLst>
      <p:ext uri="{BB962C8B-B14F-4D97-AF65-F5344CB8AC3E}">
        <p14:creationId xmlns:p14="http://schemas.microsoft.com/office/powerpoint/2010/main" val="32682113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183B8-B5CE-4710-36B8-8E712F034FFB}"/>
              </a:ext>
            </a:extLst>
          </p:cNvPr>
          <p:cNvSpPr>
            <a:spLocks noGrp="1"/>
          </p:cNvSpPr>
          <p:nvPr>
            <p:ph type="title"/>
          </p:nvPr>
        </p:nvSpPr>
        <p:spPr>
          <a:xfrm>
            <a:off x="838200" y="2866275"/>
            <a:ext cx="10515600" cy="1325563"/>
          </a:xfrm>
        </p:spPr>
        <p:txBody>
          <a:bodyPr>
            <a:normAutofit/>
          </a:bodyPr>
          <a:lstStyle/>
          <a:p>
            <a:pPr algn="ctr"/>
            <a:r>
              <a:rPr lang="en-GB" sz="4800" b="1" dirty="0">
                <a:latin typeface="+mn-lt"/>
              </a:rPr>
              <a:t>DISCUSSION TIME</a:t>
            </a:r>
          </a:p>
        </p:txBody>
      </p:sp>
      <p:sp>
        <p:nvSpPr>
          <p:cNvPr id="3" name="Content Placeholder 2">
            <a:extLst>
              <a:ext uri="{FF2B5EF4-FFF2-40B4-BE49-F238E27FC236}">
                <a16:creationId xmlns:a16="http://schemas.microsoft.com/office/drawing/2014/main" id="{A474C906-A878-4626-0B8B-15678B07E4C3}"/>
              </a:ext>
            </a:extLst>
          </p:cNvPr>
          <p:cNvSpPr>
            <a:spLocks noGrp="1"/>
          </p:cNvSpPr>
          <p:nvPr>
            <p:ph idx="1"/>
          </p:nvPr>
        </p:nvSpPr>
        <p:spPr>
          <a:xfrm>
            <a:off x="838200" y="1583579"/>
            <a:ext cx="10515600" cy="4351338"/>
          </a:xfrm>
        </p:spPr>
        <p:txBody>
          <a:bodyPr/>
          <a:lstStyle/>
          <a:p>
            <a:endParaRPr lang="en-GB" dirty="0"/>
          </a:p>
        </p:txBody>
      </p:sp>
    </p:spTree>
    <p:extLst>
      <p:ext uri="{BB962C8B-B14F-4D97-AF65-F5344CB8AC3E}">
        <p14:creationId xmlns:p14="http://schemas.microsoft.com/office/powerpoint/2010/main" val="139358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83EAC-979B-6AF5-A4FF-075BC151B8D2}"/>
              </a:ext>
            </a:extLst>
          </p:cNvPr>
          <p:cNvSpPr>
            <a:spLocks noGrp="1"/>
          </p:cNvSpPr>
          <p:nvPr>
            <p:ph type="title"/>
          </p:nvPr>
        </p:nvSpPr>
        <p:spPr/>
        <p:txBody>
          <a:bodyPr/>
          <a:lstStyle/>
          <a:p>
            <a:pPr algn="ctr"/>
            <a:r>
              <a:rPr lang="en-GB" b="1" dirty="0">
                <a:latin typeface="+mn-lt"/>
              </a:rPr>
              <a:t>Organized religion and the fight against animism</a:t>
            </a:r>
          </a:p>
        </p:txBody>
      </p:sp>
      <p:sp>
        <p:nvSpPr>
          <p:cNvPr id="3" name="Content Placeholder 2">
            <a:extLst>
              <a:ext uri="{FF2B5EF4-FFF2-40B4-BE49-F238E27FC236}">
                <a16:creationId xmlns:a16="http://schemas.microsoft.com/office/drawing/2014/main" id="{EB266423-B1B7-51BA-AB3B-86045235CDE6}"/>
              </a:ext>
            </a:extLst>
          </p:cNvPr>
          <p:cNvSpPr>
            <a:spLocks noGrp="1"/>
          </p:cNvSpPr>
          <p:nvPr>
            <p:ph idx="1"/>
          </p:nvPr>
        </p:nvSpPr>
        <p:spPr>
          <a:xfrm>
            <a:off x="838200" y="1704602"/>
            <a:ext cx="10515600" cy="4351338"/>
          </a:xfrm>
        </p:spPr>
        <p:txBody>
          <a:bodyPr/>
          <a:lstStyle/>
          <a:p>
            <a:r>
              <a:rPr lang="en-GB" b="1" dirty="0"/>
              <a:t>Whitby Synod settled date of Easter and hair cuts</a:t>
            </a:r>
          </a:p>
          <a:p>
            <a:r>
              <a:rPr lang="en-GB" b="1" dirty="0"/>
              <a:t>End of Celtic Christianity with its emphasis on nature as an extension of God (still held by Orthodox Church)</a:t>
            </a:r>
          </a:p>
          <a:p>
            <a:r>
              <a:rPr lang="en-GB" b="1" dirty="0"/>
              <a:t>Continued antagonism towards animistic beliefs into Victorian era.</a:t>
            </a:r>
          </a:p>
        </p:txBody>
      </p:sp>
    </p:spTree>
    <p:extLst>
      <p:ext uri="{BB962C8B-B14F-4D97-AF65-F5344CB8AC3E}">
        <p14:creationId xmlns:p14="http://schemas.microsoft.com/office/powerpoint/2010/main" val="2985686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DAB12-D10E-14EA-511C-37223378EE00}"/>
              </a:ext>
            </a:extLst>
          </p:cNvPr>
          <p:cNvSpPr>
            <a:spLocks noGrp="1"/>
          </p:cNvSpPr>
          <p:nvPr>
            <p:ph type="title"/>
          </p:nvPr>
        </p:nvSpPr>
        <p:spPr/>
        <p:txBody>
          <a:bodyPr/>
          <a:lstStyle/>
          <a:p>
            <a:r>
              <a:rPr lang="en-GB" b="1" dirty="0">
                <a:latin typeface="+mn-lt"/>
              </a:rPr>
              <a:t>King </a:t>
            </a:r>
            <a:r>
              <a:rPr lang="en-GB" b="1" dirty="0" err="1">
                <a:latin typeface="+mn-lt"/>
              </a:rPr>
              <a:t>Oswiu</a:t>
            </a:r>
            <a:r>
              <a:rPr lang="en-GB" b="1" dirty="0">
                <a:latin typeface="+mn-lt"/>
              </a:rPr>
              <a:t> and his fasting wife</a:t>
            </a:r>
          </a:p>
        </p:txBody>
      </p:sp>
      <p:sp>
        <p:nvSpPr>
          <p:cNvPr id="3" name="Content Placeholder 2">
            <a:extLst>
              <a:ext uri="{FF2B5EF4-FFF2-40B4-BE49-F238E27FC236}">
                <a16:creationId xmlns:a16="http://schemas.microsoft.com/office/drawing/2014/main" id="{95CDF427-D73D-5CE2-1F72-8AA972195BE5}"/>
              </a:ext>
            </a:extLst>
          </p:cNvPr>
          <p:cNvSpPr>
            <a:spLocks noGrp="1"/>
          </p:cNvSpPr>
          <p:nvPr>
            <p:ph idx="1"/>
          </p:nvPr>
        </p:nvSpPr>
        <p:spPr>
          <a:xfrm>
            <a:off x="838200" y="1825625"/>
            <a:ext cx="8023412" cy="4351338"/>
          </a:xfrm>
        </p:spPr>
        <p:txBody>
          <a:bodyPr/>
          <a:lstStyle/>
          <a:p>
            <a:r>
              <a:rPr lang="en-GB" b="1" dirty="0" err="1"/>
              <a:t>Oswiu</a:t>
            </a:r>
            <a:r>
              <a:rPr lang="en-GB" b="1" dirty="0"/>
              <a:t> followed Celtic Christianity</a:t>
            </a:r>
          </a:p>
          <a:p>
            <a:r>
              <a:rPr lang="en-GB" b="1" dirty="0"/>
              <a:t>Celtic Easter could fall up to a month after Roman Easter</a:t>
            </a:r>
          </a:p>
          <a:p>
            <a:r>
              <a:rPr lang="en-GB" b="1" dirty="0"/>
              <a:t>The King’s wife followed Roman Easter and would still be fasting</a:t>
            </a:r>
          </a:p>
          <a:p>
            <a:r>
              <a:rPr lang="en-GB" b="1" dirty="0"/>
              <a:t>While </a:t>
            </a:r>
            <a:r>
              <a:rPr lang="en-GB" b="1" dirty="0" err="1"/>
              <a:t>Oswiu</a:t>
            </a:r>
            <a:r>
              <a:rPr lang="en-GB" b="1" dirty="0"/>
              <a:t> feasted</a:t>
            </a:r>
          </a:p>
          <a:p>
            <a:r>
              <a:rPr lang="en-GB" b="1" dirty="0"/>
              <a:t>Something had to be done.</a:t>
            </a:r>
          </a:p>
        </p:txBody>
      </p:sp>
    </p:spTree>
    <p:extLst>
      <p:ext uri="{BB962C8B-B14F-4D97-AF65-F5344CB8AC3E}">
        <p14:creationId xmlns:p14="http://schemas.microsoft.com/office/powerpoint/2010/main" val="1091071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B1BC8-4967-D8A7-F94C-16565E209481}"/>
              </a:ext>
            </a:extLst>
          </p:cNvPr>
          <p:cNvSpPr>
            <a:spLocks noGrp="1"/>
          </p:cNvSpPr>
          <p:nvPr>
            <p:ph type="title"/>
          </p:nvPr>
        </p:nvSpPr>
        <p:spPr/>
        <p:txBody>
          <a:bodyPr/>
          <a:lstStyle/>
          <a:p>
            <a:pPr algn="ctr"/>
            <a:r>
              <a:rPr lang="en-GB" b="1" dirty="0">
                <a:latin typeface="+mn-lt"/>
              </a:rPr>
              <a:t>Whitby</a:t>
            </a:r>
          </a:p>
        </p:txBody>
      </p:sp>
      <p:sp>
        <p:nvSpPr>
          <p:cNvPr id="3" name="Content Placeholder 2">
            <a:extLst>
              <a:ext uri="{FF2B5EF4-FFF2-40B4-BE49-F238E27FC236}">
                <a16:creationId xmlns:a16="http://schemas.microsoft.com/office/drawing/2014/main" id="{A8D996E9-41F8-9F8C-1ED2-A0A8533FD366}"/>
              </a:ext>
            </a:extLst>
          </p:cNvPr>
          <p:cNvSpPr>
            <a:spLocks noGrp="1"/>
          </p:cNvSpPr>
          <p:nvPr>
            <p:ph idx="1"/>
          </p:nvPr>
        </p:nvSpPr>
        <p:spPr>
          <a:xfrm>
            <a:off x="838200" y="1825625"/>
            <a:ext cx="7620000" cy="4351338"/>
          </a:xfrm>
        </p:spPr>
        <p:txBody>
          <a:bodyPr/>
          <a:lstStyle/>
          <a:p>
            <a:r>
              <a:rPr lang="en-GB" b="1" dirty="0"/>
              <a:t>Synod was organized</a:t>
            </a:r>
          </a:p>
          <a:p>
            <a:r>
              <a:rPr lang="en-GB" b="1" dirty="0"/>
              <a:t>Two sides presented arguments</a:t>
            </a:r>
          </a:p>
          <a:p>
            <a:r>
              <a:rPr lang="en-GB" b="1" dirty="0" err="1"/>
              <a:t>Oswiu</a:t>
            </a:r>
            <a:r>
              <a:rPr lang="en-GB" b="1" dirty="0"/>
              <a:t> ruled that Rome had it right</a:t>
            </a:r>
          </a:p>
          <a:p>
            <a:r>
              <a:rPr lang="en-GB" b="1" dirty="0"/>
              <a:t>Rome took primacy over all Northumberland, including Lindisfarne</a:t>
            </a:r>
          </a:p>
          <a:p>
            <a:r>
              <a:rPr lang="en-GB" b="1" dirty="0"/>
              <a:t>Episcopal seat was moved to York from Lindisfarne</a:t>
            </a:r>
          </a:p>
          <a:p>
            <a:r>
              <a:rPr lang="en-GB" b="1" dirty="0"/>
              <a:t>Beginning of the end for Celtic traditions</a:t>
            </a:r>
          </a:p>
        </p:txBody>
      </p:sp>
    </p:spTree>
    <p:extLst>
      <p:ext uri="{BB962C8B-B14F-4D97-AF65-F5344CB8AC3E}">
        <p14:creationId xmlns:p14="http://schemas.microsoft.com/office/powerpoint/2010/main" val="2348165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D045-41CE-9E12-AB22-D8066CC9E662}"/>
              </a:ext>
            </a:extLst>
          </p:cNvPr>
          <p:cNvSpPr>
            <a:spLocks noGrp="1"/>
          </p:cNvSpPr>
          <p:nvPr>
            <p:ph type="title"/>
          </p:nvPr>
        </p:nvSpPr>
        <p:spPr/>
        <p:txBody>
          <a:bodyPr/>
          <a:lstStyle/>
          <a:p>
            <a:r>
              <a:rPr lang="en-GB" b="1" dirty="0">
                <a:latin typeface="+mn-lt"/>
              </a:rPr>
              <a:t>Shift in Philosophy</a:t>
            </a:r>
          </a:p>
        </p:txBody>
      </p:sp>
      <p:sp>
        <p:nvSpPr>
          <p:cNvPr id="3" name="Content Placeholder 2">
            <a:extLst>
              <a:ext uri="{FF2B5EF4-FFF2-40B4-BE49-F238E27FC236}">
                <a16:creationId xmlns:a16="http://schemas.microsoft.com/office/drawing/2014/main" id="{BFAC0A83-3ED7-3A17-2283-D8E9067E4CC2}"/>
              </a:ext>
            </a:extLst>
          </p:cNvPr>
          <p:cNvSpPr>
            <a:spLocks noGrp="1"/>
          </p:cNvSpPr>
          <p:nvPr>
            <p:ph idx="1"/>
          </p:nvPr>
        </p:nvSpPr>
        <p:spPr>
          <a:xfrm>
            <a:off x="147918" y="1825625"/>
            <a:ext cx="8700247" cy="4351338"/>
          </a:xfrm>
        </p:spPr>
        <p:txBody>
          <a:bodyPr/>
          <a:lstStyle/>
          <a:p>
            <a:r>
              <a:rPr lang="en-GB" b="1" dirty="0"/>
              <a:t>Feminist writers discuss the advent of the Enlightenment and the Scientific Revolution as instigating a qualitative shift in the natural philosophy of Western societies</a:t>
            </a:r>
          </a:p>
          <a:p>
            <a:r>
              <a:rPr lang="en-GB" b="1" dirty="0"/>
              <a:t>Each new development (or ‘progression’) in thought seemed to sever our ‘connectivity’ more and more, </a:t>
            </a:r>
          </a:p>
          <a:p>
            <a:r>
              <a:rPr lang="en-GB" b="1" dirty="0"/>
              <a:t>replacing it with a growing sense of human privilege, ascendancy and dominance over Nature and other human beings (e.g. Merchant 1980).</a:t>
            </a:r>
          </a:p>
        </p:txBody>
      </p:sp>
    </p:spTree>
    <p:extLst>
      <p:ext uri="{BB962C8B-B14F-4D97-AF65-F5344CB8AC3E}">
        <p14:creationId xmlns:p14="http://schemas.microsoft.com/office/powerpoint/2010/main" val="2634075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24A8-F372-15F6-906E-2CB0440DE478}"/>
              </a:ext>
            </a:extLst>
          </p:cNvPr>
          <p:cNvSpPr>
            <a:spLocks noGrp="1"/>
          </p:cNvSpPr>
          <p:nvPr>
            <p:ph type="title"/>
          </p:nvPr>
        </p:nvSpPr>
        <p:spPr/>
        <p:txBody>
          <a:bodyPr/>
          <a:lstStyle/>
          <a:p>
            <a:pPr algn="ctr"/>
            <a:r>
              <a:rPr lang="en-GB" b="1" dirty="0">
                <a:latin typeface="+mn-lt"/>
              </a:rPr>
              <a:t>Dualism: the parting of the ways</a:t>
            </a:r>
          </a:p>
        </p:txBody>
      </p:sp>
      <p:sp>
        <p:nvSpPr>
          <p:cNvPr id="3" name="Content Placeholder 2">
            <a:extLst>
              <a:ext uri="{FF2B5EF4-FFF2-40B4-BE49-F238E27FC236}">
                <a16:creationId xmlns:a16="http://schemas.microsoft.com/office/drawing/2014/main" id="{D8C89C45-DE1C-CDAF-55F2-60E99ED7B13E}"/>
              </a:ext>
            </a:extLst>
          </p:cNvPr>
          <p:cNvSpPr>
            <a:spLocks noGrp="1"/>
          </p:cNvSpPr>
          <p:nvPr>
            <p:ph idx="1"/>
          </p:nvPr>
        </p:nvSpPr>
        <p:spPr>
          <a:xfrm>
            <a:off x="838200" y="1825625"/>
            <a:ext cx="5885329" cy="4351338"/>
          </a:xfrm>
        </p:spPr>
        <p:txBody>
          <a:bodyPr>
            <a:normAutofit fontScale="92500"/>
          </a:bodyPr>
          <a:lstStyle/>
          <a:p>
            <a:r>
              <a:rPr lang="en-GB" b="1" dirty="0"/>
              <a:t>Western views of Nature celebrated a dualism between human and nature</a:t>
            </a:r>
          </a:p>
          <a:p>
            <a:r>
              <a:rPr lang="en-GB" b="1" dirty="0"/>
              <a:t>Nature as an object of exploitation, </a:t>
            </a:r>
          </a:p>
          <a:p>
            <a:r>
              <a:rPr lang="en-GB" b="1" dirty="0"/>
              <a:t>Nature as an object of investigation (e.g. seeing a given natural item as only an experimental unit), </a:t>
            </a:r>
          </a:p>
          <a:p>
            <a:r>
              <a:rPr lang="en-GB" b="1" dirty="0"/>
              <a:t>and Nature as an object of ownership. </a:t>
            </a:r>
          </a:p>
          <a:p>
            <a:r>
              <a:rPr lang="en-GB" b="1" dirty="0"/>
              <a:t>Indigenous people were classed as part of Nature.</a:t>
            </a:r>
          </a:p>
        </p:txBody>
      </p:sp>
    </p:spTree>
    <p:extLst>
      <p:ext uri="{BB962C8B-B14F-4D97-AF65-F5344CB8AC3E}">
        <p14:creationId xmlns:p14="http://schemas.microsoft.com/office/powerpoint/2010/main" val="1104746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6F259F5-FCBE-4B1F-8806-CA8D9981F6B0}" vid="{85AE6764-F06B-4B59-ADD4-C4E195859112}"/>
    </a:ext>
  </a:extLst>
</a:theme>
</file>

<file path=docProps/app.xml><?xml version="1.0" encoding="utf-8"?>
<Properties xmlns="http://schemas.openxmlformats.org/officeDocument/2006/extended-properties" xmlns:vt="http://schemas.openxmlformats.org/officeDocument/2006/docPropsVTypes">
  <Template>L2a Sound Indigenous thinking  Modernity</Template>
  <TotalTime>0</TotalTime>
  <Words>2072</Words>
  <Application>Microsoft Office PowerPoint</Application>
  <PresentationFormat>Widescreen</PresentationFormat>
  <Paragraphs>170</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Indigenous thinking and our search for a sustainable future Week One IIa: Modernity</vt:lpstr>
      <vt:lpstr>Breaking the Bond Between Nature and Humanity: Out of Eden</vt:lpstr>
      <vt:lpstr>PowerPoint Presentation</vt:lpstr>
      <vt:lpstr>The Parting of the Ways</vt:lpstr>
      <vt:lpstr>Organized religion and the fight against animism</vt:lpstr>
      <vt:lpstr>King Oswiu and his fasting wife</vt:lpstr>
      <vt:lpstr>Whitby</vt:lpstr>
      <vt:lpstr>Shift in Philosophy</vt:lpstr>
      <vt:lpstr>Dualism: the parting of the ways</vt:lpstr>
      <vt:lpstr>Marquis of Condorcet</vt:lpstr>
      <vt:lpstr>John Locke</vt:lpstr>
      <vt:lpstr>Terra nullius</vt:lpstr>
      <vt:lpstr>PowerPoint Presentation</vt:lpstr>
      <vt:lpstr>Primitivism</vt:lpstr>
      <vt:lpstr>Detribalization and forced labour</vt:lpstr>
      <vt:lpstr>Mabo v Queensland</vt:lpstr>
      <vt:lpstr>Who was Eddie Mabo?</vt:lpstr>
      <vt:lpstr>Noble savage or sub-human</vt:lpstr>
      <vt:lpstr>Evolution and ecology: dualism within Nature</vt:lpstr>
      <vt:lpstr>Colonial actions</vt:lpstr>
      <vt:lpstr>Canada and USA</vt:lpstr>
      <vt:lpstr>Britain in Australia</vt:lpstr>
      <vt:lpstr>Latin America</vt:lpstr>
      <vt:lpstr>Enclosure</vt:lpstr>
      <vt:lpstr>PowerPoint Presentation</vt:lpstr>
      <vt:lpstr>PowerPoint Presentation</vt:lpstr>
      <vt:lpstr>PowerPoint Presentation</vt:lpstr>
      <vt:lpstr>Conservation strategies and rewilding</vt:lpstr>
      <vt:lpstr>Criminalization of indigenous practices</vt:lpstr>
      <vt:lpstr>San Bushmen</vt:lpstr>
      <vt:lpstr>Conservation v People</vt:lpstr>
      <vt:lpstr>Shona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Fire ecology and indigenous practice</vt:lpstr>
      <vt:lpstr>Denial of indigenous knowledge</vt:lpstr>
      <vt:lpstr>PowerPoint Presentation</vt:lpstr>
      <vt:lpstr>Fikret Berkes</vt:lpstr>
      <vt:lpstr>The centrality of the Earth system</vt:lpstr>
      <vt:lpstr>What truly is primitive and what is progress?</vt:lpstr>
      <vt:lpstr>DISCUSSION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Indigenous thinking and our search for a sustainable future Week One IIa: Modernity</dc:title>
  <dc:creator>Keith Skene</dc:creator>
  <cp:lastModifiedBy>Keith Skene</cp:lastModifiedBy>
  <cp:revision>2</cp:revision>
  <dcterms:created xsi:type="dcterms:W3CDTF">2022-11-03T09:10:42Z</dcterms:created>
  <dcterms:modified xsi:type="dcterms:W3CDTF">2022-11-03T09:15:12Z</dcterms:modified>
</cp:coreProperties>
</file>