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99" r:id="rId5"/>
    <p:sldId id="300" r:id="rId6"/>
    <p:sldId id="301" r:id="rId7"/>
    <p:sldId id="328" r:id="rId8"/>
    <p:sldId id="329" r:id="rId9"/>
    <p:sldId id="303" r:id="rId10"/>
    <p:sldId id="304" r:id="rId11"/>
    <p:sldId id="305" r:id="rId12"/>
    <p:sldId id="298" r:id="rId13"/>
    <p:sldId id="291" r:id="rId14"/>
    <p:sldId id="292" r:id="rId15"/>
    <p:sldId id="293" r:id="rId16"/>
    <p:sldId id="297" r:id="rId17"/>
    <p:sldId id="318" r:id="rId18"/>
    <p:sldId id="295" r:id="rId19"/>
    <p:sldId id="319" r:id="rId20"/>
    <p:sldId id="296" r:id="rId21"/>
    <p:sldId id="327" r:id="rId22"/>
    <p:sldId id="269" r:id="rId23"/>
    <p:sldId id="270" r:id="rId24"/>
    <p:sldId id="307" r:id="rId25"/>
    <p:sldId id="308" r:id="rId26"/>
    <p:sldId id="320" r:id="rId27"/>
    <p:sldId id="311" r:id="rId28"/>
    <p:sldId id="277" r:id="rId29"/>
    <p:sldId id="271" r:id="rId30"/>
    <p:sldId id="273" r:id="rId31"/>
    <p:sldId id="274" r:id="rId32"/>
    <p:sldId id="275" r:id="rId33"/>
    <p:sldId id="272" r:id="rId34"/>
    <p:sldId id="281" r:id="rId35"/>
    <p:sldId id="323" r:id="rId36"/>
    <p:sldId id="324" r:id="rId37"/>
    <p:sldId id="330" r:id="rId38"/>
    <p:sldId id="276" r:id="rId39"/>
    <p:sldId id="313" r:id="rId40"/>
    <p:sldId id="315" r:id="rId41"/>
    <p:sldId id="279" r:id="rId42"/>
    <p:sldId id="280" r:id="rId43"/>
    <p:sldId id="259" r:id="rId44"/>
    <p:sldId id="294" r:id="rId45"/>
    <p:sldId id="331" r:id="rId46"/>
    <p:sldId id="282" r:id="rId47"/>
    <p:sldId id="316" r:id="rId48"/>
    <p:sldId id="290" r:id="rId49"/>
    <p:sldId id="283" r:id="rId50"/>
    <p:sldId id="284" r:id="rId51"/>
    <p:sldId id="285" r:id="rId52"/>
    <p:sldId id="286" r:id="rId53"/>
    <p:sldId id="287" r:id="rId54"/>
    <p:sldId id="314" r:id="rId55"/>
    <p:sldId id="28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4660"/>
  </p:normalViewPr>
  <p:slideViewPr>
    <p:cSldViewPr snapToGrid="0">
      <p:cViewPr varScale="1">
        <p:scale>
          <a:sx n="71" d="100"/>
          <a:sy n="71" d="100"/>
        </p:scale>
        <p:origin x="7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1F84-C377-AFD1-3C74-7C952FA669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C70A75-E03D-36D9-5B97-D982B4535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687CD5-7D5B-5A3B-A262-C23B974452D1}"/>
              </a:ext>
            </a:extLst>
          </p:cNvPr>
          <p:cNvSpPr>
            <a:spLocks noGrp="1"/>
          </p:cNvSpPr>
          <p:nvPr>
            <p:ph type="dt" sz="half" idx="10"/>
          </p:nvPr>
        </p:nvSpPr>
        <p:spPr/>
        <p:txBody>
          <a:bodyPr/>
          <a:lstStyle/>
          <a:p>
            <a:fld id="{28A9E430-A59D-4FE5-9BA3-76E15DE21B40}" type="datetimeFigureOut">
              <a:rPr lang="en-GB" smtClean="0"/>
              <a:t>29/10/2022</a:t>
            </a:fld>
            <a:endParaRPr lang="en-GB"/>
          </a:p>
        </p:txBody>
      </p:sp>
      <p:sp>
        <p:nvSpPr>
          <p:cNvPr id="5" name="Footer Placeholder 4">
            <a:extLst>
              <a:ext uri="{FF2B5EF4-FFF2-40B4-BE49-F238E27FC236}">
                <a16:creationId xmlns:a16="http://schemas.microsoft.com/office/drawing/2014/main" id="{83CC9B37-5161-28B3-3271-FABB13DBFC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AB9FF5-6EA2-CFA7-C3A2-5956B66A3206}"/>
              </a:ext>
            </a:extLst>
          </p:cNvPr>
          <p:cNvSpPr>
            <a:spLocks noGrp="1"/>
          </p:cNvSpPr>
          <p:nvPr>
            <p:ph type="sldNum" sz="quarter" idx="12"/>
          </p:nvPr>
        </p:nvSpPr>
        <p:spPr/>
        <p:txBody>
          <a:bodyPr/>
          <a:lstStyle/>
          <a:p>
            <a:fld id="{2950D53D-49B0-4989-A02E-8FE8D095EF3C}" type="slidenum">
              <a:rPr lang="en-GB" smtClean="0"/>
              <a:t>‹#›</a:t>
            </a:fld>
            <a:endParaRPr lang="en-GB"/>
          </a:p>
        </p:txBody>
      </p:sp>
    </p:spTree>
    <p:extLst>
      <p:ext uri="{BB962C8B-B14F-4D97-AF65-F5344CB8AC3E}">
        <p14:creationId xmlns:p14="http://schemas.microsoft.com/office/powerpoint/2010/main" val="260050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A76C-67B3-46EB-324C-8C1B525890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350D6-599C-CB05-D60C-F0D623DBD5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E6926D-36DC-4098-36C3-B0CB5F5B832D}"/>
              </a:ext>
            </a:extLst>
          </p:cNvPr>
          <p:cNvSpPr>
            <a:spLocks noGrp="1"/>
          </p:cNvSpPr>
          <p:nvPr>
            <p:ph type="dt" sz="half" idx="10"/>
          </p:nvPr>
        </p:nvSpPr>
        <p:spPr/>
        <p:txBody>
          <a:bodyPr/>
          <a:lstStyle/>
          <a:p>
            <a:fld id="{28A9E430-A59D-4FE5-9BA3-76E15DE21B40}" type="datetimeFigureOut">
              <a:rPr lang="en-GB" smtClean="0"/>
              <a:t>29/10/2022</a:t>
            </a:fld>
            <a:endParaRPr lang="en-GB"/>
          </a:p>
        </p:txBody>
      </p:sp>
      <p:sp>
        <p:nvSpPr>
          <p:cNvPr id="5" name="Footer Placeholder 4">
            <a:extLst>
              <a:ext uri="{FF2B5EF4-FFF2-40B4-BE49-F238E27FC236}">
                <a16:creationId xmlns:a16="http://schemas.microsoft.com/office/drawing/2014/main" id="{D32E8707-3F61-B6F0-1C6A-2391CBCF18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72D7E9-05AB-03B1-AE5C-D2EA2FEA75A9}"/>
              </a:ext>
            </a:extLst>
          </p:cNvPr>
          <p:cNvSpPr>
            <a:spLocks noGrp="1"/>
          </p:cNvSpPr>
          <p:nvPr>
            <p:ph type="sldNum" sz="quarter" idx="12"/>
          </p:nvPr>
        </p:nvSpPr>
        <p:spPr/>
        <p:txBody>
          <a:bodyPr/>
          <a:lstStyle/>
          <a:p>
            <a:fld id="{2950D53D-49B0-4989-A02E-8FE8D095EF3C}" type="slidenum">
              <a:rPr lang="en-GB" smtClean="0"/>
              <a:t>‹#›</a:t>
            </a:fld>
            <a:endParaRPr lang="en-GB"/>
          </a:p>
        </p:txBody>
      </p:sp>
    </p:spTree>
    <p:extLst>
      <p:ext uri="{BB962C8B-B14F-4D97-AF65-F5344CB8AC3E}">
        <p14:creationId xmlns:p14="http://schemas.microsoft.com/office/powerpoint/2010/main" val="251855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0E5C6D-FAF3-E0A1-737C-381C05863F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AA209A-262D-CDE9-3F49-39A5FF2219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B85E8D-1BEC-5771-5EAA-E3B7E0F168C1}"/>
              </a:ext>
            </a:extLst>
          </p:cNvPr>
          <p:cNvSpPr>
            <a:spLocks noGrp="1"/>
          </p:cNvSpPr>
          <p:nvPr>
            <p:ph type="dt" sz="half" idx="10"/>
          </p:nvPr>
        </p:nvSpPr>
        <p:spPr/>
        <p:txBody>
          <a:bodyPr/>
          <a:lstStyle/>
          <a:p>
            <a:fld id="{28A9E430-A59D-4FE5-9BA3-76E15DE21B40}" type="datetimeFigureOut">
              <a:rPr lang="en-GB" smtClean="0"/>
              <a:t>29/10/2022</a:t>
            </a:fld>
            <a:endParaRPr lang="en-GB"/>
          </a:p>
        </p:txBody>
      </p:sp>
      <p:sp>
        <p:nvSpPr>
          <p:cNvPr id="5" name="Footer Placeholder 4">
            <a:extLst>
              <a:ext uri="{FF2B5EF4-FFF2-40B4-BE49-F238E27FC236}">
                <a16:creationId xmlns:a16="http://schemas.microsoft.com/office/drawing/2014/main" id="{26F28E2A-178F-0927-A7F1-70ACE3562C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69341D-9BA1-D9C3-F6CC-DB6C5A2C8CAA}"/>
              </a:ext>
            </a:extLst>
          </p:cNvPr>
          <p:cNvSpPr>
            <a:spLocks noGrp="1"/>
          </p:cNvSpPr>
          <p:nvPr>
            <p:ph type="sldNum" sz="quarter" idx="12"/>
          </p:nvPr>
        </p:nvSpPr>
        <p:spPr/>
        <p:txBody>
          <a:bodyPr/>
          <a:lstStyle/>
          <a:p>
            <a:fld id="{2950D53D-49B0-4989-A02E-8FE8D095EF3C}" type="slidenum">
              <a:rPr lang="en-GB" smtClean="0"/>
              <a:t>‹#›</a:t>
            </a:fld>
            <a:endParaRPr lang="en-GB"/>
          </a:p>
        </p:txBody>
      </p:sp>
    </p:spTree>
    <p:extLst>
      <p:ext uri="{BB962C8B-B14F-4D97-AF65-F5344CB8AC3E}">
        <p14:creationId xmlns:p14="http://schemas.microsoft.com/office/powerpoint/2010/main" val="412291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11DA-DE3E-D8FE-084D-16199A0349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40D95D-9872-7434-1097-ABA6ED325D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AA1AB3-2864-D4B3-DDC4-110F189D41D3}"/>
              </a:ext>
            </a:extLst>
          </p:cNvPr>
          <p:cNvSpPr>
            <a:spLocks noGrp="1"/>
          </p:cNvSpPr>
          <p:nvPr>
            <p:ph type="dt" sz="half" idx="10"/>
          </p:nvPr>
        </p:nvSpPr>
        <p:spPr/>
        <p:txBody>
          <a:bodyPr/>
          <a:lstStyle/>
          <a:p>
            <a:fld id="{28A9E430-A59D-4FE5-9BA3-76E15DE21B40}" type="datetimeFigureOut">
              <a:rPr lang="en-GB" smtClean="0"/>
              <a:t>29/10/2022</a:t>
            </a:fld>
            <a:endParaRPr lang="en-GB"/>
          </a:p>
        </p:txBody>
      </p:sp>
      <p:sp>
        <p:nvSpPr>
          <p:cNvPr id="5" name="Footer Placeholder 4">
            <a:extLst>
              <a:ext uri="{FF2B5EF4-FFF2-40B4-BE49-F238E27FC236}">
                <a16:creationId xmlns:a16="http://schemas.microsoft.com/office/drawing/2014/main" id="{9DC6D86F-E3D4-48D7-683C-3086C936D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F2C6F9-8AA7-AAFA-9BC0-57EC6C019E12}"/>
              </a:ext>
            </a:extLst>
          </p:cNvPr>
          <p:cNvSpPr>
            <a:spLocks noGrp="1"/>
          </p:cNvSpPr>
          <p:nvPr>
            <p:ph type="sldNum" sz="quarter" idx="12"/>
          </p:nvPr>
        </p:nvSpPr>
        <p:spPr/>
        <p:txBody>
          <a:bodyPr/>
          <a:lstStyle/>
          <a:p>
            <a:fld id="{2950D53D-49B0-4989-A02E-8FE8D095EF3C}" type="slidenum">
              <a:rPr lang="en-GB" smtClean="0"/>
              <a:t>‹#›</a:t>
            </a:fld>
            <a:endParaRPr lang="en-GB"/>
          </a:p>
        </p:txBody>
      </p:sp>
    </p:spTree>
    <p:extLst>
      <p:ext uri="{BB962C8B-B14F-4D97-AF65-F5344CB8AC3E}">
        <p14:creationId xmlns:p14="http://schemas.microsoft.com/office/powerpoint/2010/main" val="32335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8981-31CB-73F8-8C2E-79D32417F9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95A8B0-A83E-18A0-BCD9-BA2526428A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9D7911-F58E-59DB-B948-18525BD1DD0A}"/>
              </a:ext>
            </a:extLst>
          </p:cNvPr>
          <p:cNvSpPr>
            <a:spLocks noGrp="1"/>
          </p:cNvSpPr>
          <p:nvPr>
            <p:ph type="dt" sz="half" idx="10"/>
          </p:nvPr>
        </p:nvSpPr>
        <p:spPr/>
        <p:txBody>
          <a:bodyPr/>
          <a:lstStyle/>
          <a:p>
            <a:fld id="{28A9E430-A59D-4FE5-9BA3-76E15DE21B40}" type="datetimeFigureOut">
              <a:rPr lang="en-GB" smtClean="0"/>
              <a:t>29/10/2022</a:t>
            </a:fld>
            <a:endParaRPr lang="en-GB"/>
          </a:p>
        </p:txBody>
      </p:sp>
      <p:sp>
        <p:nvSpPr>
          <p:cNvPr id="5" name="Footer Placeholder 4">
            <a:extLst>
              <a:ext uri="{FF2B5EF4-FFF2-40B4-BE49-F238E27FC236}">
                <a16:creationId xmlns:a16="http://schemas.microsoft.com/office/drawing/2014/main" id="{27FC6A09-6524-B5A9-224A-232FEDFA1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46795A-D5BB-F068-6AEE-3CD50C67BCA2}"/>
              </a:ext>
            </a:extLst>
          </p:cNvPr>
          <p:cNvSpPr>
            <a:spLocks noGrp="1"/>
          </p:cNvSpPr>
          <p:nvPr>
            <p:ph type="sldNum" sz="quarter" idx="12"/>
          </p:nvPr>
        </p:nvSpPr>
        <p:spPr/>
        <p:txBody>
          <a:bodyPr/>
          <a:lstStyle/>
          <a:p>
            <a:fld id="{2950D53D-49B0-4989-A02E-8FE8D095EF3C}" type="slidenum">
              <a:rPr lang="en-GB" smtClean="0"/>
              <a:t>‹#›</a:t>
            </a:fld>
            <a:endParaRPr lang="en-GB"/>
          </a:p>
        </p:txBody>
      </p:sp>
    </p:spTree>
    <p:extLst>
      <p:ext uri="{BB962C8B-B14F-4D97-AF65-F5344CB8AC3E}">
        <p14:creationId xmlns:p14="http://schemas.microsoft.com/office/powerpoint/2010/main" val="42547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855F-6730-63E1-0A17-F11C4F537D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DF8387-9609-6006-B787-8572308541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DAFC81-3538-F6AC-6E36-462950151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44DC99-4220-2EEE-0DE3-D1303736CD57}"/>
              </a:ext>
            </a:extLst>
          </p:cNvPr>
          <p:cNvSpPr>
            <a:spLocks noGrp="1"/>
          </p:cNvSpPr>
          <p:nvPr>
            <p:ph type="dt" sz="half" idx="10"/>
          </p:nvPr>
        </p:nvSpPr>
        <p:spPr/>
        <p:txBody>
          <a:bodyPr/>
          <a:lstStyle/>
          <a:p>
            <a:fld id="{28A9E430-A59D-4FE5-9BA3-76E15DE21B40}" type="datetimeFigureOut">
              <a:rPr lang="en-GB" smtClean="0"/>
              <a:t>29/10/2022</a:t>
            </a:fld>
            <a:endParaRPr lang="en-GB"/>
          </a:p>
        </p:txBody>
      </p:sp>
      <p:sp>
        <p:nvSpPr>
          <p:cNvPr id="6" name="Footer Placeholder 5">
            <a:extLst>
              <a:ext uri="{FF2B5EF4-FFF2-40B4-BE49-F238E27FC236}">
                <a16:creationId xmlns:a16="http://schemas.microsoft.com/office/drawing/2014/main" id="{C6F60DD7-959A-B7E1-0FCF-0C1B3793CD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C6DFC9-1898-F590-145C-731D5D185A0A}"/>
              </a:ext>
            </a:extLst>
          </p:cNvPr>
          <p:cNvSpPr>
            <a:spLocks noGrp="1"/>
          </p:cNvSpPr>
          <p:nvPr>
            <p:ph type="sldNum" sz="quarter" idx="12"/>
          </p:nvPr>
        </p:nvSpPr>
        <p:spPr/>
        <p:txBody>
          <a:bodyPr/>
          <a:lstStyle/>
          <a:p>
            <a:fld id="{2950D53D-49B0-4989-A02E-8FE8D095EF3C}" type="slidenum">
              <a:rPr lang="en-GB" smtClean="0"/>
              <a:t>‹#›</a:t>
            </a:fld>
            <a:endParaRPr lang="en-GB"/>
          </a:p>
        </p:txBody>
      </p:sp>
    </p:spTree>
    <p:extLst>
      <p:ext uri="{BB962C8B-B14F-4D97-AF65-F5344CB8AC3E}">
        <p14:creationId xmlns:p14="http://schemas.microsoft.com/office/powerpoint/2010/main" val="227746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3EF2-3F53-4D3C-8523-8746FC1CF2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B500F2-2A53-ED39-3353-09AC8BED3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FF0600-43C1-31E9-7AEE-9EC11B9C1D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855718-B413-A36E-31AF-83B1E09F9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464811-BD68-AE1B-2D09-D1F98A21A6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78BC0D-C693-27A3-FA8F-677E303F5C16}"/>
              </a:ext>
            </a:extLst>
          </p:cNvPr>
          <p:cNvSpPr>
            <a:spLocks noGrp="1"/>
          </p:cNvSpPr>
          <p:nvPr>
            <p:ph type="dt" sz="half" idx="10"/>
          </p:nvPr>
        </p:nvSpPr>
        <p:spPr/>
        <p:txBody>
          <a:bodyPr/>
          <a:lstStyle/>
          <a:p>
            <a:fld id="{28A9E430-A59D-4FE5-9BA3-76E15DE21B40}" type="datetimeFigureOut">
              <a:rPr lang="en-GB" smtClean="0"/>
              <a:t>29/10/2022</a:t>
            </a:fld>
            <a:endParaRPr lang="en-GB"/>
          </a:p>
        </p:txBody>
      </p:sp>
      <p:sp>
        <p:nvSpPr>
          <p:cNvPr id="8" name="Footer Placeholder 7">
            <a:extLst>
              <a:ext uri="{FF2B5EF4-FFF2-40B4-BE49-F238E27FC236}">
                <a16:creationId xmlns:a16="http://schemas.microsoft.com/office/drawing/2014/main" id="{5BC77634-ED41-AAA7-FBC9-BC3885A6CC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ED5CB7-4EBD-401C-D23B-FB2FAFA7CD07}"/>
              </a:ext>
            </a:extLst>
          </p:cNvPr>
          <p:cNvSpPr>
            <a:spLocks noGrp="1"/>
          </p:cNvSpPr>
          <p:nvPr>
            <p:ph type="sldNum" sz="quarter" idx="12"/>
          </p:nvPr>
        </p:nvSpPr>
        <p:spPr/>
        <p:txBody>
          <a:bodyPr/>
          <a:lstStyle/>
          <a:p>
            <a:fld id="{2950D53D-49B0-4989-A02E-8FE8D095EF3C}" type="slidenum">
              <a:rPr lang="en-GB" smtClean="0"/>
              <a:t>‹#›</a:t>
            </a:fld>
            <a:endParaRPr lang="en-GB"/>
          </a:p>
        </p:txBody>
      </p:sp>
    </p:spTree>
    <p:extLst>
      <p:ext uri="{BB962C8B-B14F-4D97-AF65-F5344CB8AC3E}">
        <p14:creationId xmlns:p14="http://schemas.microsoft.com/office/powerpoint/2010/main" val="322002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BD14-CD50-8041-F890-111EAD9BF6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3989EF-5BF9-B0F6-E6A3-4A411F567067}"/>
              </a:ext>
            </a:extLst>
          </p:cNvPr>
          <p:cNvSpPr>
            <a:spLocks noGrp="1"/>
          </p:cNvSpPr>
          <p:nvPr>
            <p:ph type="dt" sz="half" idx="10"/>
          </p:nvPr>
        </p:nvSpPr>
        <p:spPr/>
        <p:txBody>
          <a:bodyPr/>
          <a:lstStyle/>
          <a:p>
            <a:fld id="{28A9E430-A59D-4FE5-9BA3-76E15DE21B40}" type="datetimeFigureOut">
              <a:rPr lang="en-GB" smtClean="0"/>
              <a:t>29/10/2022</a:t>
            </a:fld>
            <a:endParaRPr lang="en-GB"/>
          </a:p>
        </p:txBody>
      </p:sp>
      <p:sp>
        <p:nvSpPr>
          <p:cNvPr id="4" name="Footer Placeholder 3">
            <a:extLst>
              <a:ext uri="{FF2B5EF4-FFF2-40B4-BE49-F238E27FC236}">
                <a16:creationId xmlns:a16="http://schemas.microsoft.com/office/drawing/2014/main" id="{FE1B66BC-EEC1-31C8-6169-919B17C25C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88CAE3-ADFB-8216-BA56-6DEEE2D632E8}"/>
              </a:ext>
            </a:extLst>
          </p:cNvPr>
          <p:cNvSpPr>
            <a:spLocks noGrp="1"/>
          </p:cNvSpPr>
          <p:nvPr>
            <p:ph type="sldNum" sz="quarter" idx="12"/>
          </p:nvPr>
        </p:nvSpPr>
        <p:spPr/>
        <p:txBody>
          <a:bodyPr/>
          <a:lstStyle/>
          <a:p>
            <a:fld id="{2950D53D-49B0-4989-A02E-8FE8D095EF3C}" type="slidenum">
              <a:rPr lang="en-GB" smtClean="0"/>
              <a:t>‹#›</a:t>
            </a:fld>
            <a:endParaRPr lang="en-GB"/>
          </a:p>
        </p:txBody>
      </p:sp>
    </p:spTree>
    <p:extLst>
      <p:ext uri="{BB962C8B-B14F-4D97-AF65-F5344CB8AC3E}">
        <p14:creationId xmlns:p14="http://schemas.microsoft.com/office/powerpoint/2010/main" val="108044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80E5EC-3852-E66F-A34A-DF67F461B1EC}"/>
              </a:ext>
            </a:extLst>
          </p:cNvPr>
          <p:cNvSpPr>
            <a:spLocks noGrp="1"/>
          </p:cNvSpPr>
          <p:nvPr>
            <p:ph type="dt" sz="half" idx="10"/>
          </p:nvPr>
        </p:nvSpPr>
        <p:spPr/>
        <p:txBody>
          <a:bodyPr/>
          <a:lstStyle/>
          <a:p>
            <a:fld id="{28A9E430-A59D-4FE5-9BA3-76E15DE21B40}" type="datetimeFigureOut">
              <a:rPr lang="en-GB" smtClean="0"/>
              <a:t>29/10/2022</a:t>
            </a:fld>
            <a:endParaRPr lang="en-GB"/>
          </a:p>
        </p:txBody>
      </p:sp>
      <p:sp>
        <p:nvSpPr>
          <p:cNvPr id="3" name="Footer Placeholder 2">
            <a:extLst>
              <a:ext uri="{FF2B5EF4-FFF2-40B4-BE49-F238E27FC236}">
                <a16:creationId xmlns:a16="http://schemas.microsoft.com/office/drawing/2014/main" id="{8195C575-6877-DCD0-A51D-BD005DCCEE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632469-572B-257D-72CA-A6A6C17953F1}"/>
              </a:ext>
            </a:extLst>
          </p:cNvPr>
          <p:cNvSpPr>
            <a:spLocks noGrp="1"/>
          </p:cNvSpPr>
          <p:nvPr>
            <p:ph type="sldNum" sz="quarter" idx="12"/>
          </p:nvPr>
        </p:nvSpPr>
        <p:spPr/>
        <p:txBody>
          <a:bodyPr/>
          <a:lstStyle/>
          <a:p>
            <a:fld id="{2950D53D-49B0-4989-A02E-8FE8D095EF3C}" type="slidenum">
              <a:rPr lang="en-GB" smtClean="0"/>
              <a:t>‹#›</a:t>
            </a:fld>
            <a:endParaRPr lang="en-GB"/>
          </a:p>
        </p:txBody>
      </p:sp>
    </p:spTree>
    <p:extLst>
      <p:ext uri="{BB962C8B-B14F-4D97-AF65-F5344CB8AC3E}">
        <p14:creationId xmlns:p14="http://schemas.microsoft.com/office/powerpoint/2010/main" val="297621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7A94-54E2-A6FB-DECB-E553B36C7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1BEF21-A55E-2A46-AC51-1D18F265FA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FE49E6-7BF2-DFAF-DBEB-CD9D38BE0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6C570-6C64-0838-3169-AD75021442F7}"/>
              </a:ext>
            </a:extLst>
          </p:cNvPr>
          <p:cNvSpPr>
            <a:spLocks noGrp="1"/>
          </p:cNvSpPr>
          <p:nvPr>
            <p:ph type="dt" sz="half" idx="10"/>
          </p:nvPr>
        </p:nvSpPr>
        <p:spPr/>
        <p:txBody>
          <a:bodyPr/>
          <a:lstStyle/>
          <a:p>
            <a:fld id="{28A9E430-A59D-4FE5-9BA3-76E15DE21B40}" type="datetimeFigureOut">
              <a:rPr lang="en-GB" smtClean="0"/>
              <a:t>29/10/2022</a:t>
            </a:fld>
            <a:endParaRPr lang="en-GB"/>
          </a:p>
        </p:txBody>
      </p:sp>
      <p:sp>
        <p:nvSpPr>
          <p:cNvPr id="6" name="Footer Placeholder 5">
            <a:extLst>
              <a:ext uri="{FF2B5EF4-FFF2-40B4-BE49-F238E27FC236}">
                <a16:creationId xmlns:a16="http://schemas.microsoft.com/office/drawing/2014/main" id="{570B560D-128D-2542-E209-5B8D5656EA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A8FE93-AA52-87FC-C4B5-3623FBD23291}"/>
              </a:ext>
            </a:extLst>
          </p:cNvPr>
          <p:cNvSpPr>
            <a:spLocks noGrp="1"/>
          </p:cNvSpPr>
          <p:nvPr>
            <p:ph type="sldNum" sz="quarter" idx="12"/>
          </p:nvPr>
        </p:nvSpPr>
        <p:spPr/>
        <p:txBody>
          <a:bodyPr/>
          <a:lstStyle/>
          <a:p>
            <a:fld id="{2950D53D-49B0-4989-A02E-8FE8D095EF3C}" type="slidenum">
              <a:rPr lang="en-GB" smtClean="0"/>
              <a:t>‹#›</a:t>
            </a:fld>
            <a:endParaRPr lang="en-GB"/>
          </a:p>
        </p:txBody>
      </p:sp>
    </p:spTree>
    <p:extLst>
      <p:ext uri="{BB962C8B-B14F-4D97-AF65-F5344CB8AC3E}">
        <p14:creationId xmlns:p14="http://schemas.microsoft.com/office/powerpoint/2010/main" val="362174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664E4-651B-3AF7-7EC4-43116991A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631638-9AC7-48B6-2435-F5D98DC40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919C35-43D1-A057-1BFE-49F2BF600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E0606-C9B4-B763-259D-189F7E2A9A86}"/>
              </a:ext>
            </a:extLst>
          </p:cNvPr>
          <p:cNvSpPr>
            <a:spLocks noGrp="1"/>
          </p:cNvSpPr>
          <p:nvPr>
            <p:ph type="dt" sz="half" idx="10"/>
          </p:nvPr>
        </p:nvSpPr>
        <p:spPr/>
        <p:txBody>
          <a:bodyPr/>
          <a:lstStyle/>
          <a:p>
            <a:fld id="{28A9E430-A59D-4FE5-9BA3-76E15DE21B40}" type="datetimeFigureOut">
              <a:rPr lang="en-GB" smtClean="0"/>
              <a:t>29/10/2022</a:t>
            </a:fld>
            <a:endParaRPr lang="en-GB"/>
          </a:p>
        </p:txBody>
      </p:sp>
      <p:sp>
        <p:nvSpPr>
          <p:cNvPr id="6" name="Footer Placeholder 5">
            <a:extLst>
              <a:ext uri="{FF2B5EF4-FFF2-40B4-BE49-F238E27FC236}">
                <a16:creationId xmlns:a16="http://schemas.microsoft.com/office/drawing/2014/main" id="{9E795A94-DFE4-3D19-3911-6B8D6BFC49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2A4F61-6349-35DF-20AC-0642805B0819}"/>
              </a:ext>
            </a:extLst>
          </p:cNvPr>
          <p:cNvSpPr>
            <a:spLocks noGrp="1"/>
          </p:cNvSpPr>
          <p:nvPr>
            <p:ph type="sldNum" sz="quarter" idx="12"/>
          </p:nvPr>
        </p:nvSpPr>
        <p:spPr/>
        <p:txBody>
          <a:bodyPr/>
          <a:lstStyle/>
          <a:p>
            <a:fld id="{2950D53D-49B0-4989-A02E-8FE8D095EF3C}" type="slidenum">
              <a:rPr lang="en-GB" smtClean="0"/>
              <a:t>‹#›</a:t>
            </a:fld>
            <a:endParaRPr lang="en-GB"/>
          </a:p>
        </p:txBody>
      </p:sp>
    </p:spTree>
    <p:extLst>
      <p:ext uri="{BB962C8B-B14F-4D97-AF65-F5344CB8AC3E}">
        <p14:creationId xmlns:p14="http://schemas.microsoft.com/office/powerpoint/2010/main" val="54049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1D55B7-F49F-4E74-5C91-215E80752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50966-CB77-4058-C140-DB02ED2E4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DC9D2B-2B4A-724A-D4E8-13F5EF932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9E430-A59D-4FE5-9BA3-76E15DE21B40}" type="datetimeFigureOut">
              <a:rPr lang="en-GB" smtClean="0"/>
              <a:t>29/10/2022</a:t>
            </a:fld>
            <a:endParaRPr lang="en-GB"/>
          </a:p>
        </p:txBody>
      </p:sp>
      <p:sp>
        <p:nvSpPr>
          <p:cNvPr id="5" name="Footer Placeholder 4">
            <a:extLst>
              <a:ext uri="{FF2B5EF4-FFF2-40B4-BE49-F238E27FC236}">
                <a16:creationId xmlns:a16="http://schemas.microsoft.com/office/drawing/2014/main" id="{0187360C-7946-DBAA-EF9A-B3B758AED0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DD805E-C970-FF6F-4EF6-D721590276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0D53D-49B0-4989-A02E-8FE8D095EF3C}" type="slidenum">
              <a:rPr lang="en-GB" smtClean="0"/>
              <a:t>‹#›</a:t>
            </a:fld>
            <a:endParaRPr lang="en-GB"/>
          </a:p>
        </p:txBody>
      </p:sp>
    </p:spTree>
    <p:extLst>
      <p:ext uri="{BB962C8B-B14F-4D97-AF65-F5344CB8AC3E}">
        <p14:creationId xmlns:p14="http://schemas.microsoft.com/office/powerpoint/2010/main" val="305344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9D3D5-7299-BA16-FC1B-C8358A5BE052}"/>
              </a:ext>
            </a:extLst>
          </p:cNvPr>
          <p:cNvSpPr>
            <a:spLocks noGrp="1"/>
          </p:cNvSpPr>
          <p:nvPr>
            <p:ph type="ctrTitle"/>
          </p:nvPr>
        </p:nvSpPr>
        <p:spPr/>
        <p:txBody>
          <a:bodyPr>
            <a:normAutofit fontScale="90000"/>
          </a:bodyPr>
          <a:lstStyle/>
          <a:p>
            <a:r>
              <a:rPr lang="en-GB" b="1" dirty="0">
                <a:latin typeface="+mn-lt"/>
              </a:rPr>
              <a:t>Indigenous thinking and our search for a sustainable future</a:t>
            </a:r>
            <a:br>
              <a:rPr lang="en-GB" b="1" dirty="0">
                <a:latin typeface="+mn-lt"/>
              </a:rPr>
            </a:br>
            <a:r>
              <a:rPr lang="en-GB" b="1" dirty="0">
                <a:latin typeface="+mn-lt"/>
              </a:rPr>
              <a:t>Week One</a:t>
            </a:r>
            <a:br>
              <a:rPr lang="en-GB" b="1" dirty="0">
                <a:latin typeface="+mn-lt"/>
              </a:rPr>
            </a:br>
            <a:r>
              <a:rPr lang="en-GB" b="1" dirty="0" err="1">
                <a:latin typeface="+mn-lt"/>
              </a:rPr>
              <a:t>Ib</a:t>
            </a:r>
            <a:r>
              <a:rPr lang="en-GB" b="1" dirty="0">
                <a:latin typeface="+mn-lt"/>
              </a:rPr>
              <a:t>:</a:t>
            </a:r>
          </a:p>
        </p:txBody>
      </p:sp>
      <p:sp>
        <p:nvSpPr>
          <p:cNvPr id="3" name="Subtitle 2">
            <a:extLst>
              <a:ext uri="{FF2B5EF4-FFF2-40B4-BE49-F238E27FC236}">
                <a16:creationId xmlns:a16="http://schemas.microsoft.com/office/drawing/2014/main" id="{AD04C7BD-94FA-9172-D6B0-7919D71431AA}"/>
              </a:ext>
            </a:extLst>
          </p:cNvPr>
          <p:cNvSpPr>
            <a:spLocks noGrp="1"/>
          </p:cNvSpPr>
          <p:nvPr>
            <p:ph type="subTitle" idx="1"/>
          </p:nvPr>
        </p:nvSpPr>
        <p:spPr/>
        <p:txBody>
          <a:bodyPr/>
          <a:lstStyle/>
          <a:p>
            <a:r>
              <a:rPr lang="en-GB" b="1" dirty="0"/>
              <a:t>Dr Keith Skene</a:t>
            </a:r>
          </a:p>
          <a:p>
            <a:r>
              <a:rPr lang="en-GB" b="1" dirty="0"/>
              <a:t>Biosphere Research Institute</a:t>
            </a:r>
          </a:p>
        </p:txBody>
      </p:sp>
    </p:spTree>
    <p:extLst>
      <p:ext uri="{BB962C8B-B14F-4D97-AF65-F5344CB8AC3E}">
        <p14:creationId xmlns:p14="http://schemas.microsoft.com/office/powerpoint/2010/main" val="423762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566B-9976-1BF7-37D6-67B5310F5270}"/>
              </a:ext>
            </a:extLst>
          </p:cNvPr>
          <p:cNvSpPr>
            <a:spLocks noGrp="1"/>
          </p:cNvSpPr>
          <p:nvPr>
            <p:ph type="title"/>
          </p:nvPr>
        </p:nvSpPr>
        <p:spPr/>
        <p:txBody>
          <a:bodyPr/>
          <a:lstStyle/>
          <a:p>
            <a:r>
              <a:rPr lang="en-GB" b="1" dirty="0">
                <a:latin typeface="+mn-lt"/>
              </a:rPr>
              <a:t>Caddis fly larvae</a:t>
            </a:r>
          </a:p>
        </p:txBody>
      </p:sp>
      <p:sp>
        <p:nvSpPr>
          <p:cNvPr id="3" name="Content Placeholder 2">
            <a:extLst>
              <a:ext uri="{FF2B5EF4-FFF2-40B4-BE49-F238E27FC236}">
                <a16:creationId xmlns:a16="http://schemas.microsoft.com/office/drawing/2014/main" id="{0709A097-152F-2A7E-7F50-C3436D9A978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091605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C3F3-3329-BE51-9E14-D8A28CE41C45}"/>
              </a:ext>
            </a:extLst>
          </p:cNvPr>
          <p:cNvSpPr>
            <a:spLocks noGrp="1"/>
          </p:cNvSpPr>
          <p:nvPr>
            <p:ph type="title"/>
          </p:nvPr>
        </p:nvSpPr>
        <p:spPr/>
        <p:txBody>
          <a:bodyPr/>
          <a:lstStyle/>
          <a:p>
            <a:r>
              <a:rPr lang="en-GB" b="1" dirty="0">
                <a:latin typeface="+mn-lt"/>
              </a:rPr>
              <a:t>More than Ecology </a:t>
            </a:r>
            <a:br>
              <a:rPr lang="en-GB" b="1" dirty="0">
                <a:latin typeface="+mn-lt"/>
              </a:rPr>
            </a:br>
            <a:r>
              <a:rPr lang="en-GB" b="1" dirty="0">
                <a:latin typeface="+mn-lt"/>
              </a:rPr>
              <a:t>(or Ecology is more than)</a:t>
            </a:r>
          </a:p>
        </p:txBody>
      </p:sp>
      <p:sp>
        <p:nvSpPr>
          <p:cNvPr id="3" name="Content Placeholder 2">
            <a:extLst>
              <a:ext uri="{FF2B5EF4-FFF2-40B4-BE49-F238E27FC236}">
                <a16:creationId xmlns:a16="http://schemas.microsoft.com/office/drawing/2014/main" id="{E4D09041-6921-2E1A-157A-74F296B61FCF}"/>
              </a:ext>
            </a:extLst>
          </p:cNvPr>
          <p:cNvSpPr>
            <a:spLocks noGrp="1"/>
          </p:cNvSpPr>
          <p:nvPr>
            <p:ph idx="1"/>
          </p:nvPr>
        </p:nvSpPr>
        <p:spPr>
          <a:xfrm>
            <a:off x="838200" y="1825625"/>
            <a:ext cx="6913098" cy="4351338"/>
          </a:xfrm>
        </p:spPr>
        <p:txBody>
          <a:bodyPr/>
          <a:lstStyle/>
          <a:p>
            <a:r>
              <a:rPr lang="en-GB" b="1" dirty="0"/>
              <a:t>Wellbeing</a:t>
            </a:r>
          </a:p>
          <a:p>
            <a:r>
              <a:rPr lang="en-GB" b="1" dirty="0"/>
              <a:t>Peace</a:t>
            </a:r>
          </a:p>
          <a:p>
            <a:r>
              <a:rPr lang="en-GB" b="1" dirty="0"/>
              <a:t>Continuity and flow</a:t>
            </a:r>
          </a:p>
          <a:p>
            <a:r>
              <a:rPr lang="en-GB" b="1" dirty="0"/>
              <a:t>Meaning</a:t>
            </a:r>
          </a:p>
          <a:p>
            <a:r>
              <a:rPr lang="en-GB" b="1" dirty="0" err="1"/>
              <a:t>Transendance</a:t>
            </a:r>
            <a:endParaRPr lang="en-GB" b="1" dirty="0"/>
          </a:p>
          <a:p>
            <a:r>
              <a:rPr lang="en-GB" b="1" dirty="0"/>
              <a:t>Directionality – the river was coming from somewhere and going somewhere</a:t>
            </a:r>
          </a:p>
          <a:p>
            <a:endParaRPr lang="en-GB" dirty="0"/>
          </a:p>
        </p:txBody>
      </p:sp>
    </p:spTree>
    <p:extLst>
      <p:ext uri="{BB962C8B-B14F-4D97-AF65-F5344CB8AC3E}">
        <p14:creationId xmlns:p14="http://schemas.microsoft.com/office/powerpoint/2010/main" val="160954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40A9-39CE-57F8-EE1A-5BB5514EC798}"/>
              </a:ext>
            </a:extLst>
          </p:cNvPr>
          <p:cNvSpPr>
            <a:spLocks noGrp="1"/>
          </p:cNvSpPr>
          <p:nvPr>
            <p:ph type="title"/>
          </p:nvPr>
        </p:nvSpPr>
        <p:spPr/>
        <p:txBody>
          <a:bodyPr/>
          <a:lstStyle/>
          <a:p>
            <a:pPr algn="ctr"/>
            <a:r>
              <a:rPr lang="en-GB" b="1" dirty="0">
                <a:latin typeface="+mn-lt"/>
              </a:rPr>
              <a:t>Is ‘indigenous’ a state of mind?</a:t>
            </a:r>
          </a:p>
        </p:txBody>
      </p:sp>
      <p:sp>
        <p:nvSpPr>
          <p:cNvPr id="3" name="Content Placeholder 2">
            <a:extLst>
              <a:ext uri="{FF2B5EF4-FFF2-40B4-BE49-F238E27FC236}">
                <a16:creationId xmlns:a16="http://schemas.microsoft.com/office/drawing/2014/main" id="{224A5342-701B-19DA-485D-AA5E1D263964}"/>
              </a:ext>
            </a:extLst>
          </p:cNvPr>
          <p:cNvSpPr>
            <a:spLocks noGrp="1"/>
          </p:cNvSpPr>
          <p:nvPr>
            <p:ph idx="1"/>
          </p:nvPr>
        </p:nvSpPr>
        <p:spPr>
          <a:xfrm>
            <a:off x="838200" y="1825625"/>
            <a:ext cx="5365652" cy="4351338"/>
          </a:xfrm>
        </p:spPr>
        <p:txBody>
          <a:bodyPr/>
          <a:lstStyle/>
          <a:p>
            <a:r>
              <a:rPr lang="en-GB" b="1" dirty="0"/>
              <a:t>Can you become indigenous or are you just born that way?</a:t>
            </a:r>
          </a:p>
          <a:p>
            <a:r>
              <a:rPr lang="en-GB" b="1" dirty="0"/>
              <a:t>Is there an indigenous gene?</a:t>
            </a:r>
          </a:p>
          <a:p>
            <a:r>
              <a:rPr lang="en-GB" b="1" dirty="0"/>
              <a:t>Is there a membership fee?</a:t>
            </a:r>
          </a:p>
          <a:p>
            <a:endParaRPr lang="en-GB" dirty="0"/>
          </a:p>
        </p:txBody>
      </p:sp>
    </p:spTree>
    <p:extLst>
      <p:ext uri="{BB962C8B-B14F-4D97-AF65-F5344CB8AC3E}">
        <p14:creationId xmlns:p14="http://schemas.microsoft.com/office/powerpoint/2010/main" val="347487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6A83-3C73-ABE5-3C58-DB54C03439D3}"/>
              </a:ext>
            </a:extLst>
          </p:cNvPr>
          <p:cNvSpPr>
            <a:spLocks noGrp="1"/>
          </p:cNvSpPr>
          <p:nvPr>
            <p:ph type="title"/>
          </p:nvPr>
        </p:nvSpPr>
        <p:spPr/>
        <p:txBody>
          <a:bodyPr/>
          <a:lstStyle/>
          <a:p>
            <a:pPr algn="ctr"/>
            <a:r>
              <a:rPr lang="en-GB" b="1" dirty="0">
                <a:latin typeface="+mn-lt"/>
              </a:rPr>
              <a:t>Indigenous core values</a:t>
            </a:r>
            <a:endParaRPr lang="en-GB" dirty="0"/>
          </a:p>
        </p:txBody>
      </p:sp>
      <p:sp>
        <p:nvSpPr>
          <p:cNvPr id="3" name="Content Placeholder 2">
            <a:extLst>
              <a:ext uri="{FF2B5EF4-FFF2-40B4-BE49-F238E27FC236}">
                <a16:creationId xmlns:a16="http://schemas.microsoft.com/office/drawing/2014/main" id="{5ED1CEA1-9F55-E721-E9C3-50BEC97942DA}"/>
              </a:ext>
            </a:extLst>
          </p:cNvPr>
          <p:cNvSpPr>
            <a:spLocks noGrp="1"/>
          </p:cNvSpPr>
          <p:nvPr>
            <p:ph idx="1"/>
          </p:nvPr>
        </p:nvSpPr>
        <p:spPr/>
        <p:txBody>
          <a:bodyPr>
            <a:normAutofit/>
          </a:bodyPr>
          <a:lstStyle/>
          <a:p>
            <a:pPr marL="0" indent="0">
              <a:buNone/>
            </a:pPr>
            <a:r>
              <a:rPr lang="en-GB" b="1" dirty="0"/>
              <a:t>• Attitude of giving focused not only on taking away from nature, even if in a regulated fashion. </a:t>
            </a:r>
          </a:p>
          <a:p>
            <a:pPr marL="0" indent="0">
              <a:buNone/>
            </a:pPr>
            <a:r>
              <a:rPr lang="en-GB" b="1" dirty="0"/>
              <a:t>• Reciprocity and caretaking, promoting a two-way relationship between people and nature. </a:t>
            </a:r>
          </a:p>
          <a:p>
            <a:pPr marL="0" indent="0">
              <a:buNone/>
            </a:pPr>
            <a:r>
              <a:rPr lang="en-GB" b="1" dirty="0"/>
              <a:t>• Sense of interconnectedness and interdependence with nature, perceiving an intimate kinship between people and nature. Everything is interconnected and no element has real chance of existing by itself.</a:t>
            </a:r>
          </a:p>
          <a:p>
            <a:endParaRPr lang="en-GB" dirty="0"/>
          </a:p>
        </p:txBody>
      </p:sp>
    </p:spTree>
    <p:extLst>
      <p:ext uri="{BB962C8B-B14F-4D97-AF65-F5344CB8AC3E}">
        <p14:creationId xmlns:p14="http://schemas.microsoft.com/office/powerpoint/2010/main" val="3975986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B12B-2BDD-8640-8DD1-53FEAC3D4C85}"/>
              </a:ext>
            </a:extLst>
          </p:cNvPr>
          <p:cNvSpPr>
            <a:spLocks noGrp="1"/>
          </p:cNvSpPr>
          <p:nvPr>
            <p:ph type="title"/>
          </p:nvPr>
        </p:nvSpPr>
        <p:spPr/>
        <p:txBody>
          <a:bodyPr>
            <a:normAutofit/>
          </a:bodyPr>
          <a:lstStyle/>
          <a:p>
            <a:pPr algn="ctr"/>
            <a:r>
              <a:rPr lang="en-GB" sz="4800" b="1" dirty="0">
                <a:latin typeface="+mn-lt"/>
              </a:rPr>
              <a:t>The significance of indigenous people</a:t>
            </a:r>
          </a:p>
        </p:txBody>
      </p:sp>
      <p:sp>
        <p:nvSpPr>
          <p:cNvPr id="3" name="Content Placeholder 2">
            <a:extLst>
              <a:ext uri="{FF2B5EF4-FFF2-40B4-BE49-F238E27FC236}">
                <a16:creationId xmlns:a16="http://schemas.microsoft.com/office/drawing/2014/main" id="{6F51DC70-47BC-CBB1-F101-2AB7144F9BBC}"/>
              </a:ext>
            </a:extLst>
          </p:cNvPr>
          <p:cNvSpPr>
            <a:spLocks noGrp="1"/>
          </p:cNvSpPr>
          <p:nvPr>
            <p:ph idx="1"/>
          </p:nvPr>
        </p:nvSpPr>
        <p:spPr/>
        <p:txBody>
          <a:bodyPr/>
          <a:lstStyle/>
          <a:p>
            <a:r>
              <a:rPr lang="en-GB" b="1" dirty="0"/>
              <a:t>Eighty percent of the world’s remaining forest biodiversity is located within Indigenous peoples’ territories, with evidence suggesting that lands managed by Indigenous communities emit at least 73% less carbon than lands managed by other groups (IUCN 2019).</a:t>
            </a:r>
          </a:p>
          <a:p>
            <a:r>
              <a:rPr lang="en-GB" b="1" dirty="0"/>
              <a:t>Indigenous peoples speak two-thirds of humankind’s 7,000 known spoken languages</a:t>
            </a:r>
          </a:p>
        </p:txBody>
      </p:sp>
    </p:spTree>
    <p:extLst>
      <p:ext uri="{BB962C8B-B14F-4D97-AF65-F5344CB8AC3E}">
        <p14:creationId xmlns:p14="http://schemas.microsoft.com/office/powerpoint/2010/main" val="73356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6C48-79AD-D81C-61E7-6E1020ABC025}"/>
              </a:ext>
            </a:extLst>
          </p:cNvPr>
          <p:cNvSpPr>
            <a:spLocks noGrp="1"/>
          </p:cNvSpPr>
          <p:nvPr>
            <p:ph type="title"/>
          </p:nvPr>
        </p:nvSpPr>
        <p:spPr/>
        <p:txBody>
          <a:bodyPr/>
          <a:lstStyle/>
          <a:p>
            <a:pPr algn="ctr"/>
            <a:r>
              <a:rPr lang="en-GB" b="1" dirty="0">
                <a:latin typeface="+mn-lt"/>
              </a:rPr>
              <a:t>Unseen forces</a:t>
            </a:r>
          </a:p>
        </p:txBody>
      </p:sp>
      <p:sp>
        <p:nvSpPr>
          <p:cNvPr id="3" name="Content Placeholder 2">
            <a:extLst>
              <a:ext uri="{FF2B5EF4-FFF2-40B4-BE49-F238E27FC236}">
                <a16:creationId xmlns:a16="http://schemas.microsoft.com/office/drawing/2014/main" id="{E40D779A-F622-C0F5-8AA9-DAAA4B7AC2A3}"/>
              </a:ext>
            </a:extLst>
          </p:cNvPr>
          <p:cNvSpPr>
            <a:spLocks noGrp="1"/>
          </p:cNvSpPr>
          <p:nvPr>
            <p:ph idx="1"/>
          </p:nvPr>
        </p:nvSpPr>
        <p:spPr/>
        <p:txBody>
          <a:bodyPr/>
          <a:lstStyle/>
          <a:p>
            <a:pPr>
              <a:lnSpc>
                <a:spcPct val="107000"/>
              </a:lnSpc>
              <a:spcAft>
                <a:spcPts val="8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For Indigenous people there is a recognition that many unseen forces are at play in the elements of the Universe and that very little is naturally linear</a:t>
            </a:r>
          </a:p>
          <a:p>
            <a:pPr>
              <a:lnSpc>
                <a:spcPct val="107000"/>
              </a:lnSpc>
              <a:spcAft>
                <a:spcPts val="800"/>
              </a:spcAft>
            </a:pPr>
            <a:r>
              <a:rPr lang="en-GB" b="1" dirty="0">
                <a:latin typeface="Calibri" panose="020F0502020204030204" pitchFamily="34" charset="0"/>
                <a:cs typeface="Times New Roman" panose="02020603050405020304" pitchFamily="18" charset="0"/>
              </a:rPr>
              <a:t>Importance of storytelling</a:t>
            </a:r>
            <a:endParaRPr lang="en-GB" b="1" dirty="0"/>
          </a:p>
        </p:txBody>
      </p:sp>
    </p:spTree>
    <p:extLst>
      <p:ext uri="{BB962C8B-B14F-4D97-AF65-F5344CB8AC3E}">
        <p14:creationId xmlns:p14="http://schemas.microsoft.com/office/powerpoint/2010/main" val="897268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D45B-DF54-0445-2722-C989B475F4EC}"/>
              </a:ext>
            </a:extLst>
          </p:cNvPr>
          <p:cNvSpPr>
            <a:spLocks noGrp="1"/>
          </p:cNvSpPr>
          <p:nvPr>
            <p:ph type="title"/>
          </p:nvPr>
        </p:nvSpPr>
        <p:spPr/>
        <p:txBody>
          <a:bodyPr/>
          <a:lstStyle/>
          <a:p>
            <a:r>
              <a:rPr lang="en-GB" b="1" dirty="0">
                <a:latin typeface="+mn-lt"/>
              </a:rPr>
              <a:t>Indigenous cosmologies – system thinking</a:t>
            </a:r>
          </a:p>
        </p:txBody>
      </p:sp>
      <p:sp>
        <p:nvSpPr>
          <p:cNvPr id="3" name="Content Placeholder 2">
            <a:extLst>
              <a:ext uri="{FF2B5EF4-FFF2-40B4-BE49-F238E27FC236}">
                <a16:creationId xmlns:a16="http://schemas.microsoft.com/office/drawing/2014/main" id="{95919A77-F8C1-F08E-5890-3F343EED4B90}"/>
              </a:ext>
            </a:extLst>
          </p:cNvPr>
          <p:cNvSpPr>
            <a:spLocks noGrp="1"/>
          </p:cNvSpPr>
          <p:nvPr>
            <p:ph idx="1"/>
          </p:nvPr>
        </p:nvSpPr>
        <p:spPr/>
        <p:txBody>
          <a:bodyPr/>
          <a:lstStyle/>
          <a:p>
            <a:r>
              <a:rPr lang="en-GB" b="1" dirty="0"/>
              <a:t>Most indigenous cosmologies perceive everything in the Universe as interconnected and interdependent </a:t>
            </a:r>
          </a:p>
          <a:p>
            <a:r>
              <a:rPr lang="en-GB" b="1" dirty="0"/>
              <a:t>Nature and the human realm are experienced with a sense a unity and mutual belonging </a:t>
            </a:r>
          </a:p>
        </p:txBody>
      </p:sp>
    </p:spTree>
    <p:extLst>
      <p:ext uri="{BB962C8B-B14F-4D97-AF65-F5344CB8AC3E}">
        <p14:creationId xmlns:p14="http://schemas.microsoft.com/office/powerpoint/2010/main" val="249153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4DEB-1DEB-A9A4-1503-77D0BFA851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4780E05-0CEC-39BF-FC0F-6CBD16126CE2}"/>
              </a:ext>
            </a:extLst>
          </p:cNvPr>
          <p:cNvSpPr>
            <a:spLocks noGrp="1"/>
          </p:cNvSpPr>
          <p:nvPr>
            <p:ph idx="1"/>
          </p:nvPr>
        </p:nvSpPr>
        <p:spPr>
          <a:xfrm>
            <a:off x="838200" y="117854"/>
            <a:ext cx="10515600" cy="4351338"/>
          </a:xfrm>
        </p:spPr>
        <p:txBody>
          <a:bodyPr/>
          <a:lstStyle/>
          <a:p>
            <a:r>
              <a:rPr lang="en-GB" b="1" dirty="0"/>
              <a:t>This human–nature relationship is usually depicted as symbiotic and based on reciprocity: </a:t>
            </a:r>
          </a:p>
          <a:p>
            <a:r>
              <a:rPr lang="en-GB" b="1" dirty="0"/>
              <a:t>indigenous people attain their subsistence and autonomy from the natural environment </a:t>
            </a:r>
          </a:p>
          <a:p>
            <a:r>
              <a:rPr lang="en-GB" b="1" dirty="0"/>
              <a:t>At the same time contributing to its safeguarding.</a:t>
            </a:r>
          </a:p>
          <a:p>
            <a:endParaRPr lang="en-GB" dirty="0"/>
          </a:p>
        </p:txBody>
      </p:sp>
    </p:spTree>
    <p:extLst>
      <p:ext uri="{BB962C8B-B14F-4D97-AF65-F5344CB8AC3E}">
        <p14:creationId xmlns:p14="http://schemas.microsoft.com/office/powerpoint/2010/main" val="3577536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98D2-68CA-2B38-1598-020DEF9A03A4}"/>
              </a:ext>
            </a:extLst>
          </p:cNvPr>
          <p:cNvSpPr>
            <a:spLocks noGrp="1"/>
          </p:cNvSpPr>
          <p:nvPr>
            <p:ph type="title"/>
          </p:nvPr>
        </p:nvSpPr>
        <p:spPr/>
        <p:txBody>
          <a:bodyPr/>
          <a:lstStyle/>
          <a:p>
            <a:r>
              <a:rPr lang="en-GB" b="1" dirty="0">
                <a:latin typeface="+mn-lt"/>
              </a:rPr>
              <a:t>Indigenous characteristics</a:t>
            </a:r>
          </a:p>
        </p:txBody>
      </p:sp>
      <p:sp>
        <p:nvSpPr>
          <p:cNvPr id="3" name="Content Placeholder 2">
            <a:extLst>
              <a:ext uri="{FF2B5EF4-FFF2-40B4-BE49-F238E27FC236}">
                <a16:creationId xmlns:a16="http://schemas.microsoft.com/office/drawing/2014/main" id="{36BAA889-D7CC-6F73-544D-2C4433B13D2C}"/>
              </a:ext>
            </a:extLst>
          </p:cNvPr>
          <p:cNvSpPr>
            <a:spLocks noGrp="1"/>
          </p:cNvSpPr>
          <p:nvPr>
            <p:ph idx="1"/>
          </p:nvPr>
        </p:nvSpPr>
        <p:spPr/>
        <p:txBody>
          <a:bodyPr>
            <a:normAutofit/>
          </a:bodyPr>
          <a:lstStyle/>
          <a:p>
            <a:r>
              <a:rPr lang="en-GB" b="1" dirty="0"/>
              <a:t>Michael Davis suggests a number of characteristics that are common to indigenous knowledge systems:</a:t>
            </a:r>
          </a:p>
          <a:p>
            <a:r>
              <a:rPr lang="en-GB" b="1" dirty="0"/>
              <a:t>- Indigenous people often hold communal rights and interests in their knowledge;</a:t>
            </a:r>
          </a:p>
          <a:p>
            <a:r>
              <a:rPr lang="en-GB" b="1" dirty="0"/>
              <a:t>- There is a close interdependence between knowledge, land, and spirituality in indigenous societies;</a:t>
            </a:r>
          </a:p>
          <a:p>
            <a:r>
              <a:rPr lang="en-GB" b="1" dirty="0"/>
              <a:t>- Knowledge, innovations and practices are often transmitted orally in accordance with customary rules and principles.</a:t>
            </a:r>
          </a:p>
          <a:p>
            <a:endParaRPr lang="en-GB" dirty="0"/>
          </a:p>
        </p:txBody>
      </p:sp>
    </p:spTree>
    <p:extLst>
      <p:ext uri="{BB962C8B-B14F-4D97-AF65-F5344CB8AC3E}">
        <p14:creationId xmlns:p14="http://schemas.microsoft.com/office/powerpoint/2010/main" val="273174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F484-DA3B-175D-8DBD-6E6E10C417AC}"/>
              </a:ext>
            </a:extLst>
          </p:cNvPr>
          <p:cNvSpPr>
            <a:spLocks noGrp="1"/>
          </p:cNvSpPr>
          <p:nvPr>
            <p:ph type="title"/>
          </p:nvPr>
        </p:nvSpPr>
        <p:spPr>
          <a:xfrm>
            <a:off x="112062" y="365125"/>
            <a:ext cx="10515600" cy="1325563"/>
          </a:xfrm>
        </p:spPr>
        <p:txBody>
          <a:bodyPr/>
          <a:lstStyle/>
          <a:p>
            <a:r>
              <a:rPr lang="en-GB" b="1" dirty="0">
                <a:latin typeface="+mn-lt"/>
              </a:rPr>
              <a:t>Arts, Craft and knowledge-sharing</a:t>
            </a:r>
          </a:p>
        </p:txBody>
      </p:sp>
      <p:sp>
        <p:nvSpPr>
          <p:cNvPr id="3" name="Content Placeholder 2">
            <a:extLst>
              <a:ext uri="{FF2B5EF4-FFF2-40B4-BE49-F238E27FC236}">
                <a16:creationId xmlns:a16="http://schemas.microsoft.com/office/drawing/2014/main" id="{FB3039D8-D509-3918-EEEA-2A672DA70CA5}"/>
              </a:ext>
            </a:extLst>
          </p:cNvPr>
          <p:cNvSpPr>
            <a:spLocks noGrp="1"/>
          </p:cNvSpPr>
          <p:nvPr>
            <p:ph idx="1"/>
          </p:nvPr>
        </p:nvSpPr>
        <p:spPr>
          <a:xfrm>
            <a:off x="838200" y="1825625"/>
            <a:ext cx="7561729" cy="4351338"/>
          </a:xfrm>
        </p:spPr>
        <p:txBody>
          <a:bodyPr/>
          <a:lstStyle/>
          <a:p>
            <a:r>
              <a:rPr lang="en-GB" b="1" dirty="0"/>
              <a:t>The </a:t>
            </a:r>
            <a:r>
              <a:rPr lang="en-GB" b="1" dirty="0" err="1"/>
              <a:t>Ogiek</a:t>
            </a:r>
            <a:r>
              <a:rPr lang="en-GB" b="1" dirty="0"/>
              <a:t> tribe of Kenya use dressmaking as a means of passing on indigenous knowledge, with the leaders acting as instructors to the young</a:t>
            </a:r>
          </a:p>
          <a:p>
            <a:r>
              <a:rPr lang="en-GB" b="1" dirty="0"/>
              <a:t>Beading patterns are particularly important</a:t>
            </a:r>
          </a:p>
          <a:p>
            <a:r>
              <a:rPr lang="en-GB" b="1" dirty="0"/>
              <a:t>Many other tribes also utilize this means of knowledge transmission.</a:t>
            </a:r>
          </a:p>
          <a:p>
            <a:endParaRPr lang="en-GB" b="1" dirty="0"/>
          </a:p>
          <a:p>
            <a:endParaRPr lang="en-GB" dirty="0"/>
          </a:p>
          <a:p>
            <a:endParaRPr lang="en-GB" dirty="0"/>
          </a:p>
        </p:txBody>
      </p:sp>
    </p:spTree>
    <p:extLst>
      <p:ext uri="{BB962C8B-B14F-4D97-AF65-F5344CB8AC3E}">
        <p14:creationId xmlns:p14="http://schemas.microsoft.com/office/powerpoint/2010/main" val="69806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6BD0-4A5E-2DFB-1F5C-DBF0F91958B7}"/>
              </a:ext>
            </a:extLst>
          </p:cNvPr>
          <p:cNvSpPr>
            <a:spLocks noGrp="1"/>
          </p:cNvSpPr>
          <p:nvPr>
            <p:ph type="title"/>
          </p:nvPr>
        </p:nvSpPr>
        <p:spPr/>
        <p:txBody>
          <a:bodyPr/>
          <a:lstStyle/>
          <a:p>
            <a:pPr algn="ctr"/>
            <a:r>
              <a:rPr lang="en-GB" b="1" dirty="0">
                <a:latin typeface="+mn-lt"/>
              </a:rPr>
              <a:t>Why this course?</a:t>
            </a:r>
          </a:p>
        </p:txBody>
      </p:sp>
      <p:sp>
        <p:nvSpPr>
          <p:cNvPr id="3" name="Content Placeholder 2">
            <a:extLst>
              <a:ext uri="{FF2B5EF4-FFF2-40B4-BE49-F238E27FC236}">
                <a16:creationId xmlns:a16="http://schemas.microsoft.com/office/drawing/2014/main" id="{D7DCA0E2-BDCA-1477-74E9-D4EFA5C5744B}"/>
              </a:ext>
            </a:extLst>
          </p:cNvPr>
          <p:cNvSpPr>
            <a:spLocks noGrp="1"/>
          </p:cNvSpPr>
          <p:nvPr>
            <p:ph idx="1"/>
          </p:nvPr>
        </p:nvSpPr>
        <p:spPr/>
        <p:txBody>
          <a:bodyPr/>
          <a:lstStyle/>
          <a:p>
            <a:r>
              <a:rPr lang="en-GB" b="1" dirty="0"/>
              <a:t>To fundamentally explore who we are</a:t>
            </a:r>
          </a:p>
          <a:p>
            <a:r>
              <a:rPr lang="en-GB" b="1" dirty="0"/>
              <a:t>To explore the solution space for major issues confronting us in terms of social and environmental integrity</a:t>
            </a:r>
          </a:p>
          <a:p>
            <a:r>
              <a:rPr lang="en-GB" b="1" dirty="0"/>
              <a:t>To understand what “indigenous thinking” represents</a:t>
            </a:r>
          </a:p>
          <a:p>
            <a:r>
              <a:rPr lang="en-GB" b="1" dirty="0"/>
              <a:t>To challenge ourselves</a:t>
            </a:r>
          </a:p>
        </p:txBody>
      </p:sp>
    </p:spTree>
    <p:extLst>
      <p:ext uri="{BB962C8B-B14F-4D97-AF65-F5344CB8AC3E}">
        <p14:creationId xmlns:p14="http://schemas.microsoft.com/office/powerpoint/2010/main" val="16464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5467-B54B-F2F9-EAA1-18251E890B89}"/>
              </a:ext>
            </a:extLst>
          </p:cNvPr>
          <p:cNvSpPr>
            <a:spLocks noGrp="1"/>
          </p:cNvSpPr>
          <p:nvPr>
            <p:ph type="title"/>
          </p:nvPr>
        </p:nvSpPr>
        <p:spPr/>
        <p:txBody>
          <a:bodyPr/>
          <a:lstStyle/>
          <a:p>
            <a:r>
              <a:rPr lang="en-GB" b="1" dirty="0">
                <a:latin typeface="+mn-lt"/>
              </a:rPr>
              <a:t>The Menominee people</a:t>
            </a:r>
          </a:p>
        </p:txBody>
      </p:sp>
      <p:sp>
        <p:nvSpPr>
          <p:cNvPr id="3" name="Content Placeholder 2">
            <a:extLst>
              <a:ext uri="{FF2B5EF4-FFF2-40B4-BE49-F238E27FC236}">
                <a16:creationId xmlns:a16="http://schemas.microsoft.com/office/drawing/2014/main" id="{3DE71111-987C-AD0F-80F9-D57C304F5D0D}"/>
              </a:ext>
            </a:extLst>
          </p:cNvPr>
          <p:cNvSpPr>
            <a:spLocks noGrp="1"/>
          </p:cNvSpPr>
          <p:nvPr>
            <p:ph idx="1"/>
          </p:nvPr>
        </p:nvSpPr>
        <p:spPr/>
        <p:txBody>
          <a:bodyPr/>
          <a:lstStyle/>
          <a:p>
            <a:r>
              <a:rPr lang="en-GB" b="1" dirty="0" err="1"/>
              <a:t>Memominee</a:t>
            </a:r>
            <a:r>
              <a:rPr lang="en-GB" b="1" dirty="0"/>
              <a:t> (Michigan) thinking built around respect for the land, water, and air; partnership with other creatures of the Earth;</a:t>
            </a:r>
          </a:p>
          <a:p>
            <a:r>
              <a:rPr lang="en-GB" b="1" dirty="0"/>
              <a:t>A way of living and working that achieves a balance between use and replenishment of all resources.</a:t>
            </a:r>
          </a:p>
        </p:txBody>
      </p:sp>
    </p:spTree>
    <p:extLst>
      <p:ext uri="{BB962C8B-B14F-4D97-AF65-F5344CB8AC3E}">
        <p14:creationId xmlns:p14="http://schemas.microsoft.com/office/powerpoint/2010/main" val="82040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9A7B-580B-6E01-B44C-4DB79BDC42D1}"/>
              </a:ext>
            </a:extLst>
          </p:cNvPr>
          <p:cNvSpPr>
            <a:spLocks noGrp="1"/>
          </p:cNvSpPr>
          <p:nvPr>
            <p:ph type="title"/>
          </p:nvPr>
        </p:nvSpPr>
        <p:spPr/>
        <p:txBody>
          <a:bodyPr/>
          <a:lstStyle/>
          <a:p>
            <a:r>
              <a:rPr lang="en-GB" b="1" dirty="0">
                <a:latin typeface="+mn-lt"/>
              </a:rPr>
              <a:t>Foundations of futurity</a:t>
            </a:r>
          </a:p>
        </p:txBody>
      </p:sp>
      <p:sp>
        <p:nvSpPr>
          <p:cNvPr id="3" name="Content Placeholder 2">
            <a:extLst>
              <a:ext uri="{FF2B5EF4-FFF2-40B4-BE49-F238E27FC236}">
                <a16:creationId xmlns:a16="http://schemas.microsoft.com/office/drawing/2014/main" id="{A114E6CB-5D29-7F59-66DC-B8CB272A2FBB}"/>
              </a:ext>
            </a:extLst>
          </p:cNvPr>
          <p:cNvSpPr>
            <a:spLocks noGrp="1"/>
          </p:cNvSpPr>
          <p:nvPr>
            <p:ph idx="1"/>
          </p:nvPr>
        </p:nvSpPr>
        <p:spPr/>
        <p:txBody>
          <a:bodyPr/>
          <a:lstStyle/>
          <a:p>
            <a:r>
              <a:rPr lang="en-GB" b="1" dirty="0"/>
              <a:t>Key indigenous concepts of the Menominee include:</a:t>
            </a:r>
          </a:p>
          <a:p>
            <a:r>
              <a:rPr lang="en-GB" b="1" dirty="0"/>
              <a:t>Redundancy or buffering – based on diversity</a:t>
            </a:r>
          </a:p>
          <a:p>
            <a:r>
              <a:rPr lang="en-GB" b="1" dirty="0"/>
              <a:t>enhanced solution space due to non-optimized functionality </a:t>
            </a:r>
          </a:p>
          <a:p>
            <a:r>
              <a:rPr lang="en-GB" b="1" dirty="0"/>
              <a:t>Builds foundations of futurity.</a:t>
            </a:r>
          </a:p>
          <a:p>
            <a:endParaRPr lang="en-GB" b="1" dirty="0"/>
          </a:p>
          <a:p>
            <a:endParaRPr lang="en-GB" dirty="0"/>
          </a:p>
        </p:txBody>
      </p:sp>
    </p:spTree>
    <p:extLst>
      <p:ext uri="{BB962C8B-B14F-4D97-AF65-F5344CB8AC3E}">
        <p14:creationId xmlns:p14="http://schemas.microsoft.com/office/powerpoint/2010/main" val="407596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B1D8-3BE3-DC17-6FEC-CB1DACAEF2AB}"/>
              </a:ext>
            </a:extLst>
          </p:cNvPr>
          <p:cNvSpPr>
            <a:spLocks noGrp="1"/>
          </p:cNvSpPr>
          <p:nvPr>
            <p:ph type="title"/>
          </p:nvPr>
        </p:nvSpPr>
        <p:spPr/>
        <p:txBody>
          <a:bodyPr/>
          <a:lstStyle/>
          <a:p>
            <a:r>
              <a:rPr lang="en-GB" b="1" dirty="0">
                <a:latin typeface="+mn-lt"/>
              </a:rPr>
              <a:t>Jose Martinez </a:t>
            </a:r>
            <a:r>
              <a:rPr lang="en-GB" b="1" dirty="0" err="1">
                <a:latin typeface="+mn-lt"/>
              </a:rPr>
              <a:t>Cobo</a:t>
            </a:r>
            <a:r>
              <a:rPr lang="en-GB" b="1" dirty="0">
                <a:latin typeface="+mn-lt"/>
              </a:rPr>
              <a:t> (1983):</a:t>
            </a:r>
          </a:p>
        </p:txBody>
      </p:sp>
      <p:sp>
        <p:nvSpPr>
          <p:cNvPr id="3" name="Content Placeholder 2">
            <a:extLst>
              <a:ext uri="{FF2B5EF4-FFF2-40B4-BE49-F238E27FC236}">
                <a16:creationId xmlns:a16="http://schemas.microsoft.com/office/drawing/2014/main" id="{45443389-031F-C791-0E8B-13F08739A79C}"/>
              </a:ext>
            </a:extLst>
          </p:cNvPr>
          <p:cNvSpPr>
            <a:spLocks noGrp="1"/>
          </p:cNvSpPr>
          <p:nvPr>
            <p:ph idx="1"/>
          </p:nvPr>
        </p:nvSpPr>
        <p:spPr>
          <a:xfrm>
            <a:off x="838200" y="1839072"/>
            <a:ext cx="10515600" cy="4351338"/>
          </a:xfrm>
        </p:spPr>
        <p:txBody>
          <a:bodyPr/>
          <a:lstStyle/>
          <a:p>
            <a:r>
              <a:rPr lang="en-GB" b="1" dirty="0"/>
              <a:t>1.	Historical continuity within a particular landscape, from pre-	colonial times;</a:t>
            </a:r>
          </a:p>
          <a:p>
            <a:r>
              <a:rPr lang="en-GB" b="1" dirty="0"/>
              <a:t>2.	Distinctive from mainstream, colonial societies;</a:t>
            </a:r>
          </a:p>
          <a:p>
            <a:r>
              <a:rPr lang="en-GB" b="1" dirty="0"/>
              <a:t>3.	Non-dominance within their surrounding politico-geographic 	locations;</a:t>
            </a:r>
          </a:p>
          <a:p>
            <a:r>
              <a:rPr lang="en-GB" b="1" dirty="0"/>
              <a:t>4.	A desire to defend their cultures, landscapes, philosophies and 	conventions.</a:t>
            </a:r>
          </a:p>
          <a:p>
            <a:endParaRPr lang="en-GB" dirty="0"/>
          </a:p>
        </p:txBody>
      </p:sp>
    </p:spTree>
    <p:extLst>
      <p:ext uri="{BB962C8B-B14F-4D97-AF65-F5344CB8AC3E}">
        <p14:creationId xmlns:p14="http://schemas.microsoft.com/office/powerpoint/2010/main" val="174976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5EDF-0682-F06F-A632-9491BC8C1873}"/>
              </a:ext>
            </a:extLst>
          </p:cNvPr>
          <p:cNvSpPr>
            <a:spLocks noGrp="1"/>
          </p:cNvSpPr>
          <p:nvPr>
            <p:ph type="title"/>
          </p:nvPr>
        </p:nvSpPr>
        <p:spPr/>
        <p:txBody>
          <a:bodyPr/>
          <a:lstStyle/>
          <a:p>
            <a:r>
              <a:rPr lang="en-GB" b="1" dirty="0">
                <a:latin typeface="+mn-lt"/>
              </a:rPr>
              <a:t>But…</a:t>
            </a:r>
          </a:p>
        </p:txBody>
      </p:sp>
      <p:sp>
        <p:nvSpPr>
          <p:cNvPr id="3" name="Content Placeholder 2">
            <a:extLst>
              <a:ext uri="{FF2B5EF4-FFF2-40B4-BE49-F238E27FC236}">
                <a16:creationId xmlns:a16="http://schemas.microsoft.com/office/drawing/2014/main" id="{A5B3268E-4883-D498-E4CF-9EB91D0D5E20}"/>
              </a:ext>
            </a:extLst>
          </p:cNvPr>
          <p:cNvSpPr>
            <a:spLocks noGrp="1"/>
          </p:cNvSpPr>
          <p:nvPr>
            <p:ph idx="1"/>
          </p:nvPr>
        </p:nvSpPr>
        <p:spPr/>
        <p:txBody>
          <a:bodyPr/>
          <a:lstStyle/>
          <a:p>
            <a:r>
              <a:rPr lang="en-GB" b="1" dirty="0"/>
              <a:t>Many indigenous populations are nomadic, without an historical continuity with a particular landscape. </a:t>
            </a:r>
          </a:p>
          <a:p>
            <a:r>
              <a:rPr lang="en-GB" b="1" dirty="0"/>
              <a:t>Although land ownership has impacted on this right to roam, it is deeply ingrained and a key characteristic in terms of adapting to seasonal and longer-term climatic change (Gordon 2005). </a:t>
            </a:r>
          </a:p>
        </p:txBody>
      </p:sp>
    </p:spTree>
    <p:extLst>
      <p:ext uri="{BB962C8B-B14F-4D97-AF65-F5344CB8AC3E}">
        <p14:creationId xmlns:p14="http://schemas.microsoft.com/office/powerpoint/2010/main" val="1470536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B639-93F6-0CB7-8C5E-B9403F3A0589}"/>
              </a:ext>
            </a:extLst>
          </p:cNvPr>
          <p:cNvSpPr>
            <a:spLocks noGrp="1"/>
          </p:cNvSpPr>
          <p:nvPr>
            <p:ph type="title"/>
          </p:nvPr>
        </p:nvSpPr>
        <p:spPr>
          <a:xfrm>
            <a:off x="838200" y="-159308"/>
            <a:ext cx="10515600" cy="1325563"/>
          </a:xfrm>
        </p:spPr>
        <p:txBody>
          <a:bodyPr/>
          <a:lstStyle/>
          <a:p>
            <a:pPr algn="ctr"/>
            <a:r>
              <a:rPr lang="en-GB" b="1" dirty="0">
                <a:latin typeface="+mn-lt"/>
              </a:rPr>
              <a:t>Early Human movement</a:t>
            </a:r>
          </a:p>
        </p:txBody>
      </p:sp>
      <p:sp>
        <p:nvSpPr>
          <p:cNvPr id="5" name="Content Placeholder 4">
            <a:extLst>
              <a:ext uri="{FF2B5EF4-FFF2-40B4-BE49-F238E27FC236}">
                <a16:creationId xmlns:a16="http://schemas.microsoft.com/office/drawing/2014/main" id="{E224D09B-57D3-D7BF-E4AA-CAE02F18383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609295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2F3B-22A6-27AA-DF61-30B3700CE0E1}"/>
              </a:ext>
            </a:extLst>
          </p:cNvPr>
          <p:cNvSpPr>
            <a:spLocks noGrp="1"/>
          </p:cNvSpPr>
          <p:nvPr>
            <p:ph type="title"/>
          </p:nvPr>
        </p:nvSpPr>
        <p:spPr>
          <a:xfrm>
            <a:off x="838200" y="-199649"/>
            <a:ext cx="10515600" cy="1325563"/>
          </a:xfrm>
        </p:spPr>
        <p:txBody>
          <a:bodyPr/>
          <a:lstStyle/>
          <a:p>
            <a:r>
              <a:rPr lang="en-GB" b="1" dirty="0">
                <a:latin typeface="+mn-lt"/>
              </a:rPr>
              <a:t>870 000 years ago:</a:t>
            </a:r>
          </a:p>
        </p:txBody>
      </p:sp>
      <p:sp>
        <p:nvSpPr>
          <p:cNvPr id="3" name="Content Placeholder 2">
            <a:extLst>
              <a:ext uri="{FF2B5EF4-FFF2-40B4-BE49-F238E27FC236}">
                <a16:creationId xmlns:a16="http://schemas.microsoft.com/office/drawing/2014/main" id="{24062413-B593-0800-B84F-3DCA2EA9315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67147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8D2C-C22D-2264-4684-72DCB8DBEBFA}"/>
              </a:ext>
            </a:extLst>
          </p:cNvPr>
          <p:cNvSpPr>
            <a:spLocks noGrp="1"/>
          </p:cNvSpPr>
          <p:nvPr>
            <p:ph type="title"/>
          </p:nvPr>
        </p:nvSpPr>
        <p:spPr/>
        <p:txBody>
          <a:bodyPr/>
          <a:lstStyle/>
          <a:p>
            <a:pPr algn="ctr"/>
            <a:r>
              <a:rPr lang="en-GB" b="1" dirty="0">
                <a:latin typeface="+mn-lt"/>
              </a:rPr>
              <a:t>Climate-driven movement</a:t>
            </a:r>
          </a:p>
        </p:txBody>
      </p:sp>
      <p:sp>
        <p:nvSpPr>
          <p:cNvPr id="3" name="Content Placeholder 2">
            <a:extLst>
              <a:ext uri="{FF2B5EF4-FFF2-40B4-BE49-F238E27FC236}">
                <a16:creationId xmlns:a16="http://schemas.microsoft.com/office/drawing/2014/main" id="{BACF1D8C-D756-A253-E1BF-E81D590CE534}"/>
              </a:ext>
            </a:extLst>
          </p:cNvPr>
          <p:cNvSpPr>
            <a:spLocks noGrp="1"/>
          </p:cNvSpPr>
          <p:nvPr>
            <p:ph idx="1"/>
          </p:nvPr>
        </p:nvSpPr>
        <p:spPr>
          <a:xfrm>
            <a:off x="112062" y="1825625"/>
            <a:ext cx="6181165" cy="4351338"/>
          </a:xfrm>
        </p:spPr>
        <p:txBody>
          <a:bodyPr/>
          <a:lstStyle/>
          <a:p>
            <a:r>
              <a:rPr lang="en-GB" b="1" dirty="0"/>
              <a:t>During the glaciations of the Quaternary, over the last 1.6 million years, significant migrations of both humans and non-human species were central to survival.</a:t>
            </a:r>
            <a:endParaRPr lang="en-GB" dirty="0"/>
          </a:p>
        </p:txBody>
      </p:sp>
    </p:spTree>
    <p:extLst>
      <p:ext uri="{BB962C8B-B14F-4D97-AF65-F5344CB8AC3E}">
        <p14:creationId xmlns:p14="http://schemas.microsoft.com/office/powerpoint/2010/main" val="3840407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D650-C2C8-4768-5491-4BDA7EF67C8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7255082-15E9-5712-E24E-3C6AF7CB6344}"/>
              </a:ext>
            </a:extLst>
          </p:cNvPr>
          <p:cNvSpPr>
            <a:spLocks noGrp="1"/>
          </p:cNvSpPr>
          <p:nvPr>
            <p:ph idx="1"/>
          </p:nvPr>
        </p:nvSpPr>
        <p:spPr/>
        <p:txBody>
          <a:bodyPr/>
          <a:lstStyle/>
          <a:p>
            <a:pPr marL="0" indent="0">
              <a:buNone/>
            </a:pPr>
            <a:endParaRPr lang="en-GB" dirty="0"/>
          </a:p>
        </p:txBody>
      </p:sp>
      <p:pic>
        <p:nvPicPr>
          <p:cNvPr id="4" name="Picture 3">
            <a:extLst>
              <a:ext uri="{FF2B5EF4-FFF2-40B4-BE49-F238E27FC236}">
                <a16:creationId xmlns:a16="http://schemas.microsoft.com/office/drawing/2014/main" id="{774A9809-9429-B0CC-64D6-FB3FCA2D3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457" y="0"/>
            <a:ext cx="4619085" cy="6858000"/>
          </a:xfrm>
          <a:prstGeom prst="rect">
            <a:avLst/>
          </a:prstGeom>
        </p:spPr>
      </p:pic>
      <p:sp>
        <p:nvSpPr>
          <p:cNvPr id="5" name="Arrow: Right 4">
            <a:extLst>
              <a:ext uri="{FF2B5EF4-FFF2-40B4-BE49-F238E27FC236}">
                <a16:creationId xmlns:a16="http://schemas.microsoft.com/office/drawing/2014/main" id="{CE547B34-F395-A413-07F9-02D1AC78E437}"/>
              </a:ext>
            </a:extLst>
          </p:cNvPr>
          <p:cNvSpPr/>
          <p:nvPr/>
        </p:nvSpPr>
        <p:spPr>
          <a:xfrm>
            <a:off x="3173506" y="2783541"/>
            <a:ext cx="1882588" cy="2823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3235AB8-A30A-2A15-B7BB-E639AA445FE9}"/>
              </a:ext>
            </a:extLst>
          </p:cNvPr>
          <p:cNvSpPr txBox="1"/>
          <p:nvPr/>
        </p:nvSpPr>
        <p:spPr>
          <a:xfrm>
            <a:off x="225248" y="2675966"/>
            <a:ext cx="2909964" cy="646331"/>
          </a:xfrm>
          <a:prstGeom prst="rect">
            <a:avLst/>
          </a:prstGeom>
          <a:noFill/>
        </p:spPr>
        <p:txBody>
          <a:bodyPr wrap="none" rtlCol="0">
            <a:spAutoFit/>
          </a:bodyPr>
          <a:lstStyle/>
          <a:p>
            <a:r>
              <a:rPr lang="en-GB" b="1" dirty="0"/>
              <a:t>Scotland/Ireland land bridge</a:t>
            </a:r>
          </a:p>
          <a:p>
            <a:r>
              <a:rPr lang="en-GB" b="1" dirty="0"/>
              <a:t>7000 BC</a:t>
            </a:r>
          </a:p>
        </p:txBody>
      </p:sp>
      <p:sp>
        <p:nvSpPr>
          <p:cNvPr id="7" name="Arrow: Right 6">
            <a:extLst>
              <a:ext uri="{FF2B5EF4-FFF2-40B4-BE49-F238E27FC236}">
                <a16:creationId xmlns:a16="http://schemas.microsoft.com/office/drawing/2014/main" id="{7A29C8D5-991F-72B2-1AE8-0AE682C39E95}"/>
              </a:ext>
            </a:extLst>
          </p:cNvPr>
          <p:cNvSpPr/>
          <p:nvPr/>
        </p:nvSpPr>
        <p:spPr>
          <a:xfrm rot="10649556">
            <a:off x="6966713" y="3375210"/>
            <a:ext cx="2688282" cy="25636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95DB12-F805-9145-D5D3-1287FDE68D18}"/>
              </a:ext>
            </a:extLst>
          </p:cNvPr>
          <p:cNvSpPr txBox="1"/>
          <p:nvPr/>
        </p:nvSpPr>
        <p:spPr>
          <a:xfrm>
            <a:off x="9654993" y="3254189"/>
            <a:ext cx="1399166" cy="369332"/>
          </a:xfrm>
          <a:prstGeom prst="rect">
            <a:avLst/>
          </a:prstGeom>
          <a:noFill/>
        </p:spPr>
        <p:txBody>
          <a:bodyPr wrap="none" rtlCol="0">
            <a:spAutoFit/>
          </a:bodyPr>
          <a:lstStyle/>
          <a:p>
            <a:r>
              <a:rPr lang="en-GB" b="1" dirty="0"/>
              <a:t>Dogger Bank</a:t>
            </a:r>
          </a:p>
        </p:txBody>
      </p:sp>
      <p:sp>
        <p:nvSpPr>
          <p:cNvPr id="9" name="Arrow: Right 8">
            <a:extLst>
              <a:ext uri="{FF2B5EF4-FFF2-40B4-BE49-F238E27FC236}">
                <a16:creationId xmlns:a16="http://schemas.microsoft.com/office/drawing/2014/main" id="{003C5819-AFF8-EC2E-F6EF-17C5FB8DB8C2}"/>
              </a:ext>
            </a:extLst>
          </p:cNvPr>
          <p:cNvSpPr/>
          <p:nvPr/>
        </p:nvSpPr>
        <p:spPr>
          <a:xfrm rot="10649556">
            <a:off x="6003012" y="2021537"/>
            <a:ext cx="2688282" cy="25636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3A5075D-FBF9-031C-9E88-0B6FC4C6B7E5}"/>
              </a:ext>
            </a:extLst>
          </p:cNvPr>
          <p:cNvSpPr txBox="1"/>
          <p:nvPr/>
        </p:nvSpPr>
        <p:spPr>
          <a:xfrm>
            <a:off x="8713698" y="1907896"/>
            <a:ext cx="2833020" cy="369332"/>
          </a:xfrm>
          <a:prstGeom prst="rect">
            <a:avLst/>
          </a:prstGeom>
          <a:noFill/>
        </p:spPr>
        <p:txBody>
          <a:bodyPr wrap="none" rtlCol="0">
            <a:spAutoFit/>
          </a:bodyPr>
          <a:lstStyle/>
          <a:p>
            <a:r>
              <a:rPr lang="en-GB" b="1" dirty="0"/>
              <a:t>Orkney land bridge 7000 BC</a:t>
            </a:r>
          </a:p>
        </p:txBody>
      </p:sp>
      <p:sp>
        <p:nvSpPr>
          <p:cNvPr id="11" name="TextBox 10">
            <a:extLst>
              <a:ext uri="{FF2B5EF4-FFF2-40B4-BE49-F238E27FC236}">
                <a16:creationId xmlns:a16="http://schemas.microsoft.com/office/drawing/2014/main" id="{2D491C64-D591-E113-36E8-4263DBE1E98D}"/>
              </a:ext>
            </a:extLst>
          </p:cNvPr>
          <p:cNvSpPr txBox="1"/>
          <p:nvPr/>
        </p:nvSpPr>
        <p:spPr>
          <a:xfrm>
            <a:off x="9408642" y="4074462"/>
            <a:ext cx="2558109" cy="646331"/>
          </a:xfrm>
          <a:prstGeom prst="rect">
            <a:avLst/>
          </a:prstGeom>
          <a:noFill/>
        </p:spPr>
        <p:txBody>
          <a:bodyPr wrap="square" rtlCol="0">
            <a:spAutoFit/>
          </a:bodyPr>
          <a:lstStyle/>
          <a:p>
            <a:r>
              <a:rPr lang="en-GB" b="1" dirty="0"/>
              <a:t>Continental land bridge </a:t>
            </a:r>
          </a:p>
          <a:p>
            <a:r>
              <a:rPr lang="en-GB" b="1" dirty="0"/>
              <a:t>7000 BC</a:t>
            </a:r>
          </a:p>
        </p:txBody>
      </p:sp>
      <p:sp>
        <p:nvSpPr>
          <p:cNvPr id="12" name="Arrow: Right 11">
            <a:extLst>
              <a:ext uri="{FF2B5EF4-FFF2-40B4-BE49-F238E27FC236}">
                <a16:creationId xmlns:a16="http://schemas.microsoft.com/office/drawing/2014/main" id="{6F6575EB-C626-69FD-6D71-17140EE40DFF}"/>
              </a:ext>
            </a:extLst>
          </p:cNvPr>
          <p:cNvSpPr/>
          <p:nvPr/>
        </p:nvSpPr>
        <p:spPr>
          <a:xfrm rot="10649556">
            <a:off x="6742597" y="4173066"/>
            <a:ext cx="2688282" cy="25636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D228C97-3519-0DDE-30D3-EE6CBE7AA8AC}"/>
              </a:ext>
            </a:extLst>
          </p:cNvPr>
          <p:cNvSpPr txBox="1"/>
          <p:nvPr/>
        </p:nvSpPr>
        <p:spPr>
          <a:xfrm>
            <a:off x="225248" y="4720793"/>
            <a:ext cx="2762423" cy="646331"/>
          </a:xfrm>
          <a:prstGeom prst="rect">
            <a:avLst/>
          </a:prstGeom>
          <a:noFill/>
        </p:spPr>
        <p:txBody>
          <a:bodyPr wrap="none" rtlCol="0">
            <a:spAutoFit/>
          </a:bodyPr>
          <a:lstStyle/>
          <a:p>
            <a:r>
              <a:rPr lang="en-GB" b="1" dirty="0"/>
              <a:t>Ireland/Europe land bridge</a:t>
            </a:r>
          </a:p>
          <a:p>
            <a:r>
              <a:rPr lang="en-GB" b="1" dirty="0"/>
              <a:t>16 000 BC</a:t>
            </a:r>
          </a:p>
        </p:txBody>
      </p:sp>
      <p:sp>
        <p:nvSpPr>
          <p:cNvPr id="14" name="Arrow: Right 13">
            <a:extLst>
              <a:ext uri="{FF2B5EF4-FFF2-40B4-BE49-F238E27FC236}">
                <a16:creationId xmlns:a16="http://schemas.microsoft.com/office/drawing/2014/main" id="{D385E48F-FBC4-3196-477D-51A25189DD30}"/>
              </a:ext>
            </a:extLst>
          </p:cNvPr>
          <p:cNvSpPr/>
          <p:nvPr/>
        </p:nvSpPr>
        <p:spPr>
          <a:xfrm rot="20850891">
            <a:off x="2951331" y="4680380"/>
            <a:ext cx="1311864" cy="24980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5979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DF59-DCD2-DE92-620D-FC0561B828BD}"/>
              </a:ext>
            </a:extLst>
          </p:cNvPr>
          <p:cNvSpPr>
            <a:spLocks noGrp="1"/>
          </p:cNvSpPr>
          <p:nvPr>
            <p:ph type="title"/>
          </p:nvPr>
        </p:nvSpPr>
        <p:spPr/>
        <p:txBody>
          <a:bodyPr/>
          <a:lstStyle/>
          <a:p>
            <a:r>
              <a:rPr lang="en-GB" b="1" dirty="0">
                <a:latin typeface="+mn-lt"/>
              </a:rPr>
              <a:t>Indigenous people of the British Isles</a:t>
            </a:r>
          </a:p>
        </p:txBody>
      </p:sp>
      <p:sp>
        <p:nvSpPr>
          <p:cNvPr id="3" name="Content Placeholder 2">
            <a:extLst>
              <a:ext uri="{FF2B5EF4-FFF2-40B4-BE49-F238E27FC236}">
                <a16:creationId xmlns:a16="http://schemas.microsoft.com/office/drawing/2014/main" id="{0ECD9B43-560F-207C-A8B2-165928454F1C}"/>
              </a:ext>
            </a:extLst>
          </p:cNvPr>
          <p:cNvSpPr>
            <a:spLocks noGrp="1"/>
          </p:cNvSpPr>
          <p:nvPr>
            <p:ph idx="1"/>
          </p:nvPr>
        </p:nvSpPr>
        <p:spPr>
          <a:xfrm>
            <a:off x="838200" y="1839072"/>
            <a:ext cx="5257800" cy="4351338"/>
          </a:xfrm>
        </p:spPr>
        <p:txBody>
          <a:bodyPr/>
          <a:lstStyle/>
          <a:p>
            <a:r>
              <a:rPr lang="en-GB" b="1" dirty="0"/>
              <a:t>Celts</a:t>
            </a:r>
          </a:p>
          <a:p>
            <a:r>
              <a:rPr lang="en-GB" b="1" dirty="0"/>
              <a:t>(</a:t>
            </a:r>
            <a:r>
              <a:rPr lang="en-GB" b="1" dirty="0" err="1"/>
              <a:t>Dalriadans</a:t>
            </a:r>
            <a:r>
              <a:rPr lang="en-GB" b="1" dirty="0"/>
              <a:t>, Irish and Britons)</a:t>
            </a:r>
          </a:p>
          <a:p>
            <a:r>
              <a:rPr lang="en-GB" b="1" dirty="0"/>
              <a:t>Picts</a:t>
            </a:r>
          </a:p>
          <a:p>
            <a:r>
              <a:rPr lang="en-GB" b="1" dirty="0"/>
              <a:t>Saxons, Angles and Frisians</a:t>
            </a:r>
          </a:p>
          <a:p>
            <a:endParaRPr lang="en-GB" dirty="0"/>
          </a:p>
        </p:txBody>
      </p:sp>
    </p:spTree>
    <p:extLst>
      <p:ext uri="{BB962C8B-B14F-4D97-AF65-F5344CB8AC3E}">
        <p14:creationId xmlns:p14="http://schemas.microsoft.com/office/powerpoint/2010/main" val="1414930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81BB-7C16-4092-5CD6-3842353BC469}"/>
              </a:ext>
            </a:extLst>
          </p:cNvPr>
          <p:cNvSpPr>
            <a:spLocks noGrp="1"/>
          </p:cNvSpPr>
          <p:nvPr>
            <p:ph type="title"/>
          </p:nvPr>
        </p:nvSpPr>
        <p:spPr/>
        <p:txBody>
          <a:bodyPr/>
          <a:lstStyle/>
          <a:p>
            <a:r>
              <a:rPr lang="en-GB" b="1" dirty="0">
                <a:latin typeface="+mn-lt"/>
              </a:rPr>
              <a:t>Transhumance</a:t>
            </a:r>
          </a:p>
        </p:txBody>
      </p:sp>
      <p:sp>
        <p:nvSpPr>
          <p:cNvPr id="3" name="Content Placeholder 2">
            <a:extLst>
              <a:ext uri="{FF2B5EF4-FFF2-40B4-BE49-F238E27FC236}">
                <a16:creationId xmlns:a16="http://schemas.microsoft.com/office/drawing/2014/main" id="{4DC748F9-BE20-1D8C-E21B-906002602593}"/>
              </a:ext>
            </a:extLst>
          </p:cNvPr>
          <p:cNvSpPr>
            <a:spLocks noGrp="1"/>
          </p:cNvSpPr>
          <p:nvPr>
            <p:ph idx="1"/>
          </p:nvPr>
        </p:nvSpPr>
        <p:spPr/>
        <p:txBody>
          <a:bodyPr/>
          <a:lstStyle/>
          <a:p>
            <a:r>
              <a:rPr lang="en-GB" b="1" dirty="0"/>
              <a:t>Even today, a number of communities move seasonally (transhumance) </a:t>
            </a:r>
          </a:p>
        </p:txBody>
      </p:sp>
    </p:spTree>
    <p:extLst>
      <p:ext uri="{BB962C8B-B14F-4D97-AF65-F5344CB8AC3E}">
        <p14:creationId xmlns:p14="http://schemas.microsoft.com/office/powerpoint/2010/main" val="74723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BCC7-AF7D-D3A3-2FF6-C453D0DA78B4}"/>
              </a:ext>
            </a:extLst>
          </p:cNvPr>
          <p:cNvSpPr>
            <a:spLocks noGrp="1"/>
          </p:cNvSpPr>
          <p:nvPr>
            <p:ph type="title"/>
          </p:nvPr>
        </p:nvSpPr>
        <p:spPr/>
        <p:txBody>
          <a:bodyPr/>
          <a:lstStyle/>
          <a:p>
            <a:pPr algn="ctr"/>
            <a:r>
              <a:rPr lang="en-GB" b="1" dirty="0">
                <a:latin typeface="+mn-lt"/>
              </a:rPr>
              <a:t>What does it mean to be indigenous?</a:t>
            </a:r>
          </a:p>
        </p:txBody>
      </p:sp>
      <p:sp>
        <p:nvSpPr>
          <p:cNvPr id="3" name="Content Placeholder 2">
            <a:extLst>
              <a:ext uri="{FF2B5EF4-FFF2-40B4-BE49-F238E27FC236}">
                <a16:creationId xmlns:a16="http://schemas.microsoft.com/office/drawing/2014/main" id="{13FE5B32-DCC9-680B-2121-9AC78702A9DC}"/>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832905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AC6E-E25B-76D3-A9BC-8DFD38AA43AF}"/>
              </a:ext>
            </a:extLst>
          </p:cNvPr>
          <p:cNvSpPr>
            <a:spLocks noGrp="1"/>
          </p:cNvSpPr>
          <p:nvPr>
            <p:ph type="title"/>
          </p:nvPr>
        </p:nvSpPr>
        <p:spPr/>
        <p:txBody>
          <a:bodyPr/>
          <a:lstStyle/>
          <a:p>
            <a:r>
              <a:rPr lang="en-GB" b="1" dirty="0">
                <a:latin typeface="+mn-lt"/>
              </a:rPr>
              <a:t>The </a:t>
            </a:r>
            <a:r>
              <a:rPr lang="en-GB" b="1" dirty="0" err="1">
                <a:latin typeface="+mn-lt"/>
              </a:rPr>
              <a:t>Hadza</a:t>
            </a:r>
            <a:r>
              <a:rPr lang="en-GB" b="1" dirty="0">
                <a:latin typeface="+mn-lt"/>
              </a:rPr>
              <a:t> from Tanzania</a:t>
            </a:r>
          </a:p>
        </p:txBody>
      </p:sp>
      <p:sp>
        <p:nvSpPr>
          <p:cNvPr id="3" name="Content Placeholder 2">
            <a:extLst>
              <a:ext uri="{FF2B5EF4-FFF2-40B4-BE49-F238E27FC236}">
                <a16:creationId xmlns:a16="http://schemas.microsoft.com/office/drawing/2014/main" id="{A9A6AC01-CCE6-14A2-A077-4F0100C8FF92}"/>
              </a:ext>
            </a:extLst>
          </p:cNvPr>
          <p:cNvSpPr>
            <a:spLocks noGrp="1"/>
          </p:cNvSpPr>
          <p:nvPr>
            <p:ph idx="1"/>
          </p:nvPr>
        </p:nvSpPr>
        <p:spPr>
          <a:xfrm>
            <a:off x="838200" y="1865966"/>
            <a:ext cx="10515600" cy="4351338"/>
          </a:xfrm>
        </p:spPr>
        <p:txBody>
          <a:bodyPr/>
          <a:lstStyle/>
          <a:p>
            <a:r>
              <a:rPr lang="en-GB" b="1" dirty="0"/>
              <a:t>such as the </a:t>
            </a:r>
            <a:r>
              <a:rPr lang="en-GB" b="1" dirty="0" err="1"/>
              <a:t>Hadza</a:t>
            </a:r>
            <a:r>
              <a:rPr lang="en-GB" b="1" dirty="0"/>
              <a:t> from East Africa </a:t>
            </a:r>
          </a:p>
        </p:txBody>
      </p:sp>
      <p:sp>
        <p:nvSpPr>
          <p:cNvPr id="5" name="AutoShape 2" descr="Hadza Seasonal Diet Chart">
            <a:extLst>
              <a:ext uri="{FF2B5EF4-FFF2-40B4-BE49-F238E27FC236}">
                <a16:creationId xmlns:a16="http://schemas.microsoft.com/office/drawing/2014/main" id="{1EBAD414-D7AC-303E-A289-2559E68067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7644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DE90-AE7D-F0F4-F3AD-8DB45FF0BDF9}"/>
              </a:ext>
            </a:extLst>
          </p:cNvPr>
          <p:cNvSpPr>
            <a:spLocks noGrp="1"/>
          </p:cNvSpPr>
          <p:nvPr>
            <p:ph type="title"/>
          </p:nvPr>
        </p:nvSpPr>
        <p:spPr/>
        <p:txBody>
          <a:bodyPr/>
          <a:lstStyle/>
          <a:p>
            <a:r>
              <a:rPr lang="en-GB" b="1" dirty="0">
                <a:latin typeface="+mn-lt"/>
              </a:rPr>
              <a:t>The reindeer-herding Sami </a:t>
            </a:r>
            <a:br>
              <a:rPr lang="en-GB" dirty="0"/>
            </a:br>
            <a:endParaRPr lang="en-GB" dirty="0"/>
          </a:p>
        </p:txBody>
      </p:sp>
      <p:sp>
        <p:nvSpPr>
          <p:cNvPr id="3" name="Content Placeholder 2">
            <a:extLst>
              <a:ext uri="{FF2B5EF4-FFF2-40B4-BE49-F238E27FC236}">
                <a16:creationId xmlns:a16="http://schemas.microsoft.com/office/drawing/2014/main" id="{18FFF693-02D7-47F6-87FA-2AEAB861B2A5}"/>
              </a:ext>
            </a:extLst>
          </p:cNvPr>
          <p:cNvSpPr>
            <a:spLocks noGrp="1"/>
          </p:cNvSpPr>
          <p:nvPr>
            <p:ph idx="1"/>
          </p:nvPr>
        </p:nvSpPr>
        <p:spPr/>
        <p:txBody>
          <a:bodyPr/>
          <a:lstStyle/>
          <a:p>
            <a:endParaRPr lang="en-GB" dirty="0"/>
          </a:p>
        </p:txBody>
      </p:sp>
      <p:sp>
        <p:nvSpPr>
          <p:cNvPr id="4" name="AutoShape 2">
            <a:extLst>
              <a:ext uri="{FF2B5EF4-FFF2-40B4-BE49-F238E27FC236}">
                <a16:creationId xmlns:a16="http://schemas.microsoft.com/office/drawing/2014/main" id="{A0720796-A744-1D59-F490-7AB112353D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22793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19488-55B6-21B2-2858-786C1B4DD494}"/>
              </a:ext>
            </a:extLst>
          </p:cNvPr>
          <p:cNvSpPr>
            <a:spLocks noGrp="1"/>
          </p:cNvSpPr>
          <p:nvPr>
            <p:ph type="title"/>
          </p:nvPr>
        </p:nvSpPr>
        <p:spPr>
          <a:xfrm>
            <a:off x="838200" y="96185"/>
            <a:ext cx="10515600" cy="1325563"/>
          </a:xfrm>
        </p:spPr>
        <p:txBody>
          <a:bodyPr/>
          <a:lstStyle/>
          <a:p>
            <a:r>
              <a:rPr lang="en-GB" b="1" dirty="0">
                <a:latin typeface="+mn-lt"/>
              </a:rPr>
              <a:t>The pastoralists of France </a:t>
            </a:r>
          </a:p>
        </p:txBody>
      </p:sp>
      <p:sp>
        <p:nvSpPr>
          <p:cNvPr id="3" name="Content Placeholder 2">
            <a:extLst>
              <a:ext uri="{FF2B5EF4-FFF2-40B4-BE49-F238E27FC236}">
                <a16:creationId xmlns:a16="http://schemas.microsoft.com/office/drawing/2014/main" id="{F22BBFA2-9A7D-56D6-7EF1-A912DE6C811B}"/>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006363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2827-0289-1A49-25EE-75C368E7C5EB}"/>
              </a:ext>
            </a:extLst>
          </p:cNvPr>
          <p:cNvSpPr>
            <a:spLocks noGrp="1"/>
          </p:cNvSpPr>
          <p:nvPr>
            <p:ph type="title"/>
          </p:nvPr>
        </p:nvSpPr>
        <p:spPr/>
        <p:txBody>
          <a:bodyPr/>
          <a:lstStyle/>
          <a:p>
            <a:r>
              <a:rPr lang="en-GB" b="1" dirty="0">
                <a:latin typeface="+mn-lt"/>
              </a:rPr>
              <a:t>Dynamic relationship</a:t>
            </a:r>
          </a:p>
        </p:txBody>
      </p:sp>
      <p:sp>
        <p:nvSpPr>
          <p:cNvPr id="3" name="Content Placeholder 2">
            <a:extLst>
              <a:ext uri="{FF2B5EF4-FFF2-40B4-BE49-F238E27FC236}">
                <a16:creationId xmlns:a16="http://schemas.microsoft.com/office/drawing/2014/main" id="{F3F66084-9989-F745-1AA4-32B57D6B0A58}"/>
              </a:ext>
            </a:extLst>
          </p:cNvPr>
          <p:cNvSpPr>
            <a:spLocks noGrp="1"/>
          </p:cNvSpPr>
          <p:nvPr>
            <p:ph idx="1"/>
          </p:nvPr>
        </p:nvSpPr>
        <p:spPr/>
        <p:txBody>
          <a:bodyPr/>
          <a:lstStyle/>
          <a:p>
            <a:r>
              <a:rPr lang="en-GB" b="1" dirty="0"/>
              <a:t>Home is a stopping point, for there is no sense in the migration story that there will be only one home for only one people forever</a:t>
            </a:r>
          </a:p>
          <a:p>
            <a:r>
              <a:rPr lang="en-GB" b="1" dirty="0"/>
              <a:t>A dynamic relationship with an ever-changing planet.</a:t>
            </a:r>
          </a:p>
        </p:txBody>
      </p:sp>
    </p:spTree>
    <p:extLst>
      <p:ext uri="{BB962C8B-B14F-4D97-AF65-F5344CB8AC3E}">
        <p14:creationId xmlns:p14="http://schemas.microsoft.com/office/powerpoint/2010/main" val="194630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C7F0-8855-DFFF-5453-8BBFB912F5D9}"/>
              </a:ext>
            </a:extLst>
          </p:cNvPr>
          <p:cNvSpPr>
            <a:spLocks noGrp="1"/>
          </p:cNvSpPr>
          <p:nvPr>
            <p:ph type="title"/>
          </p:nvPr>
        </p:nvSpPr>
        <p:spPr/>
        <p:txBody>
          <a:bodyPr/>
          <a:lstStyle/>
          <a:p>
            <a:r>
              <a:rPr lang="en-GB" b="1" dirty="0">
                <a:latin typeface="+mn-lt"/>
              </a:rPr>
              <a:t>The meaning of place</a:t>
            </a:r>
          </a:p>
        </p:txBody>
      </p:sp>
      <p:sp>
        <p:nvSpPr>
          <p:cNvPr id="3" name="Content Placeholder 2">
            <a:extLst>
              <a:ext uri="{FF2B5EF4-FFF2-40B4-BE49-F238E27FC236}">
                <a16:creationId xmlns:a16="http://schemas.microsoft.com/office/drawing/2014/main" id="{2983C23E-3E67-A13A-9017-931D23AC441D}"/>
              </a:ext>
            </a:extLst>
          </p:cNvPr>
          <p:cNvSpPr>
            <a:spLocks noGrp="1"/>
          </p:cNvSpPr>
          <p:nvPr>
            <p:ph idx="1"/>
          </p:nvPr>
        </p:nvSpPr>
        <p:spPr/>
        <p:txBody>
          <a:bodyPr/>
          <a:lstStyle/>
          <a:p>
            <a:r>
              <a:rPr lang="en-GB" b="1" dirty="0"/>
              <a:t>Place is seen as contextualizing our very identity, rather than as a commodity and this is another fundamental difference in comparison with Western modernity </a:t>
            </a:r>
          </a:p>
          <a:p>
            <a:r>
              <a:rPr lang="en-GB" b="1" dirty="0"/>
              <a:t>The emphasis is on process, not ownership</a:t>
            </a:r>
          </a:p>
          <a:p>
            <a:r>
              <a:rPr lang="en-GB" b="1" dirty="0"/>
              <a:t>It is not necessarily one place, but a continuity of niche.</a:t>
            </a:r>
          </a:p>
        </p:txBody>
      </p:sp>
    </p:spTree>
    <p:extLst>
      <p:ext uri="{BB962C8B-B14F-4D97-AF65-F5344CB8AC3E}">
        <p14:creationId xmlns:p14="http://schemas.microsoft.com/office/powerpoint/2010/main" val="475854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95F2-F79E-5429-5FD6-F5BBC8A01A4E}"/>
              </a:ext>
            </a:extLst>
          </p:cNvPr>
          <p:cNvSpPr>
            <a:spLocks noGrp="1"/>
          </p:cNvSpPr>
          <p:nvPr>
            <p:ph type="ctrTitle"/>
          </p:nvPr>
        </p:nvSpPr>
        <p:spPr/>
        <p:txBody>
          <a:bodyPr/>
          <a:lstStyle/>
          <a:p>
            <a:r>
              <a:rPr lang="en-GB" b="1" dirty="0">
                <a:latin typeface="+mn-lt"/>
              </a:rPr>
              <a:t>Future climate migration</a:t>
            </a:r>
          </a:p>
        </p:txBody>
      </p:sp>
      <p:sp>
        <p:nvSpPr>
          <p:cNvPr id="3" name="Subtitle 2">
            <a:extLst>
              <a:ext uri="{FF2B5EF4-FFF2-40B4-BE49-F238E27FC236}">
                <a16:creationId xmlns:a16="http://schemas.microsoft.com/office/drawing/2014/main" id="{2B65C45B-5D5E-CA35-6975-2252B9AB7F91}"/>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20997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FCD3-88A0-DB9D-6B7A-C0D717A85D1A}"/>
              </a:ext>
            </a:extLst>
          </p:cNvPr>
          <p:cNvSpPr>
            <a:spLocks noGrp="1"/>
          </p:cNvSpPr>
          <p:nvPr>
            <p:ph type="title"/>
          </p:nvPr>
        </p:nvSpPr>
        <p:spPr/>
        <p:txBody>
          <a:bodyPr/>
          <a:lstStyle/>
          <a:p>
            <a:pPr algn="ctr"/>
            <a:r>
              <a:rPr lang="en-GB" b="1" dirty="0">
                <a:latin typeface="+mn-lt"/>
              </a:rPr>
              <a:t>Particular impact on transhumance</a:t>
            </a:r>
          </a:p>
        </p:txBody>
      </p:sp>
      <p:sp>
        <p:nvSpPr>
          <p:cNvPr id="3" name="Content Placeholder 2">
            <a:extLst>
              <a:ext uri="{FF2B5EF4-FFF2-40B4-BE49-F238E27FC236}">
                <a16:creationId xmlns:a16="http://schemas.microsoft.com/office/drawing/2014/main" id="{C562F93E-0869-2BAF-6D26-5AB0E45B849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239454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B33E-56DE-6968-42A4-3E15B7CDD092}"/>
              </a:ext>
            </a:extLst>
          </p:cNvPr>
          <p:cNvSpPr>
            <a:spLocks noGrp="1"/>
          </p:cNvSpPr>
          <p:nvPr>
            <p:ph type="title"/>
          </p:nvPr>
        </p:nvSpPr>
        <p:spPr/>
        <p:txBody>
          <a:bodyPr/>
          <a:lstStyle/>
          <a:p>
            <a:r>
              <a:rPr lang="en-GB" b="1" dirty="0">
                <a:latin typeface="+mn-lt"/>
              </a:rPr>
              <a:t>Nice paper on website:</a:t>
            </a:r>
          </a:p>
        </p:txBody>
      </p:sp>
      <p:sp>
        <p:nvSpPr>
          <p:cNvPr id="3" name="Content Placeholder 2">
            <a:extLst>
              <a:ext uri="{FF2B5EF4-FFF2-40B4-BE49-F238E27FC236}">
                <a16:creationId xmlns:a16="http://schemas.microsoft.com/office/drawing/2014/main" id="{8A649DD9-B981-A9A0-887E-1609F0A9C71F}"/>
              </a:ext>
            </a:extLst>
          </p:cNvPr>
          <p:cNvSpPr>
            <a:spLocks noGrp="1"/>
          </p:cNvSpPr>
          <p:nvPr>
            <p:ph idx="1"/>
          </p:nvPr>
        </p:nvSpPr>
        <p:spPr/>
        <p:txBody>
          <a:bodyPr/>
          <a:lstStyle/>
          <a:p>
            <a:r>
              <a:rPr lang="en-GB" b="1" dirty="0" err="1"/>
              <a:t>Piguet</a:t>
            </a:r>
            <a:r>
              <a:rPr lang="en-GB" b="1" dirty="0"/>
              <a:t>, E., 2013. From “primitive migration” to “climate refugees”: The curious fate of the natural environment in migration studies. Annals of the Association of American Geographers, 103(1), pp.148-162.</a:t>
            </a:r>
          </a:p>
        </p:txBody>
      </p:sp>
    </p:spTree>
    <p:extLst>
      <p:ext uri="{BB962C8B-B14F-4D97-AF65-F5344CB8AC3E}">
        <p14:creationId xmlns:p14="http://schemas.microsoft.com/office/powerpoint/2010/main" val="2063161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36B3-A9BB-4398-A0F4-32F58FADDE9B}"/>
              </a:ext>
            </a:extLst>
          </p:cNvPr>
          <p:cNvSpPr>
            <a:spLocks noGrp="1"/>
          </p:cNvSpPr>
          <p:nvPr>
            <p:ph type="title"/>
          </p:nvPr>
        </p:nvSpPr>
        <p:spPr/>
        <p:txBody>
          <a:bodyPr/>
          <a:lstStyle/>
          <a:p>
            <a:r>
              <a:rPr lang="en-GB" b="1" dirty="0">
                <a:latin typeface="+mn-lt"/>
              </a:rPr>
              <a:t>Chukchi people</a:t>
            </a:r>
          </a:p>
        </p:txBody>
      </p:sp>
      <p:sp>
        <p:nvSpPr>
          <p:cNvPr id="3" name="Content Placeholder 2">
            <a:extLst>
              <a:ext uri="{FF2B5EF4-FFF2-40B4-BE49-F238E27FC236}">
                <a16:creationId xmlns:a16="http://schemas.microsoft.com/office/drawing/2014/main" id="{68A33027-1D0E-DB09-F67D-07EA660501F3}"/>
              </a:ext>
            </a:extLst>
          </p:cNvPr>
          <p:cNvSpPr>
            <a:spLocks noGrp="1"/>
          </p:cNvSpPr>
          <p:nvPr>
            <p:ph idx="1"/>
          </p:nvPr>
        </p:nvSpPr>
        <p:spPr>
          <a:xfrm>
            <a:off x="838200" y="1825625"/>
            <a:ext cx="6369424" cy="4351338"/>
          </a:xfrm>
        </p:spPr>
        <p:txBody>
          <a:bodyPr>
            <a:normAutofit/>
          </a:bodyPr>
          <a:lstStyle/>
          <a:p>
            <a:r>
              <a:rPr lang="en-GB" b="1" dirty="0"/>
              <a:t>and the Chukchi people from North-eastern Russia (the closest relatives to indigenous Americans)</a:t>
            </a:r>
          </a:p>
          <a:p>
            <a:r>
              <a:rPr lang="en-GB" b="1" dirty="0"/>
              <a:t>The Chukchi People’s physical, cultural and spiritual well-being relies primarily on reindeer herding</a:t>
            </a:r>
          </a:p>
        </p:txBody>
      </p:sp>
    </p:spTree>
    <p:extLst>
      <p:ext uri="{BB962C8B-B14F-4D97-AF65-F5344CB8AC3E}">
        <p14:creationId xmlns:p14="http://schemas.microsoft.com/office/powerpoint/2010/main" val="1274271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9E44-3750-A8E3-C1B9-32D2340750D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6AB194B-85CA-FAD4-9EE2-7126C1FD93B9}"/>
              </a:ext>
            </a:extLst>
          </p:cNvPr>
          <p:cNvSpPr>
            <a:spLocks noGrp="1"/>
          </p:cNvSpPr>
          <p:nvPr>
            <p:ph idx="1"/>
          </p:nvPr>
        </p:nvSpPr>
        <p:spPr/>
        <p:txBody>
          <a:bodyPr/>
          <a:lstStyle/>
          <a:p>
            <a:r>
              <a:rPr lang="en-GB" b="1" dirty="0"/>
              <a:t>Climate change is causing irregular freeze-thaw events that lock-up the reindeer’s principal winter food, lichen, beneath a layer of ice, as well as the melting of permafrost and other impacts that are causing changes in reindeer migration patterns. </a:t>
            </a:r>
          </a:p>
          <a:p>
            <a:r>
              <a:rPr lang="en-GB" b="1" dirty="0"/>
              <a:t>Maintaining the transhumance way of life that the Chukchi People have traditionally operated is becoming more and more challenging.</a:t>
            </a:r>
          </a:p>
          <a:p>
            <a:endParaRPr lang="en-GB" dirty="0"/>
          </a:p>
        </p:txBody>
      </p:sp>
    </p:spTree>
    <p:extLst>
      <p:ext uri="{BB962C8B-B14F-4D97-AF65-F5344CB8AC3E}">
        <p14:creationId xmlns:p14="http://schemas.microsoft.com/office/powerpoint/2010/main" val="326055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2B1B-7EA9-4EED-A066-6DBEF8F0F90E}"/>
              </a:ext>
            </a:extLst>
          </p:cNvPr>
          <p:cNvSpPr>
            <a:spLocks noGrp="1"/>
          </p:cNvSpPr>
          <p:nvPr>
            <p:ph type="title"/>
          </p:nvPr>
        </p:nvSpPr>
        <p:spPr/>
        <p:txBody>
          <a:bodyPr/>
          <a:lstStyle/>
          <a:p>
            <a:pPr algn="ctr"/>
            <a:r>
              <a:rPr lang="en-GB" b="1" dirty="0">
                <a:latin typeface="+mn-lt"/>
              </a:rPr>
              <a:t>Ulster folk museum</a:t>
            </a:r>
          </a:p>
        </p:txBody>
      </p:sp>
      <p:sp>
        <p:nvSpPr>
          <p:cNvPr id="3" name="Content Placeholder 2">
            <a:extLst>
              <a:ext uri="{FF2B5EF4-FFF2-40B4-BE49-F238E27FC236}">
                <a16:creationId xmlns:a16="http://schemas.microsoft.com/office/drawing/2014/main" id="{C1E53445-24A0-5BB8-3E0D-AD3E635BE83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521067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EED4-2640-4A33-CA30-12919D6D9990}"/>
              </a:ext>
            </a:extLst>
          </p:cNvPr>
          <p:cNvSpPr>
            <a:spLocks noGrp="1"/>
          </p:cNvSpPr>
          <p:nvPr>
            <p:ph type="title"/>
          </p:nvPr>
        </p:nvSpPr>
        <p:spPr/>
        <p:txBody>
          <a:bodyPr/>
          <a:lstStyle/>
          <a:p>
            <a:r>
              <a:rPr lang="en-GB" b="1" dirty="0">
                <a:latin typeface="+mn-lt"/>
              </a:rPr>
              <a:t>Many other species move with conditions</a:t>
            </a:r>
          </a:p>
        </p:txBody>
      </p:sp>
      <p:sp>
        <p:nvSpPr>
          <p:cNvPr id="3" name="Content Placeholder 2">
            <a:extLst>
              <a:ext uri="{FF2B5EF4-FFF2-40B4-BE49-F238E27FC236}">
                <a16:creationId xmlns:a16="http://schemas.microsoft.com/office/drawing/2014/main" id="{A175ABBB-2568-C063-652C-A396BFB13A20}"/>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699893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1C9C-E9FD-185C-66C6-9076C7314423}"/>
              </a:ext>
            </a:extLst>
          </p:cNvPr>
          <p:cNvSpPr>
            <a:spLocks noGrp="1"/>
          </p:cNvSpPr>
          <p:nvPr>
            <p:ph type="title"/>
          </p:nvPr>
        </p:nvSpPr>
        <p:spPr/>
        <p:txBody>
          <a:bodyPr/>
          <a:lstStyle/>
          <a:p>
            <a:r>
              <a:rPr lang="en-GB" b="1" dirty="0">
                <a:latin typeface="+mn-lt"/>
              </a:rPr>
              <a:t>2. Not all indigenous populations are non-dominant</a:t>
            </a:r>
          </a:p>
        </p:txBody>
      </p:sp>
      <p:sp>
        <p:nvSpPr>
          <p:cNvPr id="3" name="Content Placeholder 2">
            <a:extLst>
              <a:ext uri="{FF2B5EF4-FFF2-40B4-BE49-F238E27FC236}">
                <a16:creationId xmlns:a16="http://schemas.microsoft.com/office/drawing/2014/main" id="{A7FE4088-4329-1110-727B-DB54E4D48B00}"/>
              </a:ext>
            </a:extLst>
          </p:cNvPr>
          <p:cNvSpPr>
            <a:spLocks noGrp="1"/>
          </p:cNvSpPr>
          <p:nvPr>
            <p:ph idx="1"/>
          </p:nvPr>
        </p:nvSpPr>
        <p:spPr/>
        <p:txBody>
          <a:bodyPr/>
          <a:lstStyle/>
          <a:p>
            <a:r>
              <a:rPr lang="en-GB" b="1" dirty="0"/>
              <a:t>66% of Bolivians are indigenous </a:t>
            </a:r>
          </a:p>
          <a:p>
            <a:r>
              <a:rPr lang="en-GB" b="1" dirty="0" err="1"/>
              <a:t>Shizha</a:t>
            </a:r>
            <a:r>
              <a:rPr lang="en-GB" b="1" dirty="0"/>
              <a:t> writes that “all the formerly colonized societies in the continent that have ancestral roots in the continent are considered indigenous regardless of their marginalization status”.</a:t>
            </a:r>
          </a:p>
        </p:txBody>
      </p:sp>
    </p:spTree>
    <p:extLst>
      <p:ext uri="{BB962C8B-B14F-4D97-AF65-F5344CB8AC3E}">
        <p14:creationId xmlns:p14="http://schemas.microsoft.com/office/powerpoint/2010/main" val="3153616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265ED-B6DA-6407-646C-128D8A5CDDF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A6E30E4-6FC5-1C1C-C328-ADF532C552DA}"/>
              </a:ext>
            </a:extLst>
          </p:cNvPr>
          <p:cNvSpPr>
            <a:spLocks noGrp="1"/>
          </p:cNvSpPr>
          <p:nvPr>
            <p:ph idx="1"/>
          </p:nvPr>
        </p:nvSpPr>
        <p:spPr/>
        <p:txBody>
          <a:bodyPr/>
          <a:lstStyle/>
          <a:p>
            <a:r>
              <a:rPr lang="en-GB" b="1" dirty="0"/>
              <a:t>Wildcat and </a:t>
            </a:r>
            <a:r>
              <a:rPr lang="en-GB" b="1" dirty="0" err="1"/>
              <a:t>Pierotti</a:t>
            </a:r>
            <a:r>
              <a:rPr lang="en-GB" b="1" dirty="0"/>
              <a:t> (2000) set out the following four characteristics shared by all indigenous people: </a:t>
            </a:r>
          </a:p>
          <a:p>
            <a:r>
              <a:rPr lang="en-GB" b="1" dirty="0"/>
              <a:t>1.	Respect for non-human entities;</a:t>
            </a:r>
          </a:p>
          <a:p>
            <a:r>
              <a:rPr lang="en-GB" b="1" dirty="0"/>
              <a:t>2.	The existence of bonds between humans and non-humans, 	particularly relating to ethical codes of behaviour; </a:t>
            </a:r>
          </a:p>
          <a:p>
            <a:r>
              <a:rPr lang="en-GB" b="1" dirty="0"/>
              <a:t>3.	The importance of local places; </a:t>
            </a:r>
          </a:p>
          <a:p>
            <a:r>
              <a:rPr lang="en-GB" b="1" dirty="0"/>
              <a:t>4.	Recognition of humans as part of the ecological system, rather 	than as separate from that system.</a:t>
            </a:r>
          </a:p>
          <a:p>
            <a:endParaRPr lang="en-GB" dirty="0"/>
          </a:p>
        </p:txBody>
      </p:sp>
    </p:spTree>
    <p:extLst>
      <p:ext uri="{BB962C8B-B14F-4D97-AF65-F5344CB8AC3E}">
        <p14:creationId xmlns:p14="http://schemas.microsoft.com/office/powerpoint/2010/main" val="2535448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0509-DF0E-A095-4D74-604669098A2D}"/>
              </a:ext>
            </a:extLst>
          </p:cNvPr>
          <p:cNvSpPr>
            <a:spLocks noGrp="1"/>
          </p:cNvSpPr>
          <p:nvPr>
            <p:ph type="title"/>
          </p:nvPr>
        </p:nvSpPr>
        <p:spPr/>
        <p:txBody>
          <a:bodyPr/>
          <a:lstStyle/>
          <a:p>
            <a:r>
              <a:rPr lang="en-GB" b="1" dirty="0">
                <a:latin typeface="+mn-lt"/>
              </a:rPr>
              <a:t>Resilience</a:t>
            </a:r>
          </a:p>
        </p:txBody>
      </p:sp>
      <p:sp>
        <p:nvSpPr>
          <p:cNvPr id="3" name="Content Placeholder 2">
            <a:extLst>
              <a:ext uri="{FF2B5EF4-FFF2-40B4-BE49-F238E27FC236}">
                <a16:creationId xmlns:a16="http://schemas.microsoft.com/office/drawing/2014/main" id="{637EC0AF-F0CD-02D2-1A4E-818ECBC19E14}"/>
              </a:ext>
            </a:extLst>
          </p:cNvPr>
          <p:cNvSpPr>
            <a:spLocks noGrp="1"/>
          </p:cNvSpPr>
          <p:nvPr>
            <p:ph idx="1"/>
          </p:nvPr>
        </p:nvSpPr>
        <p:spPr/>
        <p:txBody>
          <a:bodyPr/>
          <a:lstStyle/>
          <a:p>
            <a:r>
              <a:rPr lang="en-GB" b="1" dirty="0"/>
              <a:t>Indigenous populations have survived their attempted genocide at a physical, landscape and cultural level</a:t>
            </a:r>
          </a:p>
          <a:p>
            <a:r>
              <a:rPr lang="en-GB" b="1" dirty="0"/>
              <a:t>Tested beyond anything modern humanity has experienced…yet</a:t>
            </a:r>
          </a:p>
          <a:p>
            <a:r>
              <a:rPr lang="en-GB" b="1" dirty="0"/>
              <a:t>Experienced in apocryphal situations</a:t>
            </a:r>
          </a:p>
          <a:p>
            <a:r>
              <a:rPr lang="en-GB" b="1" dirty="0"/>
              <a:t>Akin to what humanity faces in the century ahead</a:t>
            </a:r>
          </a:p>
          <a:p>
            <a:r>
              <a:rPr lang="en-GB" b="1" dirty="0"/>
              <a:t>Counsellors for catastrophe survival.</a:t>
            </a:r>
          </a:p>
        </p:txBody>
      </p:sp>
    </p:spTree>
    <p:extLst>
      <p:ext uri="{BB962C8B-B14F-4D97-AF65-F5344CB8AC3E}">
        <p14:creationId xmlns:p14="http://schemas.microsoft.com/office/powerpoint/2010/main" val="3259825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BC2E-5187-64D2-FFCE-5AE8B0821E59}"/>
              </a:ext>
            </a:extLst>
          </p:cNvPr>
          <p:cNvSpPr>
            <a:spLocks noGrp="1"/>
          </p:cNvSpPr>
          <p:nvPr>
            <p:ph type="title"/>
          </p:nvPr>
        </p:nvSpPr>
        <p:spPr/>
        <p:txBody>
          <a:bodyPr/>
          <a:lstStyle/>
          <a:p>
            <a:r>
              <a:rPr lang="en-GB" b="1" dirty="0">
                <a:latin typeface="+mn-lt"/>
              </a:rPr>
              <a:t>United Nations Declaration on the Rights of Indigenous Peoples (UNDRIP)</a:t>
            </a:r>
          </a:p>
        </p:txBody>
      </p:sp>
      <p:sp>
        <p:nvSpPr>
          <p:cNvPr id="3" name="Content Placeholder 2">
            <a:extLst>
              <a:ext uri="{FF2B5EF4-FFF2-40B4-BE49-F238E27FC236}">
                <a16:creationId xmlns:a16="http://schemas.microsoft.com/office/drawing/2014/main" id="{8A712868-D348-10D2-D448-43262A540C51}"/>
              </a:ext>
            </a:extLst>
          </p:cNvPr>
          <p:cNvSpPr>
            <a:spLocks noGrp="1"/>
          </p:cNvSpPr>
          <p:nvPr>
            <p:ph idx="1"/>
          </p:nvPr>
        </p:nvSpPr>
        <p:spPr/>
        <p:txBody>
          <a:bodyPr/>
          <a:lstStyle/>
          <a:p>
            <a:r>
              <a:rPr lang="en-GB" b="1" dirty="0"/>
              <a:t>“Respect for indigenous knowledge, cultures and traditional practices contributes to sustainable and equitable development and proper management of the environment”.</a:t>
            </a:r>
            <a:endParaRPr lang="en-GB" dirty="0"/>
          </a:p>
        </p:txBody>
      </p:sp>
    </p:spTree>
    <p:extLst>
      <p:ext uri="{BB962C8B-B14F-4D97-AF65-F5344CB8AC3E}">
        <p14:creationId xmlns:p14="http://schemas.microsoft.com/office/powerpoint/2010/main" val="3439793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1E7E-4EDF-F6B9-7AE2-40EA7133A5F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139B1CD-46C1-6C25-5CC9-15FF67514A8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019AAB1-95FE-CDA9-4475-C3C0E92470C3}"/>
              </a:ext>
            </a:extLst>
          </p:cNvPr>
          <p:cNvPicPr>
            <a:picLocks noChangeAspect="1"/>
          </p:cNvPicPr>
          <p:nvPr/>
        </p:nvPicPr>
        <p:blipFill>
          <a:blip r:embed="rId2"/>
          <a:stretch>
            <a:fillRect/>
          </a:stretch>
        </p:blipFill>
        <p:spPr>
          <a:xfrm>
            <a:off x="-110701" y="914400"/>
            <a:ext cx="12462793" cy="4748213"/>
          </a:xfrm>
          <a:prstGeom prst="rect">
            <a:avLst/>
          </a:prstGeom>
        </p:spPr>
      </p:pic>
    </p:spTree>
    <p:extLst>
      <p:ext uri="{BB962C8B-B14F-4D97-AF65-F5344CB8AC3E}">
        <p14:creationId xmlns:p14="http://schemas.microsoft.com/office/powerpoint/2010/main" val="1659528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0734-8ACB-7D2F-5DC1-C6712FF8B986}"/>
              </a:ext>
            </a:extLst>
          </p:cNvPr>
          <p:cNvSpPr>
            <a:spLocks noGrp="1"/>
          </p:cNvSpPr>
          <p:nvPr>
            <p:ph type="title"/>
          </p:nvPr>
        </p:nvSpPr>
        <p:spPr/>
        <p:txBody>
          <a:bodyPr/>
          <a:lstStyle/>
          <a:p>
            <a:r>
              <a:rPr lang="en-GB" b="1" dirty="0">
                <a:latin typeface="+mn-lt"/>
              </a:rPr>
              <a:t>What is the unit of organization?</a:t>
            </a:r>
          </a:p>
        </p:txBody>
      </p:sp>
      <p:sp>
        <p:nvSpPr>
          <p:cNvPr id="3" name="Content Placeholder 2">
            <a:extLst>
              <a:ext uri="{FF2B5EF4-FFF2-40B4-BE49-F238E27FC236}">
                <a16:creationId xmlns:a16="http://schemas.microsoft.com/office/drawing/2014/main" id="{C538B14E-3E68-3058-CE99-D32F77E78D8A}"/>
              </a:ext>
            </a:extLst>
          </p:cNvPr>
          <p:cNvSpPr>
            <a:spLocks noGrp="1"/>
          </p:cNvSpPr>
          <p:nvPr>
            <p:ph idx="1"/>
          </p:nvPr>
        </p:nvSpPr>
        <p:spPr/>
        <p:txBody>
          <a:bodyPr/>
          <a:lstStyle/>
          <a:p>
            <a:r>
              <a:rPr lang="en-GB" b="1" dirty="0"/>
              <a:t>Gene? Individual? Population? Ecosystem? Earth system?</a:t>
            </a:r>
          </a:p>
          <a:p>
            <a:r>
              <a:rPr lang="en-GB" b="1" dirty="0"/>
              <a:t>Western philosophy focuses on the gene as the unit of organization and selection</a:t>
            </a:r>
          </a:p>
          <a:p>
            <a:r>
              <a:rPr lang="en-GB" b="1" dirty="0"/>
              <a:t>Indigenous thinking focuses on the Earth system as the unit of organization.</a:t>
            </a:r>
          </a:p>
        </p:txBody>
      </p:sp>
    </p:spTree>
    <p:extLst>
      <p:ext uri="{BB962C8B-B14F-4D97-AF65-F5344CB8AC3E}">
        <p14:creationId xmlns:p14="http://schemas.microsoft.com/office/powerpoint/2010/main" val="503340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C204-9D72-57F1-8FC3-D01A4D414AF0}"/>
              </a:ext>
            </a:extLst>
          </p:cNvPr>
          <p:cNvSpPr>
            <a:spLocks noGrp="1"/>
          </p:cNvSpPr>
          <p:nvPr>
            <p:ph type="title"/>
          </p:nvPr>
        </p:nvSpPr>
        <p:spPr/>
        <p:txBody>
          <a:bodyPr/>
          <a:lstStyle/>
          <a:p>
            <a:r>
              <a:rPr lang="en-GB" b="1" dirty="0">
                <a:latin typeface="+mn-lt"/>
              </a:rPr>
              <a:t>Earth system thinking</a:t>
            </a:r>
          </a:p>
        </p:txBody>
      </p:sp>
      <p:sp>
        <p:nvSpPr>
          <p:cNvPr id="3" name="Content Placeholder 2">
            <a:extLst>
              <a:ext uri="{FF2B5EF4-FFF2-40B4-BE49-F238E27FC236}">
                <a16:creationId xmlns:a16="http://schemas.microsoft.com/office/drawing/2014/main" id="{78CDF4F7-4B2C-2FA5-A67D-C9415AF73852}"/>
              </a:ext>
            </a:extLst>
          </p:cNvPr>
          <p:cNvSpPr>
            <a:spLocks noGrp="1"/>
          </p:cNvSpPr>
          <p:nvPr>
            <p:ph idx="1"/>
          </p:nvPr>
        </p:nvSpPr>
        <p:spPr/>
        <p:txBody>
          <a:bodyPr/>
          <a:lstStyle/>
          <a:p>
            <a:r>
              <a:rPr lang="en-GB" b="1" dirty="0"/>
              <a:t>Interconnectedness</a:t>
            </a:r>
          </a:p>
          <a:p>
            <a:r>
              <a:rPr lang="en-GB" b="1" dirty="0"/>
              <a:t>Trade-offs</a:t>
            </a:r>
          </a:p>
          <a:p>
            <a:r>
              <a:rPr lang="en-GB" b="1" dirty="0"/>
              <a:t>Emergence</a:t>
            </a:r>
          </a:p>
          <a:p>
            <a:r>
              <a:rPr lang="en-GB" b="1" dirty="0"/>
              <a:t>Non-linearity</a:t>
            </a:r>
          </a:p>
          <a:p>
            <a:r>
              <a:rPr lang="en-GB" b="1" dirty="0"/>
              <a:t>Self-organization</a:t>
            </a:r>
          </a:p>
          <a:p>
            <a:endParaRPr lang="en-GB" dirty="0"/>
          </a:p>
        </p:txBody>
      </p:sp>
    </p:spTree>
    <p:extLst>
      <p:ext uri="{BB962C8B-B14F-4D97-AF65-F5344CB8AC3E}">
        <p14:creationId xmlns:p14="http://schemas.microsoft.com/office/powerpoint/2010/main" val="1550091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9C6A-8EEC-DA3F-277C-227F6A8C8119}"/>
              </a:ext>
            </a:extLst>
          </p:cNvPr>
          <p:cNvSpPr>
            <a:spLocks noGrp="1"/>
          </p:cNvSpPr>
          <p:nvPr>
            <p:ph type="title"/>
          </p:nvPr>
        </p:nvSpPr>
        <p:spPr/>
        <p:txBody>
          <a:bodyPr/>
          <a:lstStyle/>
          <a:p>
            <a:pPr algn="ctr"/>
            <a:r>
              <a:rPr lang="en-GB" b="1" dirty="0">
                <a:latin typeface="+mn-lt"/>
              </a:rPr>
              <a:t>Recent thinking on identity</a:t>
            </a:r>
          </a:p>
        </p:txBody>
      </p:sp>
      <p:sp>
        <p:nvSpPr>
          <p:cNvPr id="3" name="Content Placeholder 2">
            <a:extLst>
              <a:ext uri="{FF2B5EF4-FFF2-40B4-BE49-F238E27FC236}">
                <a16:creationId xmlns:a16="http://schemas.microsoft.com/office/drawing/2014/main" id="{45D43EDA-5170-49C9-F953-7132134C3F6C}"/>
              </a:ext>
            </a:extLst>
          </p:cNvPr>
          <p:cNvSpPr>
            <a:spLocks noGrp="1"/>
          </p:cNvSpPr>
          <p:nvPr>
            <p:ph idx="1"/>
          </p:nvPr>
        </p:nvSpPr>
        <p:spPr/>
        <p:txBody>
          <a:bodyPr/>
          <a:lstStyle/>
          <a:p>
            <a:r>
              <a:rPr lang="en-GB" b="1" dirty="0"/>
              <a:t>Mead – the social whole</a:t>
            </a:r>
          </a:p>
          <a:p>
            <a:r>
              <a:rPr lang="en-GB" b="1" dirty="0"/>
              <a:t>Others – feminist ethic of care</a:t>
            </a:r>
          </a:p>
          <a:p>
            <a:r>
              <a:rPr lang="en-GB" b="1" dirty="0"/>
              <a:t> and Scottish thinker </a:t>
            </a:r>
            <a:r>
              <a:rPr lang="en-GB" b="1" dirty="0" err="1"/>
              <a:t>MacIntyre</a:t>
            </a:r>
            <a:r>
              <a:rPr lang="en-GB" b="1" dirty="0"/>
              <a:t> – the relational self</a:t>
            </a:r>
          </a:p>
          <a:p>
            <a:r>
              <a:rPr lang="en-GB" b="1" dirty="0"/>
              <a:t>More-than-human/beyond human</a:t>
            </a:r>
          </a:p>
          <a:p>
            <a:r>
              <a:rPr lang="en-GB" b="1" dirty="0"/>
              <a:t>See Skene, K.R. 2020. Artificial Intelligence and the Environmental Crisis. Routledge.</a:t>
            </a:r>
          </a:p>
        </p:txBody>
      </p:sp>
    </p:spTree>
    <p:extLst>
      <p:ext uri="{BB962C8B-B14F-4D97-AF65-F5344CB8AC3E}">
        <p14:creationId xmlns:p14="http://schemas.microsoft.com/office/powerpoint/2010/main" val="1548808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CE82E-31F1-AF7F-2788-DBCB43D54E07}"/>
              </a:ext>
            </a:extLst>
          </p:cNvPr>
          <p:cNvSpPr>
            <a:spLocks noGrp="1"/>
          </p:cNvSpPr>
          <p:nvPr>
            <p:ph type="title"/>
          </p:nvPr>
        </p:nvSpPr>
        <p:spPr/>
        <p:txBody>
          <a:bodyPr>
            <a:normAutofit fontScale="90000"/>
          </a:bodyPr>
          <a:lstStyle/>
          <a:p>
            <a:r>
              <a:rPr lang="en-GB" b="1" dirty="0">
                <a:latin typeface="+mn-lt"/>
              </a:rPr>
              <a:t>Rose (2005) sums up the system-based understanding at the heart of indigenous thinking as follows: </a:t>
            </a:r>
            <a:br>
              <a:rPr lang="en-GB" dirty="0"/>
            </a:br>
            <a:endParaRPr lang="en-GB" dirty="0"/>
          </a:p>
        </p:txBody>
      </p:sp>
      <p:sp>
        <p:nvSpPr>
          <p:cNvPr id="3" name="Content Placeholder 2">
            <a:extLst>
              <a:ext uri="{FF2B5EF4-FFF2-40B4-BE49-F238E27FC236}">
                <a16:creationId xmlns:a16="http://schemas.microsoft.com/office/drawing/2014/main" id="{E162FB4D-7003-576A-90D5-2F95BFABD5DC}"/>
              </a:ext>
            </a:extLst>
          </p:cNvPr>
          <p:cNvSpPr>
            <a:spLocks noGrp="1"/>
          </p:cNvSpPr>
          <p:nvPr>
            <p:ph idx="1"/>
          </p:nvPr>
        </p:nvSpPr>
        <p:spPr>
          <a:xfrm>
            <a:off x="44827" y="1825625"/>
            <a:ext cx="9575423" cy="4351338"/>
          </a:xfrm>
        </p:spPr>
        <p:txBody>
          <a:bodyPr>
            <a:normAutofit fontScale="92500" lnSpcReduction="10000"/>
          </a:bodyPr>
          <a:lstStyle/>
          <a:p>
            <a:r>
              <a:rPr lang="en-GB" b="1" dirty="0"/>
              <a:t>“Rather than humans deciding autonomously to act in the world, humans are called into action by the world</a:t>
            </a:r>
          </a:p>
          <a:p>
            <a:r>
              <a:rPr lang="en-GB" b="1" dirty="0"/>
              <a:t> The result is that country, or nature, far from being an object to be acted upon, is a </a:t>
            </a:r>
            <a:r>
              <a:rPr lang="en-GB" sz="4000" b="1" dirty="0"/>
              <a:t>self-organizing system </a:t>
            </a:r>
            <a:r>
              <a:rPr lang="en-GB" b="1" dirty="0"/>
              <a:t>that brings people and other living things into being, into action, into sentience itself. </a:t>
            </a:r>
          </a:p>
          <a:p>
            <a:r>
              <a:rPr lang="en-GB" b="1" dirty="0"/>
              <a:t>The connections between and among living things are the basis for how ecosystems are understood to work, and thus constitute law in the metaphysical sense of the given conditions of the created world.” </a:t>
            </a:r>
          </a:p>
          <a:p>
            <a:r>
              <a:rPr lang="en-GB" b="1" dirty="0"/>
              <a:t>See website reading list for link.</a:t>
            </a:r>
          </a:p>
        </p:txBody>
      </p:sp>
    </p:spTree>
    <p:extLst>
      <p:ext uri="{BB962C8B-B14F-4D97-AF65-F5344CB8AC3E}">
        <p14:creationId xmlns:p14="http://schemas.microsoft.com/office/powerpoint/2010/main" val="295429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BE2CF-2B3C-6160-2C88-0E7EE4C37D8D}"/>
              </a:ext>
            </a:extLst>
          </p:cNvPr>
          <p:cNvSpPr>
            <a:spLocks noGrp="1"/>
          </p:cNvSpPr>
          <p:nvPr>
            <p:ph type="title"/>
          </p:nvPr>
        </p:nvSpPr>
        <p:spPr>
          <a:xfrm>
            <a:off x="838200" y="211015"/>
            <a:ext cx="10515600" cy="1338994"/>
          </a:xfrm>
        </p:spPr>
        <p:txBody>
          <a:bodyPr/>
          <a:lstStyle/>
          <a:p>
            <a:pPr algn="ctr"/>
            <a:r>
              <a:rPr lang="en-GB" b="1" dirty="0" err="1">
                <a:latin typeface="+mn-lt"/>
              </a:rPr>
              <a:t>Emain</a:t>
            </a:r>
            <a:r>
              <a:rPr lang="en-GB" b="1" dirty="0">
                <a:latin typeface="+mn-lt"/>
              </a:rPr>
              <a:t> Macha (Navan Fort)</a:t>
            </a:r>
          </a:p>
        </p:txBody>
      </p:sp>
      <p:sp>
        <p:nvSpPr>
          <p:cNvPr id="3" name="Content Placeholder 2">
            <a:extLst>
              <a:ext uri="{FF2B5EF4-FFF2-40B4-BE49-F238E27FC236}">
                <a16:creationId xmlns:a16="http://schemas.microsoft.com/office/drawing/2014/main" id="{CA37907A-CC83-6250-ECA7-75617496BC5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724254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CA5F-73CC-EF4D-DBAC-A22F20447C76}"/>
              </a:ext>
            </a:extLst>
          </p:cNvPr>
          <p:cNvSpPr>
            <a:spLocks noGrp="1"/>
          </p:cNvSpPr>
          <p:nvPr>
            <p:ph type="title"/>
          </p:nvPr>
        </p:nvSpPr>
        <p:spPr/>
        <p:txBody>
          <a:bodyPr/>
          <a:lstStyle/>
          <a:p>
            <a:r>
              <a:rPr lang="en-GB" b="1" dirty="0">
                <a:latin typeface="+mn-lt"/>
              </a:rPr>
              <a:t>Life affirmation</a:t>
            </a:r>
          </a:p>
        </p:txBody>
      </p:sp>
      <p:sp>
        <p:nvSpPr>
          <p:cNvPr id="3" name="Content Placeholder 2">
            <a:extLst>
              <a:ext uri="{FF2B5EF4-FFF2-40B4-BE49-F238E27FC236}">
                <a16:creationId xmlns:a16="http://schemas.microsoft.com/office/drawing/2014/main" id="{63A971BB-D233-E405-AFE3-34BA089CD3BE}"/>
              </a:ext>
            </a:extLst>
          </p:cNvPr>
          <p:cNvSpPr>
            <a:spLocks noGrp="1"/>
          </p:cNvSpPr>
          <p:nvPr>
            <p:ph idx="1"/>
          </p:nvPr>
        </p:nvSpPr>
        <p:spPr>
          <a:xfrm>
            <a:off x="-62749" y="1825625"/>
            <a:ext cx="9711018" cy="4351338"/>
          </a:xfrm>
        </p:spPr>
        <p:txBody>
          <a:bodyPr>
            <a:normAutofit/>
          </a:bodyPr>
          <a:lstStyle/>
          <a:p>
            <a:r>
              <a:rPr lang="en-GB" b="1" dirty="0"/>
              <a:t>Nature is recognized as life-giving and life affirming. This gift of life deserves respect and giving in return. Here, wellbeing is not seen as an individual property but as an emergent outcome of being situated within the Earth system</a:t>
            </a:r>
          </a:p>
          <a:p>
            <a:r>
              <a:rPr lang="en-GB" b="1" dirty="0"/>
              <a:t>Michell (2005), writing on the </a:t>
            </a:r>
            <a:r>
              <a:rPr lang="en-GB" b="1" dirty="0" err="1"/>
              <a:t>Nēhîthâwâk</a:t>
            </a:r>
            <a:r>
              <a:rPr lang="en-GB" b="1" dirty="0"/>
              <a:t> (Woodland Cree) of Canada, observed that: “To live properly includes the goal of living in harmony with nature for the sake of the community’s survival”. </a:t>
            </a:r>
          </a:p>
        </p:txBody>
      </p:sp>
    </p:spTree>
    <p:extLst>
      <p:ext uri="{BB962C8B-B14F-4D97-AF65-F5344CB8AC3E}">
        <p14:creationId xmlns:p14="http://schemas.microsoft.com/office/powerpoint/2010/main" val="4257916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8CB2-E030-E0A4-DD22-BCA8AFF71471}"/>
              </a:ext>
            </a:extLst>
          </p:cNvPr>
          <p:cNvSpPr>
            <a:spLocks noGrp="1"/>
          </p:cNvSpPr>
          <p:nvPr>
            <p:ph type="title"/>
          </p:nvPr>
        </p:nvSpPr>
        <p:spPr>
          <a:xfrm>
            <a:off x="838200" y="-253437"/>
            <a:ext cx="10515600" cy="1325563"/>
          </a:xfrm>
        </p:spPr>
        <p:txBody>
          <a:bodyPr/>
          <a:lstStyle/>
          <a:p>
            <a:r>
              <a:rPr lang="en-GB" b="1" dirty="0" err="1">
                <a:latin typeface="+mn-lt"/>
              </a:rPr>
              <a:t>Buen</a:t>
            </a:r>
            <a:r>
              <a:rPr lang="en-GB" b="1" dirty="0">
                <a:latin typeface="+mn-lt"/>
              </a:rPr>
              <a:t> </a:t>
            </a:r>
            <a:r>
              <a:rPr lang="en-GB" b="1" dirty="0" err="1">
                <a:latin typeface="+mn-lt"/>
              </a:rPr>
              <a:t>Vivir</a:t>
            </a:r>
            <a:endParaRPr lang="en-GB" b="1" dirty="0">
              <a:latin typeface="+mn-lt"/>
            </a:endParaRPr>
          </a:p>
        </p:txBody>
      </p:sp>
      <p:sp>
        <p:nvSpPr>
          <p:cNvPr id="3" name="Content Placeholder 2">
            <a:extLst>
              <a:ext uri="{FF2B5EF4-FFF2-40B4-BE49-F238E27FC236}">
                <a16:creationId xmlns:a16="http://schemas.microsoft.com/office/drawing/2014/main" id="{32CDC49E-ABB6-5740-CE06-8B07B9647F11}"/>
              </a:ext>
            </a:extLst>
          </p:cNvPr>
          <p:cNvSpPr>
            <a:spLocks noGrp="1"/>
          </p:cNvSpPr>
          <p:nvPr>
            <p:ph idx="1"/>
          </p:nvPr>
        </p:nvSpPr>
        <p:spPr>
          <a:xfrm>
            <a:off x="838200" y="857441"/>
            <a:ext cx="10515600" cy="4351338"/>
          </a:xfrm>
        </p:spPr>
        <p:txBody>
          <a:bodyPr/>
          <a:lstStyle/>
          <a:p>
            <a:r>
              <a:rPr lang="en-GB" b="1" dirty="0"/>
              <a:t>A similar understanding can be seen in </a:t>
            </a:r>
            <a:r>
              <a:rPr lang="en-GB" b="1" dirty="0" err="1"/>
              <a:t>buen</a:t>
            </a:r>
            <a:r>
              <a:rPr lang="en-GB" b="1" dirty="0"/>
              <a:t> </a:t>
            </a:r>
            <a:r>
              <a:rPr lang="en-GB" b="1" dirty="0" err="1"/>
              <a:t>vivir</a:t>
            </a:r>
            <a:r>
              <a:rPr lang="en-GB" b="1" dirty="0"/>
              <a:t>, the South American post-modern philosophy, rooted in indigenous thinking.</a:t>
            </a:r>
          </a:p>
          <a:p>
            <a:r>
              <a:rPr lang="en-GB" b="1" dirty="0" err="1"/>
              <a:t>Buen</a:t>
            </a:r>
            <a:r>
              <a:rPr lang="en-GB" b="1" dirty="0"/>
              <a:t> </a:t>
            </a:r>
            <a:r>
              <a:rPr lang="en-GB" b="1" dirty="0" err="1"/>
              <a:t>vivir</a:t>
            </a:r>
            <a:r>
              <a:rPr lang="en-GB" b="1" dirty="0"/>
              <a:t> means to live in a good way, or in a way that is in resonance with the Earth system, encompassing human and non-human actors.</a:t>
            </a:r>
          </a:p>
        </p:txBody>
      </p:sp>
    </p:spTree>
    <p:extLst>
      <p:ext uri="{BB962C8B-B14F-4D97-AF65-F5344CB8AC3E}">
        <p14:creationId xmlns:p14="http://schemas.microsoft.com/office/powerpoint/2010/main" val="1054894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288A-6C8E-70F8-CAC4-681278691097}"/>
              </a:ext>
            </a:extLst>
          </p:cNvPr>
          <p:cNvSpPr>
            <a:spLocks noGrp="1"/>
          </p:cNvSpPr>
          <p:nvPr>
            <p:ph type="title"/>
          </p:nvPr>
        </p:nvSpPr>
        <p:spPr/>
        <p:txBody>
          <a:bodyPr/>
          <a:lstStyle/>
          <a:p>
            <a:pPr algn="ctr"/>
            <a:r>
              <a:rPr lang="en-GB" b="1" dirty="0">
                <a:latin typeface="+mn-lt"/>
              </a:rPr>
              <a:t>Sub-optimality</a:t>
            </a:r>
          </a:p>
        </p:txBody>
      </p:sp>
      <p:sp>
        <p:nvSpPr>
          <p:cNvPr id="3" name="Content Placeholder 2">
            <a:extLst>
              <a:ext uri="{FF2B5EF4-FFF2-40B4-BE49-F238E27FC236}">
                <a16:creationId xmlns:a16="http://schemas.microsoft.com/office/drawing/2014/main" id="{574FEC68-79CB-65AF-AC1C-D4E20D04A83D}"/>
              </a:ext>
            </a:extLst>
          </p:cNvPr>
          <p:cNvSpPr>
            <a:spLocks noGrp="1"/>
          </p:cNvSpPr>
          <p:nvPr>
            <p:ph idx="1"/>
          </p:nvPr>
        </p:nvSpPr>
        <p:spPr/>
        <p:txBody>
          <a:bodyPr/>
          <a:lstStyle/>
          <a:p>
            <a:r>
              <a:rPr lang="en-GB" b="1" dirty="0"/>
              <a:t>These ideas of wellbeing do not optimize for the human condition</a:t>
            </a:r>
          </a:p>
          <a:p>
            <a:r>
              <a:rPr lang="en-GB" b="1" dirty="0"/>
              <a:t>They involve active, ecologically intelligent participation within the greater whole</a:t>
            </a:r>
          </a:p>
          <a:p>
            <a:r>
              <a:rPr lang="en-GB" b="1" dirty="0"/>
              <a:t> in such a way as to enhance and protect the life-giving capacities of an interactive, complex environment.</a:t>
            </a:r>
            <a:endParaRPr lang="en-GB" dirty="0"/>
          </a:p>
        </p:txBody>
      </p:sp>
    </p:spTree>
    <p:extLst>
      <p:ext uri="{BB962C8B-B14F-4D97-AF65-F5344CB8AC3E}">
        <p14:creationId xmlns:p14="http://schemas.microsoft.com/office/powerpoint/2010/main" val="1093886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2EBF-3F94-FF17-0E7D-CF773E29069C}"/>
              </a:ext>
            </a:extLst>
          </p:cNvPr>
          <p:cNvSpPr>
            <a:spLocks noGrp="1"/>
          </p:cNvSpPr>
          <p:nvPr>
            <p:ph type="title"/>
          </p:nvPr>
        </p:nvSpPr>
        <p:spPr/>
        <p:txBody>
          <a:bodyPr/>
          <a:lstStyle/>
          <a:p>
            <a:r>
              <a:rPr lang="en-GB" b="1" dirty="0">
                <a:latin typeface="+mn-lt"/>
              </a:rPr>
              <a:t>Connectivity and emergent well-being</a:t>
            </a:r>
          </a:p>
        </p:txBody>
      </p:sp>
      <p:sp>
        <p:nvSpPr>
          <p:cNvPr id="3" name="Content Placeholder 2">
            <a:extLst>
              <a:ext uri="{FF2B5EF4-FFF2-40B4-BE49-F238E27FC236}">
                <a16:creationId xmlns:a16="http://schemas.microsoft.com/office/drawing/2014/main" id="{11CCC744-D9CC-E075-7A80-E9C9E4EFFB1E}"/>
              </a:ext>
            </a:extLst>
          </p:cNvPr>
          <p:cNvSpPr>
            <a:spLocks noGrp="1"/>
          </p:cNvSpPr>
          <p:nvPr>
            <p:ph idx="1"/>
          </p:nvPr>
        </p:nvSpPr>
        <p:spPr/>
        <p:txBody>
          <a:bodyPr>
            <a:normAutofit/>
          </a:bodyPr>
          <a:lstStyle/>
          <a:p>
            <a:r>
              <a:rPr lang="en-GB" b="1" dirty="0"/>
              <a:t>The sense of ‘connectedness’ to both one’s community and the environment is a distinguishing aspect of indigenous natural philosophy, with no clear demarcation between where one’s community ends and so-called ‘Nature’ begins (the essence of </a:t>
            </a:r>
            <a:r>
              <a:rPr lang="en-GB" b="1" dirty="0" err="1"/>
              <a:t>buen</a:t>
            </a:r>
            <a:r>
              <a:rPr lang="en-GB" b="1" dirty="0"/>
              <a:t> </a:t>
            </a:r>
            <a:r>
              <a:rPr lang="en-GB" b="1" dirty="0" err="1"/>
              <a:t>vivir</a:t>
            </a:r>
            <a:r>
              <a:rPr lang="en-GB" b="1" dirty="0"/>
              <a:t>) </a:t>
            </a:r>
          </a:p>
          <a:p>
            <a:r>
              <a:rPr lang="en-GB" b="1" dirty="0"/>
              <a:t>‘Connectivity’ is integral to a sense of well-being, where ‘well-being’ is emergent from one’s sense of connectedness (meaning, there is no well-being without interconnection). </a:t>
            </a:r>
          </a:p>
        </p:txBody>
      </p:sp>
    </p:spTree>
    <p:extLst>
      <p:ext uri="{BB962C8B-B14F-4D97-AF65-F5344CB8AC3E}">
        <p14:creationId xmlns:p14="http://schemas.microsoft.com/office/powerpoint/2010/main" val="11013935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FDD3-D845-246A-6E40-6FD19D28DA4C}"/>
              </a:ext>
            </a:extLst>
          </p:cNvPr>
          <p:cNvSpPr>
            <a:spLocks noGrp="1"/>
          </p:cNvSpPr>
          <p:nvPr>
            <p:ph type="title"/>
          </p:nvPr>
        </p:nvSpPr>
        <p:spPr/>
        <p:txBody>
          <a:bodyPr/>
          <a:lstStyle/>
          <a:p>
            <a:r>
              <a:rPr lang="en-GB" b="1" dirty="0">
                <a:latin typeface="+mn-lt"/>
              </a:rPr>
              <a:t>The currency of connectivity</a:t>
            </a:r>
          </a:p>
        </p:txBody>
      </p:sp>
      <p:sp>
        <p:nvSpPr>
          <p:cNvPr id="3" name="Content Placeholder 2">
            <a:extLst>
              <a:ext uri="{FF2B5EF4-FFF2-40B4-BE49-F238E27FC236}">
                <a16:creationId xmlns:a16="http://schemas.microsoft.com/office/drawing/2014/main" id="{8CA2159C-810D-7858-5D01-F6E92BC98081}"/>
              </a:ext>
            </a:extLst>
          </p:cNvPr>
          <p:cNvSpPr>
            <a:spLocks noGrp="1"/>
          </p:cNvSpPr>
          <p:nvPr>
            <p:ph idx="1"/>
          </p:nvPr>
        </p:nvSpPr>
        <p:spPr/>
        <p:txBody>
          <a:bodyPr/>
          <a:lstStyle/>
          <a:p>
            <a:r>
              <a:rPr lang="en-GB" b="1" dirty="0"/>
              <a:t>How connected a human population feels to each-other and their environment can be revealed in their culture, art, modes of organizing, natural philosophy, language, conservation strategies and their treatment of each-other and other non-human actors. </a:t>
            </a:r>
          </a:p>
          <a:p>
            <a:endParaRPr lang="en-GB" dirty="0"/>
          </a:p>
        </p:txBody>
      </p:sp>
    </p:spTree>
    <p:extLst>
      <p:ext uri="{BB962C8B-B14F-4D97-AF65-F5344CB8AC3E}">
        <p14:creationId xmlns:p14="http://schemas.microsoft.com/office/powerpoint/2010/main" val="3572101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AAE0-BC5F-E723-7909-0C6B22598CEC}"/>
              </a:ext>
            </a:extLst>
          </p:cNvPr>
          <p:cNvSpPr>
            <a:spLocks noGrp="1"/>
          </p:cNvSpPr>
          <p:nvPr>
            <p:ph type="title"/>
          </p:nvPr>
        </p:nvSpPr>
        <p:spPr/>
        <p:txBody>
          <a:bodyPr/>
          <a:lstStyle/>
          <a:p>
            <a:r>
              <a:rPr lang="en-GB" b="1" dirty="0">
                <a:latin typeface="+mn-lt"/>
              </a:rPr>
              <a:t>Discussion</a:t>
            </a:r>
          </a:p>
        </p:txBody>
      </p:sp>
      <p:sp>
        <p:nvSpPr>
          <p:cNvPr id="3" name="Content Placeholder 2">
            <a:extLst>
              <a:ext uri="{FF2B5EF4-FFF2-40B4-BE49-F238E27FC236}">
                <a16:creationId xmlns:a16="http://schemas.microsoft.com/office/drawing/2014/main" id="{AA104624-4C9A-A653-A709-6223CDC178A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93421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AE39-948B-59F6-3A9F-68904D78C51D}"/>
              </a:ext>
            </a:extLst>
          </p:cNvPr>
          <p:cNvSpPr>
            <a:spLocks noGrp="1"/>
          </p:cNvSpPr>
          <p:nvPr>
            <p:ph type="title"/>
          </p:nvPr>
        </p:nvSpPr>
        <p:spPr/>
        <p:txBody>
          <a:bodyPr/>
          <a:lstStyle/>
          <a:p>
            <a:pPr algn="ctr"/>
            <a:r>
              <a:rPr lang="en-GB" b="1" dirty="0">
                <a:latin typeface="+mn-lt"/>
              </a:rPr>
              <a:t>Museum approach</a:t>
            </a:r>
          </a:p>
        </p:txBody>
      </p:sp>
      <p:sp>
        <p:nvSpPr>
          <p:cNvPr id="3" name="Content Placeholder 2">
            <a:extLst>
              <a:ext uri="{FF2B5EF4-FFF2-40B4-BE49-F238E27FC236}">
                <a16:creationId xmlns:a16="http://schemas.microsoft.com/office/drawing/2014/main" id="{F26D8997-35C6-0E1B-CDCA-AFC8E68FC1D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91941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BD21-F2D2-47B6-2AF9-7A2D2F468D43}"/>
              </a:ext>
            </a:extLst>
          </p:cNvPr>
          <p:cNvSpPr>
            <a:spLocks noGrp="1"/>
          </p:cNvSpPr>
          <p:nvPr>
            <p:ph type="title"/>
          </p:nvPr>
        </p:nvSpPr>
        <p:spPr/>
        <p:txBody>
          <a:bodyPr/>
          <a:lstStyle/>
          <a:p>
            <a:pPr algn="ctr"/>
            <a:r>
              <a:rPr lang="en-GB" b="1" dirty="0">
                <a:latin typeface="+mn-lt"/>
              </a:rPr>
              <a:t>Cruise ship entertainment</a:t>
            </a:r>
          </a:p>
        </p:txBody>
      </p:sp>
      <p:sp>
        <p:nvSpPr>
          <p:cNvPr id="3" name="Content Placeholder 2">
            <a:extLst>
              <a:ext uri="{FF2B5EF4-FFF2-40B4-BE49-F238E27FC236}">
                <a16:creationId xmlns:a16="http://schemas.microsoft.com/office/drawing/2014/main" id="{18557399-C811-711C-2C15-665BDDE0124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5778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8AEA-2453-143D-FE36-B366B850D0CC}"/>
              </a:ext>
            </a:extLst>
          </p:cNvPr>
          <p:cNvSpPr>
            <a:spLocks noGrp="1"/>
          </p:cNvSpPr>
          <p:nvPr>
            <p:ph type="title"/>
          </p:nvPr>
        </p:nvSpPr>
        <p:spPr>
          <a:xfrm>
            <a:off x="219638" y="365125"/>
            <a:ext cx="10515600" cy="1325563"/>
          </a:xfrm>
        </p:spPr>
        <p:txBody>
          <a:bodyPr>
            <a:normAutofit/>
          </a:bodyPr>
          <a:lstStyle/>
          <a:p>
            <a:r>
              <a:rPr lang="en-GB" sz="5400" b="1" dirty="0">
                <a:latin typeface="+mn-lt"/>
              </a:rPr>
              <a:t>Movies</a:t>
            </a:r>
          </a:p>
        </p:txBody>
      </p:sp>
      <p:sp>
        <p:nvSpPr>
          <p:cNvPr id="3" name="Content Placeholder 2">
            <a:extLst>
              <a:ext uri="{FF2B5EF4-FFF2-40B4-BE49-F238E27FC236}">
                <a16:creationId xmlns:a16="http://schemas.microsoft.com/office/drawing/2014/main" id="{308529C1-241B-D8EA-7FE4-F7556F0811F9}"/>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98192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351F-0513-E283-04EB-9C69DA08D188}"/>
              </a:ext>
            </a:extLst>
          </p:cNvPr>
          <p:cNvSpPr>
            <a:spLocks noGrp="1"/>
          </p:cNvSpPr>
          <p:nvPr>
            <p:ph type="title"/>
          </p:nvPr>
        </p:nvSpPr>
        <p:spPr>
          <a:xfrm>
            <a:off x="838200" y="-14703"/>
            <a:ext cx="10515600" cy="1325563"/>
          </a:xfrm>
        </p:spPr>
        <p:txBody>
          <a:bodyPr/>
          <a:lstStyle/>
          <a:p>
            <a:pPr algn="r"/>
            <a:r>
              <a:rPr lang="en-GB" b="1" dirty="0">
                <a:latin typeface="+mn-lt"/>
              </a:rPr>
              <a:t>The Folly River, Armagh</a:t>
            </a:r>
          </a:p>
        </p:txBody>
      </p:sp>
      <p:sp>
        <p:nvSpPr>
          <p:cNvPr id="3" name="Content Placeholder 2">
            <a:extLst>
              <a:ext uri="{FF2B5EF4-FFF2-40B4-BE49-F238E27FC236}">
                <a16:creationId xmlns:a16="http://schemas.microsoft.com/office/drawing/2014/main" id="{6BD862C9-748C-8024-094E-C57EB4C56D96}"/>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04783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1751</Words>
  <Application>Microsoft Office PowerPoint</Application>
  <PresentationFormat>Widescreen</PresentationFormat>
  <Paragraphs>162</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Office Theme</vt:lpstr>
      <vt:lpstr>Indigenous thinking and our search for a sustainable future Week One Ib:</vt:lpstr>
      <vt:lpstr>Why this course?</vt:lpstr>
      <vt:lpstr>What does it mean to be indigenous?</vt:lpstr>
      <vt:lpstr>Ulster folk museum</vt:lpstr>
      <vt:lpstr>Emain Macha (Navan Fort)</vt:lpstr>
      <vt:lpstr>Museum approach</vt:lpstr>
      <vt:lpstr>Cruise ship entertainment</vt:lpstr>
      <vt:lpstr>Movies</vt:lpstr>
      <vt:lpstr>The Folly River, Armagh</vt:lpstr>
      <vt:lpstr>Caddis fly larvae</vt:lpstr>
      <vt:lpstr>More than Ecology  (or Ecology is more than)</vt:lpstr>
      <vt:lpstr>Is ‘indigenous’ a state of mind?</vt:lpstr>
      <vt:lpstr>Indigenous core values</vt:lpstr>
      <vt:lpstr>The significance of indigenous people</vt:lpstr>
      <vt:lpstr>Unseen forces</vt:lpstr>
      <vt:lpstr>Indigenous cosmologies – system thinking</vt:lpstr>
      <vt:lpstr>PowerPoint Presentation</vt:lpstr>
      <vt:lpstr>Indigenous characteristics</vt:lpstr>
      <vt:lpstr>Arts, Craft and knowledge-sharing</vt:lpstr>
      <vt:lpstr>The Menominee people</vt:lpstr>
      <vt:lpstr>Foundations of futurity</vt:lpstr>
      <vt:lpstr>Jose Martinez Cobo (1983):</vt:lpstr>
      <vt:lpstr>But…</vt:lpstr>
      <vt:lpstr>Early Human movement</vt:lpstr>
      <vt:lpstr>870 000 years ago:</vt:lpstr>
      <vt:lpstr>Climate-driven movement</vt:lpstr>
      <vt:lpstr>PowerPoint Presentation</vt:lpstr>
      <vt:lpstr>Indigenous people of the British Isles</vt:lpstr>
      <vt:lpstr>Transhumance</vt:lpstr>
      <vt:lpstr>The Hadza from Tanzania</vt:lpstr>
      <vt:lpstr>The reindeer-herding Sami  </vt:lpstr>
      <vt:lpstr>The pastoralists of France </vt:lpstr>
      <vt:lpstr>Dynamic relationship</vt:lpstr>
      <vt:lpstr>The meaning of place</vt:lpstr>
      <vt:lpstr>Future climate migration</vt:lpstr>
      <vt:lpstr>Particular impact on transhumance</vt:lpstr>
      <vt:lpstr>Nice paper on website:</vt:lpstr>
      <vt:lpstr>Chukchi people</vt:lpstr>
      <vt:lpstr>PowerPoint Presentation</vt:lpstr>
      <vt:lpstr>Many other species move with conditions</vt:lpstr>
      <vt:lpstr>2. Not all indigenous populations are non-dominant</vt:lpstr>
      <vt:lpstr>PowerPoint Presentation</vt:lpstr>
      <vt:lpstr>Resilience</vt:lpstr>
      <vt:lpstr>United Nations Declaration on the Rights of Indigenous Peoples (UNDRIP)</vt:lpstr>
      <vt:lpstr>PowerPoint Presentation</vt:lpstr>
      <vt:lpstr>What is the unit of organization?</vt:lpstr>
      <vt:lpstr>Earth system thinking</vt:lpstr>
      <vt:lpstr>Recent thinking on identity</vt:lpstr>
      <vt:lpstr>Rose (2005) sums up the system-based understanding at the heart of indigenous thinking as follows:  </vt:lpstr>
      <vt:lpstr>Life affirmation</vt:lpstr>
      <vt:lpstr>Buen Vivir</vt:lpstr>
      <vt:lpstr>Sub-optimality</vt:lpstr>
      <vt:lpstr>Connectivity and emergent well-being</vt:lpstr>
      <vt:lpstr>The currency of connectivity</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thinking and our search for a sustainable future Week One Introduction</dc:title>
  <dc:creator>Keith Skene</dc:creator>
  <cp:lastModifiedBy>Keith Skene</cp:lastModifiedBy>
  <cp:revision>27</cp:revision>
  <dcterms:created xsi:type="dcterms:W3CDTF">2022-09-30T10:16:56Z</dcterms:created>
  <dcterms:modified xsi:type="dcterms:W3CDTF">2022-10-29T13:52:42Z</dcterms:modified>
</cp:coreProperties>
</file>