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8" r:id="rId6"/>
    <p:sldId id="300" r:id="rId7"/>
    <p:sldId id="260" r:id="rId8"/>
    <p:sldId id="261" r:id="rId9"/>
    <p:sldId id="302" r:id="rId10"/>
    <p:sldId id="301" r:id="rId11"/>
    <p:sldId id="303" r:id="rId12"/>
    <p:sldId id="304" r:id="rId13"/>
    <p:sldId id="306" r:id="rId14"/>
    <p:sldId id="307" r:id="rId15"/>
    <p:sldId id="308" r:id="rId16"/>
    <p:sldId id="309" r:id="rId17"/>
    <p:sldId id="305" r:id="rId18"/>
    <p:sldId id="263" r:id="rId19"/>
    <p:sldId id="264" r:id="rId20"/>
    <p:sldId id="311" r:id="rId21"/>
    <p:sldId id="313" r:id="rId22"/>
    <p:sldId id="314" r:id="rId23"/>
    <p:sldId id="315" r:id="rId24"/>
    <p:sldId id="317" r:id="rId25"/>
    <p:sldId id="318" r:id="rId26"/>
    <p:sldId id="266" r:id="rId27"/>
    <p:sldId id="324" r:id="rId28"/>
    <p:sldId id="267" r:id="rId29"/>
    <p:sldId id="32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71F84-C377-AFD1-3C74-7C952FA66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C70A75-E03D-36D9-5B97-D982B4535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87CD5-7D5B-5A3B-A262-C23B97445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C9B37-5161-28B3-3271-FABB13DB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B9FF5-6EA2-CFA7-C3A2-5956B66A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50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BA76C-67B3-46EB-324C-8C1B52589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350D6-599C-CB05-D60C-F0D623DBD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6926D-36DC-4098-36C3-B0CB5F5B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E8707-3F61-B6F0-1C6A-2391CBCF1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2D7E9-05AB-03B1-AE5C-D2EA2FEA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55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0E5C6D-FAF3-E0A1-737C-381C05863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A209A-262D-CDE9-3F49-39A5FF221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85E8D-1BEC-5771-5EAA-E3B7E0F1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28E2A-178F-0927-A7F1-70ACE356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9341D-9BA1-D9C3-F6CC-DB6C5A2C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1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11DA-DE3E-D8FE-084D-16199A034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0D95D-9872-7434-1097-ABA6ED325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A1AB3-2864-D4B3-DDC4-110F189D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6D86F-E3D4-48D7-683C-3086C936D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2C6F9-8AA7-AAFA-9BC0-57EC6C019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8981-31CB-73F8-8C2E-79D32417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5A8B0-A83E-18A0-BCD9-BA2526428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D7911-F58E-59DB-B948-18525BD1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C6A09-6524-B5A9-224A-232FEDFA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6795A-D5BB-F068-6AEE-3CD50C67B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7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855F-6730-63E1-0A17-F11C4F53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F8387-9609-6006-B787-857230854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AFC81-3538-F6AC-6E36-462950151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4DC99-4220-2EEE-0DE3-D1303736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60DD7-959A-B7E1-0FCF-0C1B3793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6DFC9-1898-F590-145C-731D5D185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46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3EF2-3F53-4D3C-8523-8746FC1CF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500F2-2A53-ED39-3353-09AC8BED3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F0600-43C1-31E9-7AEE-9EC11B9C1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855718-B413-A36E-31AF-83B1E09F9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464811-BD68-AE1B-2D09-D1F98A21A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78BC0D-C693-27A3-FA8F-677E303F5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C77634-ED41-AAA7-FBC9-BC3885A6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ED5CB7-4EBD-401C-D23B-FB2FAFA7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02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BD14-CD50-8041-F890-111EAD9BF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3989EF-5BF9-B0F6-E6A3-4A411F567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1B66BC-EEC1-31C8-6169-919B17C2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8CAE3-ADFB-8216-BA56-6DEEE2D63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44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0E5EC-3852-E66F-A34A-DF67F461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95C575-6877-DCD0-A51D-BD005DCCE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32469-572B-257D-72CA-A6A6C1795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21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77A94-54E2-A6FB-DECB-E553B36C7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BEF21-A55E-2A46-AC51-1D18F265F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E49E6-7BF2-DFAF-DBEB-CD9D38BE0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6C570-6C64-0838-3169-AD7502144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B560D-128D-2542-E209-5B8D5656E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8FE93-AA52-87FC-C4B5-3623FBD23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74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64E4-651B-3AF7-7EC4-43116991A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31638-9AC7-48B6-2435-F5D98DC40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19C35-43D1-A057-1BFE-49F2BF600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E0606-C9B4-B763-259D-189F7E2A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95A94-DFE4-3D19-3911-6B8D6BFC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A4F61-6349-35DF-20AC-0642805B0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49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1D55B7-F49F-4E74-5C91-215E80752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50966-CB77-4058-C140-DB02ED2E4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C9D2B-2B4A-724A-D4E8-13F5EF932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9E430-A59D-4FE5-9BA3-76E15DE21B40}" type="datetimeFigureOut">
              <a:rPr lang="en-GB" smtClean="0"/>
              <a:t>29/10/2022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360C-7946-DBAA-EF9A-B3B758AED0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D805E-C970-FF6F-4EF6-D72159027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D53D-49B0-4989-A02E-8FE8D095E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rskene@gmail.com" TargetMode="External"/><Relationship Id="rId2" Type="http://schemas.openxmlformats.org/officeDocument/2006/relationships/hyperlink" Target="http://www.biosri.org/indigenou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9D3D5-7299-BA16-FC1B-C8358A5BE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0550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Indigenous thinking and our search for a sustainable future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Week One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I: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4C7BD-94FA-9172-D6B0-7919D7143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8287"/>
            <a:ext cx="9144000" cy="1655762"/>
          </a:xfrm>
        </p:spPr>
        <p:txBody>
          <a:bodyPr/>
          <a:lstStyle/>
          <a:p>
            <a:r>
              <a:rPr lang="en-GB" b="1" dirty="0"/>
              <a:t>Dr Keith Skene</a:t>
            </a:r>
          </a:p>
          <a:p>
            <a:r>
              <a:rPr lang="en-GB" b="1" dirty="0"/>
              <a:t>Biosphere Research Institute</a:t>
            </a:r>
          </a:p>
        </p:txBody>
      </p:sp>
    </p:spTree>
    <p:extLst>
      <p:ext uri="{BB962C8B-B14F-4D97-AF65-F5344CB8AC3E}">
        <p14:creationId xmlns:p14="http://schemas.microsoft.com/office/powerpoint/2010/main" val="423762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9889-CE6E-D58F-EF8F-46D2F7AFF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A97C4-530B-F632-BB4C-13348AC43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5A6702-CFEF-5B82-2F6D-6EBA90F969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961"/>
          <a:stretch/>
        </p:blipFill>
        <p:spPr>
          <a:xfrm>
            <a:off x="1828799" y="104282"/>
            <a:ext cx="8740905" cy="675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5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A607-4D47-08D0-E88C-CD3EA30E6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67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+mn-lt"/>
              </a:rPr>
              <a:t>Diversity doesn’t save the world…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Diversification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39DB8-B0B0-4564-25F5-8121F947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6366"/>
            <a:ext cx="5867400" cy="4351338"/>
          </a:xfrm>
        </p:spPr>
        <p:txBody>
          <a:bodyPr/>
          <a:lstStyle/>
          <a:p>
            <a:r>
              <a:rPr lang="en-GB" b="1" dirty="0"/>
              <a:t>It is the ability to re-create that provides a sustainable future</a:t>
            </a:r>
          </a:p>
          <a:p>
            <a:r>
              <a:rPr lang="en-GB" b="1" dirty="0"/>
              <a:t>Sustainability is not some static destination</a:t>
            </a:r>
          </a:p>
          <a:p>
            <a:r>
              <a:rPr lang="en-GB" b="1" dirty="0"/>
              <a:t>But a constantly unfolding scroll</a:t>
            </a:r>
          </a:p>
          <a:p>
            <a:r>
              <a:rPr lang="en-GB" b="1" dirty="0"/>
              <a:t>The Earth System</a:t>
            </a:r>
          </a:p>
        </p:txBody>
      </p:sp>
    </p:spTree>
    <p:extLst>
      <p:ext uri="{BB962C8B-B14F-4D97-AF65-F5344CB8AC3E}">
        <p14:creationId xmlns:p14="http://schemas.microsoft.com/office/powerpoint/2010/main" val="4173179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4CEAD-59CE-DAA0-94CD-36A8186C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Diversification: what is this creative 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D8F48-69AF-2D39-E1D7-2535CFD1C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The relationship between an organism, its population and its broader ecology</a:t>
            </a:r>
          </a:p>
          <a:p>
            <a:r>
              <a:rPr lang="en-GB" b="1" dirty="0"/>
              <a:t>Opportunity</a:t>
            </a:r>
          </a:p>
          <a:p>
            <a:r>
              <a:rPr lang="en-GB" b="1" dirty="0"/>
              <a:t>Landscape heterogeneity</a:t>
            </a:r>
          </a:p>
          <a:p>
            <a:r>
              <a:rPr lang="en-GB" b="1" dirty="0"/>
              <a:t>Diffusion</a:t>
            </a:r>
          </a:p>
          <a:p>
            <a:r>
              <a:rPr lang="en-GB" b="1" dirty="0"/>
              <a:t>Knowledge: hard-earned, observation-based, long-term cross-generational.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65741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2697-637A-A48C-F125-8682C60C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Hard-earned?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84114-F7D6-B879-CC4D-092F353C3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Fatal consequences of failures</a:t>
            </a:r>
          </a:p>
          <a:p>
            <a:r>
              <a:rPr lang="en-GB" b="1" dirty="0"/>
              <a:t>Extinctions occur all of the time, either from catastrophic global disasters or from local issues: </a:t>
            </a:r>
          </a:p>
          <a:p>
            <a:r>
              <a:rPr lang="en-GB" b="1" dirty="0"/>
              <a:t>Food chain breakdown</a:t>
            </a:r>
          </a:p>
          <a:p>
            <a:r>
              <a:rPr lang="en-GB" b="1" dirty="0"/>
              <a:t>Environmental events</a:t>
            </a:r>
          </a:p>
          <a:p>
            <a:r>
              <a:rPr lang="en-GB" b="1" dirty="0"/>
              <a:t>Disease</a:t>
            </a:r>
          </a:p>
          <a:p>
            <a:r>
              <a:rPr lang="en-GB" b="1" dirty="0"/>
              <a:t>Reproductive failure (e.g. extinction of specialist pollinator)</a:t>
            </a:r>
          </a:p>
          <a:p>
            <a:r>
              <a:rPr lang="en-GB" b="1" dirty="0"/>
              <a:t>Population issues (inbreeding/outbreeding)</a:t>
            </a:r>
          </a:p>
        </p:txBody>
      </p:sp>
    </p:spTree>
    <p:extLst>
      <p:ext uri="{BB962C8B-B14F-4D97-AF65-F5344CB8AC3E}">
        <p14:creationId xmlns:p14="http://schemas.microsoft.com/office/powerpoint/2010/main" val="43757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3552-B732-E383-EC55-171B6D1D5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60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Observation-based?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E2543-A763-02E3-3ABE-8EE292EBE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01"/>
            <a:ext cx="10515600" cy="4351338"/>
          </a:xfrm>
        </p:spPr>
        <p:txBody>
          <a:bodyPr/>
          <a:lstStyle/>
          <a:p>
            <a:r>
              <a:rPr lang="en-GB" b="1" dirty="0"/>
              <a:t>Recording of changes, flows and fluxes</a:t>
            </a:r>
          </a:p>
          <a:p>
            <a:r>
              <a:rPr lang="en-GB" b="1" dirty="0"/>
              <a:t>Deduction of links, specific and generic drives</a:t>
            </a:r>
          </a:p>
          <a:p>
            <a:r>
              <a:rPr lang="en-GB" b="1" dirty="0"/>
              <a:t>Natural and supernatural</a:t>
            </a:r>
          </a:p>
          <a:p>
            <a:r>
              <a:rPr lang="en-GB" b="1" dirty="0"/>
              <a:t>Plato’s universal forms and shadows on the cave wall.</a:t>
            </a:r>
          </a:p>
        </p:txBody>
      </p:sp>
    </p:spTree>
    <p:extLst>
      <p:ext uri="{BB962C8B-B14F-4D97-AF65-F5344CB8AC3E}">
        <p14:creationId xmlns:p14="http://schemas.microsoft.com/office/powerpoint/2010/main" val="2479367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CC1C-7B1E-80A6-F75E-0EBCAD69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role of the supernatural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D712E-F63B-B326-8ADD-A675F2A5A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Allows unexplainable concepts to be included</a:t>
            </a:r>
          </a:p>
          <a:p>
            <a:r>
              <a:rPr lang="en-GB" b="1" dirty="0"/>
              <a:t>Inclusion means better integration within the whole</a:t>
            </a:r>
          </a:p>
          <a:p>
            <a:r>
              <a:rPr lang="en-GB" b="1" dirty="0"/>
              <a:t>The power of the allegory, simile and metaphor</a:t>
            </a:r>
          </a:p>
          <a:p>
            <a:r>
              <a:rPr lang="en-GB" b="1" dirty="0"/>
              <a:t>Storytelling as an essential intergenerational thread.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858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49B32-9E06-A779-B9EC-04CA9745C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Art and language as narrative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A7C3-B497-CBC4-38F5-5920E7D37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Early cave paintings</a:t>
            </a:r>
          </a:p>
          <a:p>
            <a:r>
              <a:rPr lang="en-GB" b="1" dirty="0"/>
              <a:t>Moai statues and the birdman cult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10474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B303-35D2-26B3-2048-B0DB2AEE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Long-term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7F2F-C222-3921-8E62-F602DA09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b="1" dirty="0"/>
              <a:t>Because natural cycles are often longer than our own life cycle</a:t>
            </a:r>
          </a:p>
          <a:p>
            <a:r>
              <a:rPr lang="en-GB" b="1" dirty="0"/>
              <a:t>Narrative intelligence acts as a telescope through space and time</a:t>
            </a:r>
          </a:p>
        </p:txBody>
      </p:sp>
    </p:spTree>
    <p:extLst>
      <p:ext uri="{BB962C8B-B14F-4D97-AF65-F5344CB8AC3E}">
        <p14:creationId xmlns:p14="http://schemas.microsoft.com/office/powerpoint/2010/main" val="4246459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2F237-9380-BB4F-B32F-8420CD9B6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rise of the mammals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7523E-D18B-3DA4-9629-04D26401A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459" y="1825625"/>
            <a:ext cx="8549637" cy="4351338"/>
          </a:xfrm>
        </p:spPr>
        <p:txBody>
          <a:bodyPr/>
          <a:lstStyle/>
          <a:p>
            <a:r>
              <a:rPr lang="en-GB" b="1" dirty="0"/>
              <a:t>Pre K/T?</a:t>
            </a:r>
          </a:p>
          <a:p>
            <a:r>
              <a:rPr lang="en-GB" b="1" dirty="0"/>
              <a:t>Latest research places placental mammals as arising just after the K/T – the diffusion model</a:t>
            </a:r>
          </a:p>
          <a:p>
            <a:r>
              <a:rPr lang="en-GB" b="1" dirty="0"/>
              <a:t> – very minor nocturnal squirrel-sized creatures</a:t>
            </a:r>
          </a:p>
          <a:p>
            <a:r>
              <a:rPr lang="en-GB" b="1" dirty="0"/>
              <a:t>Released from reptilian dominance</a:t>
            </a:r>
          </a:p>
          <a:p>
            <a:r>
              <a:rPr lang="en-GB" b="1" dirty="0"/>
              <a:t>K/T changed everything – emptied the market place</a:t>
            </a:r>
          </a:p>
          <a:p>
            <a:r>
              <a:rPr lang="en-GB" b="1" dirty="0"/>
              <a:t>Warm blooded mammals and birds thrived</a:t>
            </a:r>
          </a:p>
          <a:p>
            <a:r>
              <a:rPr lang="en-GB" b="1" dirty="0"/>
              <a:t>Rise of the grasses</a:t>
            </a:r>
          </a:p>
        </p:txBody>
      </p:sp>
    </p:spTree>
    <p:extLst>
      <p:ext uri="{BB962C8B-B14F-4D97-AF65-F5344CB8AC3E}">
        <p14:creationId xmlns:p14="http://schemas.microsoft.com/office/powerpoint/2010/main" val="1184080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47969-22A4-AF8E-8074-38EFE5507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rise of the primates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A367B-72D5-E010-ABD1-BA2E46054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Post K/T</a:t>
            </a:r>
          </a:p>
          <a:p>
            <a:r>
              <a:rPr lang="en-GB" b="1" dirty="0"/>
              <a:t>We owe our lineage to a giant comet</a:t>
            </a:r>
          </a:p>
          <a:p>
            <a:r>
              <a:rPr lang="en-GB" b="1" dirty="0"/>
              <a:t>Opportunity, not selection</a:t>
            </a:r>
          </a:p>
          <a:p>
            <a:r>
              <a:rPr lang="en-GB" b="1" dirty="0"/>
              <a:t>Space to spread</a:t>
            </a:r>
          </a:p>
        </p:txBody>
      </p:sp>
    </p:spTree>
    <p:extLst>
      <p:ext uri="{BB962C8B-B14F-4D97-AF65-F5344CB8AC3E}">
        <p14:creationId xmlns:p14="http://schemas.microsoft.com/office/powerpoint/2010/main" val="134423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20046-6F56-A164-88F8-6A0BD736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7BD88-E08C-424C-7B50-3FAEDAB70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Each week, outlines of the lectures, suggested books, papers and websites will be added to the following site (password protected). You should have been sent an email detailing this.</a:t>
            </a:r>
          </a:p>
          <a:p>
            <a:r>
              <a:rPr lang="en-GB" dirty="0"/>
              <a:t>Website: </a:t>
            </a:r>
            <a:r>
              <a:rPr lang="en-GB" dirty="0">
                <a:hlinkClick r:id="rId2"/>
              </a:rPr>
              <a:t>www.biosri.org/indigenous</a:t>
            </a:r>
            <a:r>
              <a:rPr lang="en-GB" dirty="0"/>
              <a:t> </a:t>
            </a:r>
          </a:p>
          <a:p>
            <a:r>
              <a:rPr lang="en-GB" dirty="0"/>
              <a:t>Password: </a:t>
            </a:r>
          </a:p>
          <a:p>
            <a:r>
              <a:rPr lang="en-GB" dirty="0"/>
              <a:t>Contact: </a:t>
            </a:r>
            <a:r>
              <a:rPr lang="en-GB" dirty="0">
                <a:hlinkClick r:id="rId3"/>
              </a:rPr>
              <a:t>krskene@gmail.com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0814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4CFFC-2721-DCAD-101A-BC4AC910C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Out of Africa: diffusion in space and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EC0F0-1E30-E1AF-0B23-963F97542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073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8A96F-B3BE-676B-6698-280365A22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8967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Key drives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DC7E4-D8B7-CFD9-51ED-B6BDDB2DE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27" y="1193616"/>
            <a:ext cx="6423212" cy="5381996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Energy – essential in a thermodynamic universe (which it is)</a:t>
            </a:r>
          </a:p>
          <a:p>
            <a:r>
              <a:rPr lang="en-GB" b="1" dirty="0"/>
              <a:t>Forges intimate relationship between organism and its environment</a:t>
            </a:r>
          </a:p>
          <a:p>
            <a:r>
              <a:rPr lang="en-GB" b="1" dirty="0"/>
              <a:t>Drives diffusion</a:t>
            </a:r>
          </a:p>
          <a:p>
            <a:r>
              <a:rPr lang="en-GB" b="1" dirty="0"/>
              <a:t>Creates mutations</a:t>
            </a:r>
          </a:p>
          <a:p>
            <a:r>
              <a:rPr lang="en-GB" b="1" dirty="0"/>
              <a:t>Reproduction – essential for continuance of lineage but no physical prerogative: a numbers game</a:t>
            </a:r>
          </a:p>
          <a:p>
            <a:r>
              <a:rPr lang="en-GB" b="1" dirty="0"/>
              <a:t>Anything from simple cell division (bacteria) to complex, ritualized events (lekking)  </a:t>
            </a:r>
          </a:p>
          <a:p>
            <a:r>
              <a:rPr lang="en-GB" b="1" dirty="0"/>
              <a:t> – can be parasitic and extremely complex</a:t>
            </a:r>
          </a:p>
        </p:txBody>
      </p:sp>
    </p:spTree>
    <p:extLst>
      <p:ext uri="{BB962C8B-B14F-4D97-AF65-F5344CB8AC3E}">
        <p14:creationId xmlns:p14="http://schemas.microsoft.com/office/powerpoint/2010/main" val="2712179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66381-892F-ED8A-3F19-9456FB72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9" y="365125"/>
            <a:ext cx="105156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Lancet Liver Fluke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CD8B8-05D6-D399-FFAF-4F020FF8E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72435" cy="4351338"/>
          </a:xfrm>
        </p:spPr>
        <p:txBody>
          <a:bodyPr/>
          <a:lstStyle/>
          <a:p>
            <a:r>
              <a:rPr lang="en-GB" b="1" dirty="0"/>
              <a:t>Reproduction involves 3-4 different species</a:t>
            </a:r>
          </a:p>
          <a:p>
            <a:r>
              <a:rPr lang="en-GB" b="1" dirty="0"/>
              <a:t>Snail</a:t>
            </a:r>
          </a:p>
          <a:p>
            <a:r>
              <a:rPr lang="en-GB" b="1" dirty="0"/>
              <a:t>Ant</a:t>
            </a:r>
          </a:p>
          <a:p>
            <a:r>
              <a:rPr lang="en-GB" b="1" dirty="0"/>
              <a:t>Cow</a:t>
            </a:r>
          </a:p>
          <a:p>
            <a:r>
              <a:rPr lang="en-GB" b="1" dirty="0"/>
              <a:t>Human</a:t>
            </a:r>
          </a:p>
        </p:txBody>
      </p:sp>
    </p:spTree>
    <p:extLst>
      <p:ext uri="{BB962C8B-B14F-4D97-AF65-F5344CB8AC3E}">
        <p14:creationId xmlns:p14="http://schemas.microsoft.com/office/powerpoint/2010/main" val="3549705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1812E-E8A8-7450-1808-5C9001EE9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Greater, systemic drives: universal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AF3A4-FCAF-9084-5802-ADBD43E0E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Earth system</a:t>
            </a:r>
          </a:p>
          <a:p>
            <a:r>
              <a:rPr lang="en-GB" b="1" dirty="0"/>
              <a:t>Feedback</a:t>
            </a:r>
          </a:p>
          <a:p>
            <a:r>
              <a:rPr lang="en-GB" b="1" dirty="0"/>
              <a:t>Constraints</a:t>
            </a:r>
          </a:p>
          <a:p>
            <a:r>
              <a:rPr lang="en-GB" b="1" dirty="0"/>
              <a:t>More-than-human</a:t>
            </a:r>
          </a:p>
          <a:p>
            <a:r>
              <a:rPr lang="en-GB" b="1" dirty="0"/>
              <a:t>Population, ecosystem and biosphere levels of organization</a:t>
            </a:r>
          </a:p>
          <a:p>
            <a:r>
              <a:rPr lang="en-GB" b="1" dirty="0"/>
              <a:t>Ultimate arbiter: laws of physics at cosmic through sub-atomic levels</a:t>
            </a:r>
          </a:p>
          <a:p>
            <a:r>
              <a:rPr lang="en-GB" b="1" dirty="0"/>
              <a:t>Above, below, beyond, within: </a:t>
            </a:r>
            <a:r>
              <a:rPr lang="en-GB" b="1" dirty="0" err="1"/>
              <a:t>transductionism</a:t>
            </a:r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133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1F1FE-A337-A3A8-9AA4-F6EAC133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known and the unknown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89FA7-417C-6554-8277-8D22B89AD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Clear evidence should not be denied</a:t>
            </a:r>
          </a:p>
          <a:p>
            <a:r>
              <a:rPr lang="en-GB" b="1" dirty="0"/>
              <a:t>Science has its place but so does art and storytelling</a:t>
            </a:r>
          </a:p>
          <a:p>
            <a:r>
              <a:rPr lang="en-GB" b="1" dirty="0"/>
              <a:t>Reductionist issues: real-world v experimental world</a:t>
            </a:r>
          </a:p>
          <a:p>
            <a:r>
              <a:rPr lang="en-GB" b="1" dirty="0"/>
              <a:t>surrealism and romanticism</a:t>
            </a:r>
          </a:p>
        </p:txBody>
      </p:sp>
    </p:spTree>
    <p:extLst>
      <p:ext uri="{BB962C8B-B14F-4D97-AF65-F5344CB8AC3E}">
        <p14:creationId xmlns:p14="http://schemas.microsoft.com/office/powerpoint/2010/main" val="1900567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E10C4-063C-74B7-AB2A-E08468E6E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3778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The invisible and the unknown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53D1F-20C6-C490-72E1-8C91DB83B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6759"/>
            <a:ext cx="10515600" cy="4351338"/>
          </a:xfrm>
        </p:spPr>
        <p:txBody>
          <a:bodyPr/>
          <a:lstStyle/>
          <a:p>
            <a:r>
              <a:rPr lang="en-GB" b="1" dirty="0"/>
              <a:t>The drivers may be invisible e.g. entropy, gravity, electromagnetism, system theory</a:t>
            </a:r>
          </a:p>
          <a:p>
            <a:r>
              <a:rPr lang="en-GB" b="1" dirty="0"/>
              <a:t>Or be unknown: e.g. what came before the first Big Bang? Where did the original energy and matter come from? </a:t>
            </a:r>
          </a:p>
          <a:p>
            <a:r>
              <a:rPr lang="en-GB" b="1" dirty="0"/>
              <a:t>Traditional ecological knowledge leaves space for these unknowns.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406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CE6B-374D-FC5C-E710-551260C33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185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Big events in our more recent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9734F-9313-0FBD-3C32-3CF1491A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GB" b="1" dirty="0"/>
          </a:p>
          <a:p>
            <a:r>
              <a:rPr lang="en-GB" sz="3500" b="1" dirty="0"/>
              <a:t>Agricultural surplus</a:t>
            </a:r>
          </a:p>
          <a:p>
            <a:r>
              <a:rPr lang="en-GB" b="1" dirty="0"/>
              <a:t>- Food as a given rather than a key driver</a:t>
            </a:r>
          </a:p>
          <a:p>
            <a:r>
              <a:rPr lang="en-GB" sz="3500" b="1" dirty="0"/>
              <a:t>Trade (economics)</a:t>
            </a:r>
          </a:p>
          <a:p>
            <a:r>
              <a:rPr lang="en-GB" b="1" dirty="0"/>
              <a:t>-monetization, power, commoditization (of nature and humanity) and inequality</a:t>
            </a:r>
            <a:endParaRPr lang="en-GB" sz="3500" b="1" dirty="0"/>
          </a:p>
          <a:p>
            <a:r>
              <a:rPr lang="en-GB" sz="3500" b="1" dirty="0"/>
              <a:t>Hunter-gatherer to settler </a:t>
            </a:r>
          </a:p>
          <a:p>
            <a:r>
              <a:rPr lang="en-GB" b="1" dirty="0"/>
              <a:t>- urbanization</a:t>
            </a:r>
          </a:p>
          <a:p>
            <a:r>
              <a:rPr lang="en-GB" sz="3500" b="1" dirty="0"/>
              <a:t>Specialization and division of labour</a:t>
            </a:r>
          </a:p>
          <a:p>
            <a:pPr marL="0" indent="0">
              <a:buNone/>
            </a:pPr>
            <a:r>
              <a:rPr lang="en-GB" b="1" dirty="0"/>
              <a:t> - not all about food: military, builders, planners, extractors, exploiters, exploited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784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60C4E-C312-3F35-2A59-957BBDF3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rest is merely a building upon these foundations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7920-4914-3684-BE98-BAD3A3B34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Agricultural revolution</a:t>
            </a:r>
          </a:p>
          <a:p>
            <a:r>
              <a:rPr lang="en-GB" b="1" dirty="0"/>
              <a:t>Industrial revolution</a:t>
            </a:r>
          </a:p>
          <a:p>
            <a:r>
              <a:rPr lang="en-GB" b="1" dirty="0"/>
              <a:t>Technological revolution</a:t>
            </a:r>
          </a:p>
          <a:p>
            <a:r>
              <a:rPr lang="en-GB" b="1" dirty="0"/>
              <a:t>All represent increased efficiency and accelerated rates, rather than giant leaps forward</a:t>
            </a:r>
          </a:p>
          <a:p>
            <a:r>
              <a:rPr lang="en-GB" sz="2000" b="1" dirty="0"/>
              <a:t>(Skene K.R. and Murray, A. (2017). </a:t>
            </a:r>
            <a:r>
              <a:rPr lang="en-GB" sz="2000" b="1" i="1" dirty="0"/>
              <a:t>Sustainable Economics</a:t>
            </a:r>
            <a:r>
              <a:rPr lang="en-GB" sz="2000" b="1" dirty="0"/>
              <a:t>. Routledge).</a:t>
            </a:r>
          </a:p>
        </p:txBody>
      </p:sp>
    </p:spTree>
    <p:extLst>
      <p:ext uri="{BB962C8B-B14F-4D97-AF65-F5344CB8AC3E}">
        <p14:creationId xmlns:p14="http://schemas.microsoft.com/office/powerpoint/2010/main" val="3635961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D6BD0-4A5E-2DFB-1F5C-DBF0F9195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Why this course?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CA0E2-BDCA-1477-74E9-D4EFA5C57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To fundamentally explore who we are</a:t>
            </a:r>
          </a:p>
          <a:p>
            <a:r>
              <a:rPr lang="en-GB" b="1" dirty="0"/>
              <a:t>To explore solution space for major issues confronting us in terms of social and environmental integrity</a:t>
            </a:r>
          </a:p>
          <a:p>
            <a:r>
              <a:rPr lang="en-GB" b="1" dirty="0"/>
              <a:t>To understand what “indigenous thinking” represents</a:t>
            </a:r>
          </a:p>
          <a:p>
            <a:r>
              <a:rPr lang="en-GB" b="1" dirty="0"/>
              <a:t>To challenge ourselves</a:t>
            </a:r>
          </a:p>
        </p:txBody>
      </p:sp>
    </p:spTree>
    <p:extLst>
      <p:ext uri="{BB962C8B-B14F-4D97-AF65-F5344CB8AC3E}">
        <p14:creationId xmlns:p14="http://schemas.microsoft.com/office/powerpoint/2010/main" val="1646488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3B8D7-E489-F7F0-E65D-DDCDFD56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Discussion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8906C-BBD7-13D6-C824-ED183EA00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49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F313-EB05-E4B7-DD47-A90F1E09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Course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A04C3-955D-4ECB-8DD0-37E602F50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Week 1</a:t>
            </a:r>
          </a:p>
          <a:p>
            <a:r>
              <a:rPr lang="en-GB" dirty="0"/>
              <a:t>Week 2</a:t>
            </a:r>
          </a:p>
          <a:p>
            <a:r>
              <a:rPr lang="en-GB" dirty="0"/>
              <a:t>Week 3</a:t>
            </a:r>
          </a:p>
          <a:p>
            <a:r>
              <a:rPr lang="en-GB" dirty="0"/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277180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3A395-2632-F6B0-E411-EE11A4C4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499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A brief history of humanity and the rest of life on Earth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D39A7-DE33-F1A3-FBBB-54C472D08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66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8E722-4B47-43FE-0969-CBDC470F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J. B. S. Haldane (1892-1964)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9DF03-6587-AFCC-8AF7-6ABE9ED36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“God has an inordinate fondness for stars and beetles”</a:t>
            </a:r>
          </a:p>
        </p:txBody>
      </p:sp>
      <p:sp>
        <p:nvSpPr>
          <p:cNvPr id="4" name="AutoShape 2" descr="J. B. S. Haldane (1892–1964) in 1941. (Photo by Hans Wild, LIFE Magazine) |  Download Scientific Diagram">
            <a:extLst>
              <a:ext uri="{FF2B5EF4-FFF2-40B4-BE49-F238E27FC236}">
                <a16:creationId xmlns:a16="http://schemas.microsoft.com/office/drawing/2014/main" id="{D2291EF6-8EA1-F4B4-6DD6-31AEA27957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55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2A40F-705D-B0CC-1EC2-F337545EB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Defining 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A30EE-4A7A-F3E2-E186-36DC4F291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E7B273-ACEF-D772-1F3D-6E2C69203466}"/>
              </a:ext>
            </a:extLst>
          </p:cNvPr>
          <p:cNvSpPr/>
          <p:nvPr/>
        </p:nvSpPr>
        <p:spPr>
          <a:xfrm>
            <a:off x="2699657" y="365125"/>
            <a:ext cx="6379029" cy="74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Defining Diversity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FA4FF9-ECC0-6F82-2328-8BD157CB2B73}"/>
              </a:ext>
            </a:extLst>
          </p:cNvPr>
          <p:cNvSpPr/>
          <p:nvPr/>
        </p:nvSpPr>
        <p:spPr>
          <a:xfrm rot="20111841">
            <a:off x="2264228" y="2290306"/>
            <a:ext cx="2939143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Morphological?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93B1F3-19EC-F220-569E-9B864978872E}"/>
              </a:ext>
            </a:extLst>
          </p:cNvPr>
          <p:cNvSpPr/>
          <p:nvPr/>
        </p:nvSpPr>
        <p:spPr>
          <a:xfrm rot="20111841">
            <a:off x="1894118" y="3923162"/>
            <a:ext cx="2939143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Functional?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15D398-E744-3AC9-FDAA-448FEA238C32}"/>
              </a:ext>
            </a:extLst>
          </p:cNvPr>
          <p:cNvSpPr/>
          <p:nvPr/>
        </p:nvSpPr>
        <p:spPr>
          <a:xfrm rot="1764530">
            <a:off x="6901544" y="2333851"/>
            <a:ext cx="2939143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Genetic?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1757D8-CF99-330D-DEC9-A8C4A62DF64A}"/>
              </a:ext>
            </a:extLst>
          </p:cNvPr>
          <p:cNvSpPr/>
          <p:nvPr/>
        </p:nvSpPr>
        <p:spPr>
          <a:xfrm rot="1764530">
            <a:off x="7511138" y="4032022"/>
            <a:ext cx="2939143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Species?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3F409E-AB40-BFE6-0BA6-0BD4A9895FDB}"/>
              </a:ext>
            </a:extLst>
          </p:cNvPr>
          <p:cNvSpPr/>
          <p:nvPr/>
        </p:nvSpPr>
        <p:spPr>
          <a:xfrm>
            <a:off x="4441371" y="5033509"/>
            <a:ext cx="2939143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Cultural?</a:t>
            </a:r>
          </a:p>
        </p:txBody>
      </p:sp>
    </p:spTree>
    <p:extLst>
      <p:ext uri="{BB962C8B-B14F-4D97-AF65-F5344CB8AC3E}">
        <p14:creationId xmlns:p14="http://schemas.microsoft.com/office/powerpoint/2010/main" val="164091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F20A6-791E-9603-AD59-259015556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creative force of the planet: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The Diversification Engine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A592B-9861-4D7E-6050-1ED249CEE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Diffusion, not competition</a:t>
            </a:r>
          </a:p>
        </p:txBody>
      </p:sp>
      <p:pic>
        <p:nvPicPr>
          <p:cNvPr id="5122" name="Picture 2" descr="Extinction – learn-biology">
            <a:extLst>
              <a:ext uri="{FF2B5EF4-FFF2-40B4-BE49-F238E27FC236}">
                <a16:creationId xmlns:a16="http://schemas.microsoft.com/office/drawing/2014/main" id="{B1481E5D-2BFA-1C57-B683-09D4C6C06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57" y="2488069"/>
            <a:ext cx="8348328" cy="428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460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72970-D387-6F34-3154-B7153C9BF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The empty market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3D526-6709-17E8-90AB-3AC09BD09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56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97ACB-F218-9433-0F4C-EA440A4B3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1559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+mn-lt"/>
              </a:rPr>
              <a:t>Diffusion, driven by thermodynamics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C8599-CE88-453D-6224-6641EE33D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InkInWater">
            <a:extLst>
              <a:ext uri="{FF2B5EF4-FFF2-40B4-BE49-F238E27FC236}">
                <a16:creationId xmlns:a16="http://schemas.microsoft.com/office/drawing/2014/main" id="{C7B7B136-430D-FB1D-3828-B62F30D1A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7" y="-413665"/>
            <a:ext cx="9479930" cy="352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166B672-5335-AD08-18FA-A7DA5E9F2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086" y="3014153"/>
            <a:ext cx="7547646" cy="387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01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820</Words>
  <Application>Microsoft Office PowerPoint</Application>
  <PresentationFormat>Widescreen</PresentationFormat>
  <Paragraphs>129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Indigenous thinking and our search for a sustainable future Week One I: Introduction</vt:lpstr>
      <vt:lpstr>Housekeeping</vt:lpstr>
      <vt:lpstr>Course Overview</vt:lpstr>
      <vt:lpstr>A brief history of humanity and the rest of life on Earth</vt:lpstr>
      <vt:lpstr>J. B. S. Haldane (1892-1964)</vt:lpstr>
      <vt:lpstr>Defining diversity</vt:lpstr>
      <vt:lpstr>The creative force of the planet:  The Diversification Engine</vt:lpstr>
      <vt:lpstr>The empty market place</vt:lpstr>
      <vt:lpstr>Diffusion, driven by thermodynamics</vt:lpstr>
      <vt:lpstr>PowerPoint Presentation</vt:lpstr>
      <vt:lpstr>Diversity doesn’t save the world… Diversification does</vt:lpstr>
      <vt:lpstr>Diversification: what is this creative process?</vt:lpstr>
      <vt:lpstr>Hard-earned?</vt:lpstr>
      <vt:lpstr>Observation-based?</vt:lpstr>
      <vt:lpstr>The role of the supernatural</vt:lpstr>
      <vt:lpstr>Art and language as narrative</vt:lpstr>
      <vt:lpstr>Long-term observations</vt:lpstr>
      <vt:lpstr>The rise of the mammals</vt:lpstr>
      <vt:lpstr>The rise of the primates</vt:lpstr>
      <vt:lpstr>Out of Africa: diffusion in space and time</vt:lpstr>
      <vt:lpstr>Key drives</vt:lpstr>
      <vt:lpstr>Lancet Liver Fluke</vt:lpstr>
      <vt:lpstr>Greater, systemic drives: universal functions</vt:lpstr>
      <vt:lpstr>The known and the unknown</vt:lpstr>
      <vt:lpstr>The invisible and the unknown</vt:lpstr>
      <vt:lpstr>Big events in our more recent history</vt:lpstr>
      <vt:lpstr>The rest is merely a building upon these foundations</vt:lpstr>
      <vt:lpstr>Why this course?</vt:lpstr>
      <vt:lpstr>Discussion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Indigenous thinking and our search for a sustainable future Week One Introduction</dc:title>
  <dc:creator>Keith Skene</dc:creator>
  <cp:lastModifiedBy>Keith Skene</cp:lastModifiedBy>
  <cp:revision>14</cp:revision>
  <dcterms:created xsi:type="dcterms:W3CDTF">2022-09-30T10:16:56Z</dcterms:created>
  <dcterms:modified xsi:type="dcterms:W3CDTF">2022-10-29T13:47:01Z</dcterms:modified>
</cp:coreProperties>
</file>