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256" r:id="rId2"/>
    <p:sldId id="257" r:id="rId3"/>
    <p:sldId id="258" r:id="rId4"/>
    <p:sldId id="333" r:id="rId5"/>
    <p:sldId id="259" r:id="rId6"/>
    <p:sldId id="640" r:id="rId7"/>
    <p:sldId id="654" r:id="rId8"/>
    <p:sldId id="655" r:id="rId9"/>
    <p:sldId id="264" r:id="rId10"/>
    <p:sldId id="657" r:id="rId11"/>
    <p:sldId id="267" r:id="rId12"/>
    <p:sldId id="265" r:id="rId13"/>
    <p:sldId id="266" r:id="rId14"/>
    <p:sldId id="268" r:id="rId15"/>
    <p:sldId id="666" r:id="rId16"/>
    <p:sldId id="662" r:id="rId17"/>
    <p:sldId id="660" r:id="rId18"/>
    <p:sldId id="270" r:id="rId19"/>
    <p:sldId id="664" r:id="rId20"/>
    <p:sldId id="334" r:id="rId21"/>
    <p:sldId id="335" r:id="rId22"/>
    <p:sldId id="611" r:id="rId23"/>
    <p:sldId id="608" r:id="rId24"/>
    <p:sldId id="262" r:id="rId25"/>
    <p:sldId id="607" r:id="rId26"/>
    <p:sldId id="343" r:id="rId27"/>
    <p:sldId id="609" r:id="rId28"/>
    <p:sldId id="667" r:id="rId29"/>
    <p:sldId id="344" r:id="rId30"/>
    <p:sldId id="345" r:id="rId31"/>
    <p:sldId id="610" r:id="rId32"/>
    <p:sldId id="598" r:id="rId33"/>
    <p:sldId id="599" r:id="rId34"/>
    <p:sldId id="385" r:id="rId35"/>
    <p:sldId id="604" r:id="rId36"/>
    <p:sldId id="600" r:id="rId37"/>
    <p:sldId id="595" r:id="rId38"/>
    <p:sldId id="638" r:id="rId39"/>
    <p:sldId id="269" r:id="rId40"/>
    <p:sldId id="271" r:id="rId41"/>
    <p:sldId id="272" r:id="rId42"/>
    <p:sldId id="280" r:id="rId43"/>
    <p:sldId id="281" r:id="rId44"/>
    <p:sldId id="282" r:id="rId45"/>
    <p:sldId id="286" r:id="rId46"/>
    <p:sldId id="287" r:id="rId47"/>
    <p:sldId id="283" r:id="rId48"/>
    <p:sldId id="642" r:id="rId49"/>
    <p:sldId id="641" r:id="rId50"/>
    <p:sldId id="290" r:id="rId51"/>
    <p:sldId id="291" r:id="rId52"/>
    <p:sldId id="613" r:id="rId53"/>
    <p:sldId id="292" r:id="rId54"/>
    <p:sldId id="294" r:id="rId55"/>
    <p:sldId id="644" r:id="rId56"/>
    <p:sldId id="646" r:id="rId57"/>
    <p:sldId id="302" r:id="rId58"/>
    <p:sldId id="303" r:id="rId59"/>
    <p:sldId id="340" r:id="rId60"/>
    <p:sldId id="645" r:id="rId61"/>
    <p:sldId id="304" r:id="rId62"/>
    <p:sldId id="669" r:id="rId63"/>
    <p:sldId id="305" r:id="rId64"/>
    <p:sldId id="273" r:id="rId65"/>
    <p:sldId id="614" r:id="rId66"/>
    <p:sldId id="306" r:id="rId67"/>
    <p:sldId id="616" r:id="rId68"/>
    <p:sldId id="617" r:id="rId69"/>
    <p:sldId id="602" r:id="rId70"/>
    <p:sldId id="618" r:id="rId71"/>
    <p:sldId id="619" r:id="rId72"/>
    <p:sldId id="307" r:id="rId73"/>
    <p:sldId id="620" r:id="rId74"/>
    <p:sldId id="308" r:id="rId75"/>
    <p:sldId id="309" r:id="rId76"/>
    <p:sldId id="310" r:id="rId77"/>
    <p:sldId id="311" r:id="rId78"/>
    <p:sldId id="621" r:id="rId79"/>
    <p:sldId id="312" r:id="rId80"/>
    <p:sldId id="313" r:id="rId81"/>
    <p:sldId id="622" r:id="rId82"/>
    <p:sldId id="319" r:id="rId83"/>
    <p:sldId id="623" r:id="rId84"/>
    <p:sldId id="628" r:id="rId85"/>
    <p:sldId id="629" r:id="rId86"/>
    <p:sldId id="630" r:id="rId87"/>
    <p:sldId id="631" r:id="rId88"/>
    <p:sldId id="635" r:id="rId89"/>
    <p:sldId id="632" r:id="rId90"/>
    <p:sldId id="649" r:id="rId91"/>
    <p:sldId id="650" r:id="rId92"/>
    <p:sldId id="636" r:id="rId93"/>
    <p:sldId id="624" r:id="rId94"/>
    <p:sldId id="651" r:id="rId95"/>
    <p:sldId id="637" r:id="rId96"/>
    <p:sldId id="625" r:id="rId97"/>
    <p:sldId id="626" r:id="rId98"/>
    <p:sldId id="627" r:id="rId99"/>
    <p:sldId id="320" r:id="rId100"/>
    <p:sldId id="671" r:id="rId101"/>
    <p:sldId id="673" r:id="rId102"/>
    <p:sldId id="639" r:id="rId103"/>
    <p:sldId id="652" r:id="rId104"/>
    <p:sldId id="674" r:id="rId10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B591F9-F9B4-4C63-989E-975B6DE41A4C}" type="datetimeFigureOut">
              <a:rPr lang="en-GB" smtClean="0"/>
              <a:t>28/02/2024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035D1-16EB-4407-9E03-95102EBCBEAB}" type="slidenum">
              <a:rPr lang="en-GB" smtClean="0"/>
              <a:t>‹#›</a:t>
            </a:fld>
            <a:endParaRPr lang="en-GB"/>
          </a:p>
        </p:txBody>
      </p:sp>
    </p:spTree>
    <p:extLst>
      <p:ext uri="{BB962C8B-B14F-4D97-AF65-F5344CB8AC3E}">
        <p14:creationId xmlns:p14="http://schemas.microsoft.com/office/powerpoint/2010/main" val="3111336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9BACA7-DAD1-490F-81E7-B52D39CB052E}" type="slidenum">
              <a:rPr lang="en-GB" smtClean="0"/>
              <a:t>34</a:t>
            </a:fld>
            <a:endParaRPr lang="en-GB"/>
          </a:p>
        </p:txBody>
      </p:sp>
    </p:spTree>
    <p:extLst>
      <p:ext uri="{BB962C8B-B14F-4D97-AF65-F5344CB8AC3E}">
        <p14:creationId xmlns:p14="http://schemas.microsoft.com/office/powerpoint/2010/main" val="164102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B733-9F73-84B4-A3A0-0DD0488BC4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0BDF56-C001-E244-521E-A3DF339B21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4E702A-25CF-C162-E29D-97E8CABE3661}"/>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5" name="Footer Placeholder 4">
            <a:extLst>
              <a:ext uri="{FF2B5EF4-FFF2-40B4-BE49-F238E27FC236}">
                <a16:creationId xmlns:a16="http://schemas.microsoft.com/office/drawing/2014/main" id="{D71AC6B4-E197-41BC-7BE0-ECE62AD423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50F956-90F3-439E-396C-1140EF2E0D2F}"/>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65050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C0B61-E30B-9DEB-64CD-5162ABF1E5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3CD145-1B09-26A3-16C1-40EFED94B9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200195-530A-AE8D-57B9-CE79161015E8}"/>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5" name="Footer Placeholder 4">
            <a:extLst>
              <a:ext uri="{FF2B5EF4-FFF2-40B4-BE49-F238E27FC236}">
                <a16:creationId xmlns:a16="http://schemas.microsoft.com/office/drawing/2014/main" id="{E851BE9C-2629-FC36-EAA3-4CC0674F4E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A88DF4-AEFC-B980-B433-DE49FE4677F5}"/>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360172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38DCCF-4961-E07B-DEBA-B4FA1D14A3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83D415-3810-067E-C9CA-1545EB24E6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EF49CF-BB43-137D-0DD9-93ABEF49AEB5}"/>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5" name="Footer Placeholder 4">
            <a:extLst>
              <a:ext uri="{FF2B5EF4-FFF2-40B4-BE49-F238E27FC236}">
                <a16:creationId xmlns:a16="http://schemas.microsoft.com/office/drawing/2014/main" id="{F79A3A3C-4D23-ED2E-9A78-13AA57FA28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0F8DBD-9170-2BD3-C0D1-BCE8044A35E2}"/>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344862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7E7C-4005-CF92-62C0-EA41B2639B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0456CC-CD75-8527-FAAD-633D37F6AA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90F3FA-5185-1A47-2458-32A8269AE383}"/>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5" name="Footer Placeholder 4">
            <a:extLst>
              <a:ext uri="{FF2B5EF4-FFF2-40B4-BE49-F238E27FC236}">
                <a16:creationId xmlns:a16="http://schemas.microsoft.com/office/drawing/2014/main" id="{8B9F1BE6-5210-91E5-7A70-2422F3D159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2CCE66-FACD-E774-13F5-E2E56250C1A9}"/>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810853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A731-C25B-1317-0C86-77EC970256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4D7374-A800-1E6E-15B5-98B96C4131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57FF99-F53F-3D25-EC74-477BB48EC7EA}"/>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5" name="Footer Placeholder 4">
            <a:extLst>
              <a:ext uri="{FF2B5EF4-FFF2-40B4-BE49-F238E27FC236}">
                <a16:creationId xmlns:a16="http://schemas.microsoft.com/office/drawing/2014/main" id="{2E98FE81-D3FF-E485-1B2A-BE130C18C6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FE485B-83DD-D22B-9AC8-1C7288C05E8A}"/>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312906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6DE60-B3E0-3410-34E9-B0ECA5F833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552F46-CDC5-A75A-8663-9CA948867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C7FA67-6AE1-3EAF-815A-239DF385CD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3FA460-E06E-8FEF-DA90-C5DE655279FA}"/>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6" name="Footer Placeholder 5">
            <a:extLst>
              <a:ext uri="{FF2B5EF4-FFF2-40B4-BE49-F238E27FC236}">
                <a16:creationId xmlns:a16="http://schemas.microsoft.com/office/drawing/2014/main" id="{BD484B59-0F6D-9C6F-8B17-318A47FD7A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786F01-3DC0-BFDE-0D5D-25FDF3BCE9FC}"/>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246121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D7DF-5F64-A5DB-3C22-2D84EB9EF6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0658A2-8549-4C5E-DEB7-D36618A18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789FB1-3EBC-AAA0-09A5-718D6E695C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DBA1AB-73D3-3104-4056-2385574D0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AF7859-D253-DE4B-CC31-1058F4DB76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5F010B-E9D7-7C0B-350E-63641FCAC478}"/>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8" name="Footer Placeholder 7">
            <a:extLst>
              <a:ext uri="{FF2B5EF4-FFF2-40B4-BE49-F238E27FC236}">
                <a16:creationId xmlns:a16="http://schemas.microsoft.com/office/drawing/2014/main" id="{A2BC0684-E641-5C98-8BE3-C06FF1119D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00CF62-6AD6-30DC-F063-5AF95FE810C7}"/>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355418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843E-C121-F72C-36EA-859ACF88E6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179664-30E7-131D-C9FB-1BEDF0AC6F02}"/>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4" name="Footer Placeholder 3">
            <a:extLst>
              <a:ext uri="{FF2B5EF4-FFF2-40B4-BE49-F238E27FC236}">
                <a16:creationId xmlns:a16="http://schemas.microsoft.com/office/drawing/2014/main" id="{C7BE98B9-A02B-6C3B-B5D5-6DA8462A78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230BE5-D7EA-E0D8-32DB-1AC05910A7A6}"/>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375397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14DA29-6973-5CF8-B486-7DFEDB3EB6F3}"/>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3" name="Footer Placeholder 2">
            <a:extLst>
              <a:ext uri="{FF2B5EF4-FFF2-40B4-BE49-F238E27FC236}">
                <a16:creationId xmlns:a16="http://schemas.microsoft.com/office/drawing/2014/main" id="{34CE6578-5645-CE0B-E414-4F79B0EFE32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C6CC22-43E7-80E6-7DA6-FAD1A3EC67E0}"/>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64168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ED02-4A5F-2569-BA8B-3100DA34D9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780C73-34AD-D9EB-6715-14EF3D019E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E47DEF-0976-1A67-77A4-9ABAECBE1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8A0C06-2E96-E1E0-F023-F3F311CF66EA}"/>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6" name="Footer Placeholder 5">
            <a:extLst>
              <a:ext uri="{FF2B5EF4-FFF2-40B4-BE49-F238E27FC236}">
                <a16:creationId xmlns:a16="http://schemas.microsoft.com/office/drawing/2014/main" id="{3535C230-4E26-067B-06DE-95CC241214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1D01AE-41B3-743F-CB01-D9D3B25CDC00}"/>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276301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77AC-8415-D8BB-973F-E91B7E046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69C87C0-0B01-5289-2A2B-E6B164B40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EA96410-2187-AB71-362F-F8EE6C899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AF4CD7-104F-10C7-8769-1AA6E2311F9F}"/>
              </a:ext>
            </a:extLst>
          </p:cNvPr>
          <p:cNvSpPr>
            <a:spLocks noGrp="1"/>
          </p:cNvSpPr>
          <p:nvPr>
            <p:ph type="dt" sz="half" idx="10"/>
          </p:nvPr>
        </p:nvSpPr>
        <p:spPr/>
        <p:txBody>
          <a:bodyPr/>
          <a:lstStyle/>
          <a:p>
            <a:fld id="{3E04DABA-C743-4775-9E82-6CBCE6B83AD3}" type="datetimeFigureOut">
              <a:rPr lang="en-GB" smtClean="0"/>
              <a:t>28/02/2024</a:t>
            </a:fld>
            <a:endParaRPr lang="en-GB"/>
          </a:p>
        </p:txBody>
      </p:sp>
      <p:sp>
        <p:nvSpPr>
          <p:cNvPr id="6" name="Footer Placeholder 5">
            <a:extLst>
              <a:ext uri="{FF2B5EF4-FFF2-40B4-BE49-F238E27FC236}">
                <a16:creationId xmlns:a16="http://schemas.microsoft.com/office/drawing/2014/main" id="{ECBA2704-89ED-1623-642A-FED2B1E2DF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69C617-DBC5-2C01-EB95-7E9D7AE4CB1B}"/>
              </a:ext>
            </a:extLst>
          </p:cNvPr>
          <p:cNvSpPr>
            <a:spLocks noGrp="1"/>
          </p:cNvSpPr>
          <p:nvPr>
            <p:ph type="sldNum" sz="quarter" idx="12"/>
          </p:nvPr>
        </p:nvSpPr>
        <p:spPr/>
        <p:txBody>
          <a:bodyPr/>
          <a:lstStyle/>
          <a:p>
            <a:fld id="{7415BCA3-3E1E-473F-86EF-07ACBAD732A8}" type="slidenum">
              <a:rPr lang="en-GB" smtClean="0"/>
              <a:t>‹#›</a:t>
            </a:fld>
            <a:endParaRPr lang="en-GB"/>
          </a:p>
        </p:txBody>
      </p:sp>
    </p:spTree>
    <p:extLst>
      <p:ext uri="{BB962C8B-B14F-4D97-AF65-F5344CB8AC3E}">
        <p14:creationId xmlns:p14="http://schemas.microsoft.com/office/powerpoint/2010/main" val="168312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28B8CE-9D76-7A31-6C0A-E8BE61190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DE44DA-4AF6-4877-165E-7E76E2D589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9F3215-7E8F-4AE4-C3C4-064A0F12C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4DABA-C743-4775-9E82-6CBCE6B83AD3}" type="datetimeFigureOut">
              <a:rPr lang="en-GB" smtClean="0"/>
              <a:t>28/02/2024</a:t>
            </a:fld>
            <a:endParaRPr lang="en-GB"/>
          </a:p>
        </p:txBody>
      </p:sp>
      <p:sp>
        <p:nvSpPr>
          <p:cNvPr id="5" name="Footer Placeholder 4">
            <a:extLst>
              <a:ext uri="{FF2B5EF4-FFF2-40B4-BE49-F238E27FC236}">
                <a16:creationId xmlns:a16="http://schemas.microsoft.com/office/drawing/2014/main" id="{E6EA8A55-BAAF-9CFB-D019-0639BE0D0B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ADB53D-95B7-F309-1FA0-60A01CBF22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5BCA3-3E1E-473F-86EF-07ACBAD732A8}" type="slidenum">
              <a:rPr lang="en-GB" smtClean="0"/>
              <a:t>‹#›</a:t>
            </a:fld>
            <a:endParaRPr lang="en-GB"/>
          </a:p>
        </p:txBody>
      </p:sp>
    </p:spTree>
    <p:extLst>
      <p:ext uri="{BB962C8B-B14F-4D97-AF65-F5344CB8AC3E}">
        <p14:creationId xmlns:p14="http://schemas.microsoft.com/office/powerpoint/2010/main" val="498006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dinburgh.academia.edu/JohnSha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iopscience.iop.org/article/10.1088/1755-1315/56/1/012018" TargetMode="External"/><Relationship Id="rId2" Type="http://schemas.openxmlformats.org/officeDocument/2006/relationships/hyperlink" Target="https://reliefweb.int/report/indonesia/story-saved-lives-people-simeuleu-indonesia"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02A0-ECD4-CC76-794F-690C0BAE0BAA}"/>
              </a:ext>
            </a:extLst>
          </p:cNvPr>
          <p:cNvSpPr>
            <a:spLocks noGrp="1"/>
          </p:cNvSpPr>
          <p:nvPr>
            <p:ph type="ctrTitle"/>
          </p:nvPr>
        </p:nvSpPr>
        <p:spPr/>
        <p:txBody>
          <a:bodyPr/>
          <a:lstStyle/>
          <a:p>
            <a:r>
              <a:rPr lang="en-GB" b="1" dirty="0">
                <a:latin typeface="+mn-lt"/>
              </a:rPr>
              <a:t>Lecture 5</a:t>
            </a:r>
          </a:p>
        </p:txBody>
      </p:sp>
      <p:sp>
        <p:nvSpPr>
          <p:cNvPr id="3" name="Subtitle 2">
            <a:extLst>
              <a:ext uri="{FF2B5EF4-FFF2-40B4-BE49-F238E27FC236}">
                <a16:creationId xmlns:a16="http://schemas.microsoft.com/office/drawing/2014/main" id="{EE91800B-D513-1BC2-7453-1753D07302B6}"/>
              </a:ext>
            </a:extLst>
          </p:cNvPr>
          <p:cNvSpPr>
            <a:spLocks noGrp="1"/>
          </p:cNvSpPr>
          <p:nvPr>
            <p:ph type="subTitle" idx="1"/>
          </p:nvPr>
        </p:nvSpPr>
        <p:spPr/>
        <p:txBody>
          <a:bodyPr>
            <a:normAutofit fontScale="40000" lnSpcReduction="20000"/>
          </a:bodyPr>
          <a:lstStyle/>
          <a:p>
            <a:r>
              <a:rPr lang="en-GB" sz="9300" b="1" dirty="0"/>
              <a:t>Oral traditions</a:t>
            </a:r>
          </a:p>
          <a:p>
            <a:endParaRPr lang="en-GB" sz="5400" b="1" dirty="0"/>
          </a:p>
          <a:p>
            <a:r>
              <a:rPr lang="en-GB" sz="5400" b="1" dirty="0"/>
              <a:t>Dr Keith R. Skene</a:t>
            </a:r>
          </a:p>
          <a:p>
            <a:r>
              <a:rPr lang="en-GB" sz="5400" b="1" dirty="0"/>
              <a:t>Biosphere Research Institute</a:t>
            </a:r>
          </a:p>
        </p:txBody>
      </p:sp>
    </p:spTree>
    <p:extLst>
      <p:ext uri="{BB962C8B-B14F-4D97-AF65-F5344CB8AC3E}">
        <p14:creationId xmlns:p14="http://schemas.microsoft.com/office/powerpoint/2010/main" val="185450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EDFF-F074-CDE5-3BDC-C9948230C1A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8B01360-8DE1-086A-38D7-FB503FA81BBE}"/>
              </a:ext>
            </a:extLst>
          </p:cNvPr>
          <p:cNvSpPr>
            <a:spLocks noGrp="1"/>
          </p:cNvSpPr>
          <p:nvPr>
            <p:ph idx="1"/>
          </p:nvPr>
        </p:nvSpPr>
        <p:spPr>
          <a:xfrm>
            <a:off x="838200" y="365125"/>
            <a:ext cx="4594412" cy="5811838"/>
          </a:xfrm>
        </p:spPr>
        <p:txBody>
          <a:bodyPr>
            <a:normAutofit/>
          </a:bodyPr>
          <a:lstStyle/>
          <a:p>
            <a:r>
              <a:rPr lang="en-GB" b="1" dirty="0"/>
              <a:t>Coronation of King Alexander III on Moot Hill, Scone. </a:t>
            </a:r>
          </a:p>
          <a:p>
            <a:r>
              <a:rPr lang="en-GB" b="1" dirty="0"/>
              <a:t>He is being greeted by the </a:t>
            </a:r>
            <a:r>
              <a:rPr lang="en-GB" b="1" i="1" dirty="0"/>
              <a:t>ollamh </a:t>
            </a:r>
            <a:r>
              <a:rPr lang="en-GB" b="1" i="1" dirty="0" err="1"/>
              <a:t>rígh</a:t>
            </a:r>
            <a:r>
              <a:rPr lang="en-GB" b="1" i="1" dirty="0"/>
              <a:t> Alban</a:t>
            </a:r>
            <a:r>
              <a:rPr lang="en-GB" b="1" dirty="0"/>
              <a:t>, the royal poet of Scotland, who is addressing him with the proclamation "</a:t>
            </a:r>
            <a:r>
              <a:rPr lang="en-GB" b="1" dirty="0" err="1"/>
              <a:t>Benach</a:t>
            </a:r>
            <a:r>
              <a:rPr lang="en-GB" b="1" dirty="0"/>
              <a:t> De Re </a:t>
            </a:r>
            <a:r>
              <a:rPr lang="en-GB" b="1" dirty="0" err="1"/>
              <a:t>Albanne</a:t>
            </a:r>
            <a:r>
              <a:rPr lang="en-GB" b="1" dirty="0"/>
              <a:t>" - "God Bless the King of Scots“</a:t>
            </a:r>
          </a:p>
          <a:p>
            <a:r>
              <a:rPr lang="en-GB" b="1" dirty="0"/>
              <a:t>the poet goes on to recite Alexander's genealogy.</a:t>
            </a:r>
          </a:p>
        </p:txBody>
      </p:sp>
    </p:spTree>
    <p:extLst>
      <p:ext uri="{BB962C8B-B14F-4D97-AF65-F5344CB8AC3E}">
        <p14:creationId xmlns:p14="http://schemas.microsoft.com/office/powerpoint/2010/main" val="3298717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067C-0FF9-500B-48A9-47E54B758EFB}"/>
              </a:ext>
            </a:extLst>
          </p:cNvPr>
          <p:cNvSpPr>
            <a:spLocks noGrp="1"/>
          </p:cNvSpPr>
          <p:nvPr>
            <p:ph type="title"/>
          </p:nvPr>
        </p:nvSpPr>
        <p:spPr>
          <a:xfrm>
            <a:off x="838200" y="-132414"/>
            <a:ext cx="10515600" cy="1325563"/>
          </a:xfrm>
        </p:spPr>
        <p:txBody>
          <a:bodyPr/>
          <a:lstStyle/>
          <a:p>
            <a:r>
              <a:rPr lang="en-GB" b="1" dirty="0">
                <a:latin typeface="+mn-lt"/>
              </a:rPr>
              <a:t>8</a:t>
            </a:r>
            <a:r>
              <a:rPr lang="en-GB" b="1" baseline="30000" dirty="0">
                <a:latin typeface="+mn-lt"/>
              </a:rPr>
              <a:t>th</a:t>
            </a:r>
            <a:r>
              <a:rPr lang="en-GB" b="1" dirty="0">
                <a:latin typeface="+mn-lt"/>
              </a:rPr>
              <a:t> Century Green World ascetic poetry</a:t>
            </a:r>
          </a:p>
        </p:txBody>
      </p:sp>
      <p:sp>
        <p:nvSpPr>
          <p:cNvPr id="3" name="Content Placeholder 2">
            <a:extLst>
              <a:ext uri="{FF2B5EF4-FFF2-40B4-BE49-F238E27FC236}">
                <a16:creationId xmlns:a16="http://schemas.microsoft.com/office/drawing/2014/main" id="{10F8AF5E-5758-5B5B-2BB4-209660B98DE7}"/>
              </a:ext>
            </a:extLst>
          </p:cNvPr>
          <p:cNvSpPr>
            <a:spLocks noGrp="1"/>
          </p:cNvSpPr>
          <p:nvPr>
            <p:ph idx="1"/>
          </p:nvPr>
        </p:nvSpPr>
        <p:spPr>
          <a:xfrm>
            <a:off x="0" y="1045699"/>
            <a:ext cx="7102806" cy="4351338"/>
          </a:xfrm>
        </p:spPr>
        <p:txBody>
          <a:bodyPr/>
          <a:lstStyle/>
          <a:p>
            <a:r>
              <a:rPr lang="en-GB" b="1" dirty="0"/>
              <a:t>Kuno Meyer (1913) observed that “these poems occupy a unique position in the literature of the world. To seek out and watch and love nature, in its tiniest phenomenon as in its grandest, was given to no people so early and so fully as to the Celt.”</a:t>
            </a:r>
          </a:p>
        </p:txBody>
      </p:sp>
      <p:sp>
        <p:nvSpPr>
          <p:cNvPr id="5" name="TextBox 4">
            <a:extLst>
              <a:ext uri="{FF2B5EF4-FFF2-40B4-BE49-F238E27FC236}">
                <a16:creationId xmlns:a16="http://schemas.microsoft.com/office/drawing/2014/main" id="{95AC7DA5-3B82-A7FB-959A-EAB416D7A717}"/>
              </a:ext>
            </a:extLst>
          </p:cNvPr>
          <p:cNvSpPr txBox="1"/>
          <p:nvPr/>
        </p:nvSpPr>
        <p:spPr>
          <a:xfrm>
            <a:off x="8162364" y="4975414"/>
            <a:ext cx="2407839" cy="523220"/>
          </a:xfrm>
          <a:prstGeom prst="rect">
            <a:avLst/>
          </a:prstGeom>
          <a:noFill/>
        </p:spPr>
        <p:txBody>
          <a:bodyPr wrap="none" rtlCol="0">
            <a:spAutoFit/>
          </a:bodyPr>
          <a:lstStyle/>
          <a:p>
            <a:r>
              <a:rPr lang="en-GB" sz="2800" b="1" dirty="0"/>
              <a:t>Skellig Micheal</a:t>
            </a:r>
          </a:p>
        </p:txBody>
      </p:sp>
    </p:spTree>
    <p:extLst>
      <p:ext uri="{BB962C8B-B14F-4D97-AF65-F5344CB8AC3E}">
        <p14:creationId xmlns:p14="http://schemas.microsoft.com/office/powerpoint/2010/main" val="23151780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4065-CB88-2104-E9AE-3CCE58A40866}"/>
              </a:ext>
            </a:extLst>
          </p:cNvPr>
          <p:cNvSpPr>
            <a:spLocks noGrp="1"/>
          </p:cNvSpPr>
          <p:nvPr>
            <p:ph type="title"/>
          </p:nvPr>
        </p:nvSpPr>
        <p:spPr/>
        <p:txBody>
          <a:bodyPr/>
          <a:lstStyle/>
          <a:p>
            <a:pPr algn="ctr"/>
            <a:r>
              <a:rPr lang="en-GB" b="1" dirty="0">
                <a:latin typeface="+mn-lt"/>
              </a:rPr>
              <a:t>The Oral Tradition as a Repository </a:t>
            </a:r>
          </a:p>
        </p:txBody>
      </p:sp>
      <p:sp>
        <p:nvSpPr>
          <p:cNvPr id="3" name="Content Placeholder 2">
            <a:extLst>
              <a:ext uri="{FF2B5EF4-FFF2-40B4-BE49-F238E27FC236}">
                <a16:creationId xmlns:a16="http://schemas.microsoft.com/office/drawing/2014/main" id="{A084F7A1-DB90-1B95-68F4-BCA478A722FD}"/>
              </a:ext>
            </a:extLst>
          </p:cNvPr>
          <p:cNvSpPr>
            <a:spLocks noGrp="1"/>
          </p:cNvSpPr>
          <p:nvPr>
            <p:ph idx="1"/>
          </p:nvPr>
        </p:nvSpPr>
        <p:spPr>
          <a:xfrm>
            <a:off x="838200" y="1839072"/>
            <a:ext cx="10515600" cy="4351338"/>
          </a:xfrm>
        </p:spPr>
        <p:txBody>
          <a:bodyPr/>
          <a:lstStyle/>
          <a:p>
            <a:r>
              <a:rPr lang="en-GB" b="1" dirty="0"/>
              <a:t>The native Gael who is instructed in this poetry carries in his imagination not so much a landscape, nor a sense of geography alone, nor a history alone, but a formal order of experience in which these are all merged</a:t>
            </a:r>
          </a:p>
          <a:p>
            <a:r>
              <a:rPr lang="en-GB" b="1" dirty="0"/>
              <a:t>An emergent property and an existential sense of being in place.</a:t>
            </a:r>
          </a:p>
        </p:txBody>
      </p:sp>
    </p:spTree>
    <p:extLst>
      <p:ext uri="{BB962C8B-B14F-4D97-AF65-F5344CB8AC3E}">
        <p14:creationId xmlns:p14="http://schemas.microsoft.com/office/powerpoint/2010/main" val="107823615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89F0-C1CC-EDF2-90DD-C47B3C8AE34D}"/>
              </a:ext>
            </a:extLst>
          </p:cNvPr>
          <p:cNvSpPr>
            <a:spLocks noGrp="1"/>
          </p:cNvSpPr>
          <p:nvPr>
            <p:ph type="title"/>
          </p:nvPr>
        </p:nvSpPr>
        <p:spPr>
          <a:xfrm>
            <a:off x="838200" y="3135217"/>
            <a:ext cx="10515600" cy="1325563"/>
          </a:xfrm>
        </p:spPr>
        <p:txBody>
          <a:bodyPr>
            <a:normAutofit/>
          </a:bodyPr>
          <a:lstStyle/>
          <a:p>
            <a:pPr algn="ctr"/>
            <a:r>
              <a:rPr lang="en-GB" sz="7200" b="1" dirty="0">
                <a:latin typeface="+mn-lt"/>
              </a:rPr>
              <a:t>Discussion time</a:t>
            </a:r>
          </a:p>
        </p:txBody>
      </p:sp>
      <p:sp>
        <p:nvSpPr>
          <p:cNvPr id="3" name="Content Placeholder 2">
            <a:extLst>
              <a:ext uri="{FF2B5EF4-FFF2-40B4-BE49-F238E27FC236}">
                <a16:creationId xmlns:a16="http://schemas.microsoft.com/office/drawing/2014/main" id="{82F8D72E-E94C-18B3-177A-07DDBAF1057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79917988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3429-AB69-F6BA-C331-F30B4A032B0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AFD22A1-59BD-AD6A-64C7-58CC699A0A00}"/>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7270588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2814-6DC0-85F9-24A0-B1D4A7345B4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09A469C-217A-4C26-38DE-D4367EC7ADB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79651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73F99-EFD3-6868-8808-9A73FA42A38B}"/>
              </a:ext>
            </a:extLst>
          </p:cNvPr>
          <p:cNvSpPr>
            <a:spLocks noGrp="1"/>
          </p:cNvSpPr>
          <p:nvPr>
            <p:ph type="title"/>
          </p:nvPr>
        </p:nvSpPr>
        <p:spPr/>
        <p:txBody>
          <a:bodyPr/>
          <a:lstStyle/>
          <a:p>
            <a:pPr algn="ctr"/>
            <a:r>
              <a:rPr lang="en-GB" b="1" dirty="0">
                <a:latin typeface="+mn-lt"/>
              </a:rPr>
              <a:t>Flytings</a:t>
            </a:r>
          </a:p>
        </p:txBody>
      </p:sp>
      <p:sp>
        <p:nvSpPr>
          <p:cNvPr id="3" name="Content Placeholder 2">
            <a:extLst>
              <a:ext uri="{FF2B5EF4-FFF2-40B4-BE49-F238E27FC236}">
                <a16:creationId xmlns:a16="http://schemas.microsoft.com/office/drawing/2014/main" id="{3B808A45-831E-B153-C5DB-84B0BE56C082}"/>
              </a:ext>
            </a:extLst>
          </p:cNvPr>
          <p:cNvSpPr>
            <a:spLocks noGrp="1"/>
          </p:cNvSpPr>
          <p:nvPr>
            <p:ph idx="1"/>
          </p:nvPr>
        </p:nvSpPr>
        <p:spPr/>
        <p:txBody>
          <a:bodyPr/>
          <a:lstStyle/>
          <a:p>
            <a:r>
              <a:rPr lang="en-GB" b="1" dirty="0"/>
              <a:t>Versified contests between two rivals, tribes or homelands</a:t>
            </a:r>
          </a:p>
          <a:p>
            <a:r>
              <a:rPr lang="en-GB" b="1" dirty="0"/>
              <a:t>Akin to a dance-off or rap battle!</a:t>
            </a:r>
          </a:p>
        </p:txBody>
      </p:sp>
    </p:spTree>
    <p:extLst>
      <p:ext uri="{BB962C8B-B14F-4D97-AF65-F5344CB8AC3E}">
        <p14:creationId xmlns:p14="http://schemas.microsoft.com/office/powerpoint/2010/main" val="174604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F9BA-6E8A-0C39-E211-C435C3C3F9E0}"/>
              </a:ext>
            </a:extLst>
          </p:cNvPr>
          <p:cNvSpPr>
            <a:spLocks noGrp="1"/>
          </p:cNvSpPr>
          <p:nvPr>
            <p:ph type="title"/>
          </p:nvPr>
        </p:nvSpPr>
        <p:spPr/>
        <p:txBody>
          <a:bodyPr/>
          <a:lstStyle/>
          <a:p>
            <a:r>
              <a:rPr lang="en-GB" b="1" dirty="0">
                <a:latin typeface="+mn-lt"/>
              </a:rPr>
              <a:t>Poets were feared</a:t>
            </a:r>
          </a:p>
        </p:txBody>
      </p:sp>
      <p:sp>
        <p:nvSpPr>
          <p:cNvPr id="3" name="Content Placeholder 2">
            <a:extLst>
              <a:ext uri="{FF2B5EF4-FFF2-40B4-BE49-F238E27FC236}">
                <a16:creationId xmlns:a16="http://schemas.microsoft.com/office/drawing/2014/main" id="{C6A1F726-3DA0-1EC6-BA34-9E83B9242392}"/>
              </a:ext>
            </a:extLst>
          </p:cNvPr>
          <p:cNvSpPr>
            <a:spLocks noGrp="1"/>
          </p:cNvSpPr>
          <p:nvPr>
            <p:ph idx="1"/>
          </p:nvPr>
        </p:nvSpPr>
        <p:spPr>
          <a:xfrm>
            <a:off x="838200" y="1825625"/>
            <a:ext cx="8655424" cy="4351338"/>
          </a:xfrm>
        </p:spPr>
        <p:txBody>
          <a:bodyPr/>
          <a:lstStyle/>
          <a:p>
            <a:r>
              <a:rPr lang="en-GB" b="1" dirty="0"/>
              <a:t>Cromwell ordered the destruction of poet schools in Ireland</a:t>
            </a:r>
          </a:p>
          <a:p>
            <a:r>
              <a:rPr lang="en-GB" b="1" dirty="0"/>
              <a:t>He labelled the bardic schools ‘popish schools’, not because they taught religion but, in his words, they taught superstition, idolatry and evil Celtic customs</a:t>
            </a:r>
          </a:p>
          <a:p>
            <a:r>
              <a:rPr lang="en-GB" b="1" dirty="0"/>
              <a:t>William of Orange introduced the Penal Laws, which stated: “no person of the popish religion shall publicly or in private houses teach school, or instruct youth in learning“.</a:t>
            </a:r>
          </a:p>
        </p:txBody>
      </p:sp>
    </p:spTree>
    <p:extLst>
      <p:ext uri="{BB962C8B-B14F-4D97-AF65-F5344CB8AC3E}">
        <p14:creationId xmlns:p14="http://schemas.microsoft.com/office/powerpoint/2010/main" val="1201318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D8BF4-27B6-9863-7DC9-4F6B49FC0D59}"/>
              </a:ext>
            </a:extLst>
          </p:cNvPr>
          <p:cNvSpPr>
            <a:spLocks noGrp="1"/>
          </p:cNvSpPr>
          <p:nvPr>
            <p:ph type="title"/>
          </p:nvPr>
        </p:nvSpPr>
        <p:spPr/>
        <p:txBody>
          <a:bodyPr>
            <a:normAutofit/>
          </a:bodyPr>
          <a:lstStyle/>
          <a:p>
            <a:pPr algn="ctr"/>
            <a:r>
              <a:rPr lang="en-GB" sz="4800" b="1" dirty="0">
                <a:latin typeface="+mn-lt"/>
              </a:rPr>
              <a:t>The hedge schools</a:t>
            </a:r>
          </a:p>
        </p:txBody>
      </p:sp>
      <p:sp>
        <p:nvSpPr>
          <p:cNvPr id="3" name="Content Placeholder 2">
            <a:extLst>
              <a:ext uri="{FF2B5EF4-FFF2-40B4-BE49-F238E27FC236}">
                <a16:creationId xmlns:a16="http://schemas.microsoft.com/office/drawing/2014/main" id="{9EFB46C5-CFA5-E4C5-3FD0-6161FC1CA0B8}"/>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57945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7921D-00BE-09E2-2A20-C91A42265C38}"/>
              </a:ext>
            </a:extLst>
          </p:cNvPr>
          <p:cNvSpPr>
            <a:spLocks noGrp="1"/>
          </p:cNvSpPr>
          <p:nvPr>
            <p:ph type="title"/>
          </p:nvPr>
        </p:nvSpPr>
        <p:spPr/>
        <p:txBody>
          <a:bodyPr/>
          <a:lstStyle/>
          <a:p>
            <a:pPr algn="ctr"/>
            <a:r>
              <a:rPr lang="en-GB" b="1" dirty="0">
                <a:latin typeface="+mn-lt"/>
              </a:rPr>
              <a:t>The </a:t>
            </a:r>
            <a:r>
              <a:rPr lang="en-GB" b="1" dirty="0" err="1">
                <a:latin typeface="+mn-lt"/>
              </a:rPr>
              <a:t>cèilidh</a:t>
            </a:r>
            <a:r>
              <a:rPr lang="en-GB" b="1" dirty="0">
                <a:latin typeface="+mn-lt"/>
              </a:rPr>
              <a:t> house</a:t>
            </a:r>
          </a:p>
        </p:txBody>
      </p:sp>
      <p:sp>
        <p:nvSpPr>
          <p:cNvPr id="3" name="Content Placeholder 2">
            <a:extLst>
              <a:ext uri="{FF2B5EF4-FFF2-40B4-BE49-F238E27FC236}">
                <a16:creationId xmlns:a16="http://schemas.microsoft.com/office/drawing/2014/main" id="{18F58671-DBD4-D2FA-AE3D-4E50CB127931}"/>
              </a:ext>
            </a:extLst>
          </p:cNvPr>
          <p:cNvSpPr>
            <a:spLocks noGrp="1"/>
          </p:cNvSpPr>
          <p:nvPr>
            <p:ph idx="1"/>
          </p:nvPr>
        </p:nvSpPr>
        <p:spPr/>
        <p:txBody>
          <a:bodyPr/>
          <a:lstStyle/>
          <a:p>
            <a:r>
              <a:rPr lang="en-GB" b="1" dirty="0"/>
              <a:t>Exchange of songs, poems, legends, tales, anecdotes, dances </a:t>
            </a:r>
          </a:p>
          <a:p>
            <a:r>
              <a:rPr lang="en-GB" b="1" dirty="0"/>
              <a:t>Literally “house visit” they were particularly important in the death months</a:t>
            </a:r>
          </a:p>
          <a:p>
            <a:r>
              <a:rPr lang="en-GB" b="1" dirty="0"/>
              <a:t>Ropes were weaved and clothes mended at the same time</a:t>
            </a:r>
          </a:p>
          <a:p>
            <a:r>
              <a:rPr lang="en-GB" b="1" dirty="0"/>
              <a:t>Itinerant tailors and cobblers would bring new tales</a:t>
            </a:r>
          </a:p>
          <a:p>
            <a:r>
              <a:rPr lang="en-GB" b="1" dirty="0"/>
              <a:t>This was the seat of oral learning, the lifeblood of the community</a:t>
            </a:r>
          </a:p>
        </p:txBody>
      </p:sp>
      <p:sp>
        <p:nvSpPr>
          <p:cNvPr id="4" name="AutoShape 2" descr="How to host a Classic cèilidh">
            <a:extLst>
              <a:ext uri="{FF2B5EF4-FFF2-40B4-BE49-F238E27FC236}">
                <a16:creationId xmlns:a16="http://schemas.microsoft.com/office/drawing/2014/main" id="{AE32D8B9-8A90-1BCD-98FF-C7301F8711A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ow to host a Classic cèilidh">
            <a:extLst>
              <a:ext uri="{FF2B5EF4-FFF2-40B4-BE49-F238E27FC236}">
                <a16:creationId xmlns:a16="http://schemas.microsoft.com/office/drawing/2014/main" id="{C486ED4E-536F-D0AE-8134-235F01591C1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96422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0F900-E8DD-DD34-0448-BE0D4AF5E40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FDD02CD-7265-8594-9CD7-A0EF0F729D7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60400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ACCD-298A-7542-33E9-1A8A8C2C56B4}"/>
              </a:ext>
            </a:extLst>
          </p:cNvPr>
          <p:cNvSpPr>
            <a:spLocks noGrp="1"/>
          </p:cNvSpPr>
          <p:nvPr>
            <p:ph type="title"/>
          </p:nvPr>
        </p:nvSpPr>
        <p:spPr/>
        <p:txBody>
          <a:bodyPr/>
          <a:lstStyle/>
          <a:p>
            <a:r>
              <a:rPr lang="en-GB" b="1" dirty="0">
                <a:latin typeface="+mn-lt"/>
              </a:rPr>
              <a:t>Recognizing the significance of Gaelic music</a:t>
            </a:r>
          </a:p>
        </p:txBody>
      </p:sp>
      <p:sp>
        <p:nvSpPr>
          <p:cNvPr id="3" name="Content Placeholder 2">
            <a:extLst>
              <a:ext uri="{FF2B5EF4-FFF2-40B4-BE49-F238E27FC236}">
                <a16:creationId xmlns:a16="http://schemas.microsoft.com/office/drawing/2014/main" id="{B9B8D419-C568-1B7D-5692-B0D7F5E9E87B}"/>
              </a:ext>
            </a:extLst>
          </p:cNvPr>
          <p:cNvSpPr>
            <a:spLocks noGrp="1"/>
          </p:cNvSpPr>
          <p:nvPr>
            <p:ph idx="1"/>
          </p:nvPr>
        </p:nvSpPr>
        <p:spPr>
          <a:xfrm>
            <a:off x="838200" y="1825625"/>
            <a:ext cx="8184776" cy="4351338"/>
          </a:xfrm>
        </p:spPr>
        <p:txBody>
          <a:bodyPr/>
          <a:lstStyle/>
          <a:p>
            <a:r>
              <a:rPr lang="en-GB" b="1" dirty="0"/>
              <a:t>Much more important than merely entertainment</a:t>
            </a:r>
          </a:p>
          <a:p>
            <a:r>
              <a:rPr lang="en-GB" b="1" dirty="0"/>
              <a:t>Worn down by Gaelic suppression</a:t>
            </a:r>
          </a:p>
          <a:p>
            <a:r>
              <a:rPr lang="en-GB" b="1" dirty="0"/>
              <a:t>Modern media represented the death knell to the ceilidh and to the integrity of the content</a:t>
            </a:r>
          </a:p>
          <a:p>
            <a:r>
              <a:rPr lang="en-GB" b="1" dirty="0"/>
              <a:t>It was noted, in Cape Breton, that “The youth were quick to adopt radio, and the net effect was that the control of culture was removed from the community” (John Shaw, 1993).</a:t>
            </a:r>
          </a:p>
          <a:p>
            <a:r>
              <a:rPr lang="en-GB" dirty="0">
                <a:hlinkClick r:id="rId2"/>
              </a:rPr>
              <a:t>https://edinburgh.academia.edu/JohnShaw</a:t>
            </a:r>
            <a:r>
              <a:rPr lang="en-GB" dirty="0"/>
              <a:t> </a:t>
            </a:r>
          </a:p>
        </p:txBody>
      </p:sp>
    </p:spTree>
    <p:extLst>
      <p:ext uri="{BB962C8B-B14F-4D97-AF65-F5344CB8AC3E}">
        <p14:creationId xmlns:p14="http://schemas.microsoft.com/office/powerpoint/2010/main" val="4207764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619-B37C-19E4-0703-53E47F1D1357}"/>
              </a:ext>
            </a:extLst>
          </p:cNvPr>
          <p:cNvSpPr>
            <a:spLocks noGrp="1"/>
          </p:cNvSpPr>
          <p:nvPr>
            <p:ph type="title"/>
          </p:nvPr>
        </p:nvSpPr>
        <p:spPr/>
        <p:txBody>
          <a:bodyPr/>
          <a:lstStyle/>
          <a:p>
            <a:pPr algn="ctr"/>
            <a:r>
              <a:rPr lang="en-GB" b="1" dirty="0">
                <a:latin typeface="+mn-lt"/>
              </a:rPr>
              <a:t>Ancient hub</a:t>
            </a:r>
          </a:p>
        </p:txBody>
      </p:sp>
      <p:sp>
        <p:nvSpPr>
          <p:cNvPr id="3" name="Content Placeholder 2">
            <a:extLst>
              <a:ext uri="{FF2B5EF4-FFF2-40B4-BE49-F238E27FC236}">
                <a16:creationId xmlns:a16="http://schemas.microsoft.com/office/drawing/2014/main" id="{B9B04700-992F-9462-B552-1FB4B78B881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500400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CAA7D-9A02-82EE-E423-BD44556DD8D2}"/>
              </a:ext>
            </a:extLst>
          </p:cNvPr>
          <p:cNvSpPr>
            <a:spLocks noGrp="1"/>
          </p:cNvSpPr>
          <p:nvPr>
            <p:ph type="title"/>
          </p:nvPr>
        </p:nvSpPr>
        <p:spPr/>
        <p:txBody>
          <a:bodyPr/>
          <a:lstStyle/>
          <a:p>
            <a:r>
              <a:rPr lang="en-GB" b="1" dirty="0">
                <a:latin typeface="+mn-lt"/>
              </a:rPr>
              <a:t>Specialists in the oral tradition</a:t>
            </a:r>
          </a:p>
        </p:txBody>
      </p:sp>
      <p:sp>
        <p:nvSpPr>
          <p:cNvPr id="3" name="Content Placeholder 2">
            <a:extLst>
              <a:ext uri="{FF2B5EF4-FFF2-40B4-BE49-F238E27FC236}">
                <a16:creationId xmlns:a16="http://schemas.microsoft.com/office/drawing/2014/main" id="{57987A26-0FA6-5D34-24DF-936043B2F9F2}"/>
              </a:ext>
            </a:extLst>
          </p:cNvPr>
          <p:cNvSpPr>
            <a:spLocks noGrp="1"/>
          </p:cNvSpPr>
          <p:nvPr>
            <p:ph idx="1"/>
          </p:nvPr>
        </p:nvSpPr>
        <p:spPr/>
        <p:txBody>
          <a:bodyPr/>
          <a:lstStyle/>
          <a:p>
            <a:r>
              <a:rPr lang="en-GB" b="1" dirty="0"/>
              <a:t>Different individuals would specialize in different areas</a:t>
            </a:r>
          </a:p>
          <a:p>
            <a:r>
              <a:rPr lang="en-GB" b="1" dirty="0"/>
              <a:t>But have a broad knowledge across all areas</a:t>
            </a:r>
          </a:p>
          <a:p>
            <a:r>
              <a:rPr lang="en-GB" b="1" dirty="0"/>
              <a:t>Genealogy, history, environment, poetry or song</a:t>
            </a:r>
          </a:p>
          <a:p>
            <a:r>
              <a:rPr lang="en-GB" b="1" dirty="0"/>
              <a:t>Courting couples would recite poems or songs they wrote for each other</a:t>
            </a:r>
          </a:p>
          <a:p>
            <a:r>
              <a:rPr lang="en-GB" b="1" dirty="0"/>
              <a:t>Riddles were important</a:t>
            </a:r>
          </a:p>
          <a:p>
            <a:r>
              <a:rPr lang="en-GB" b="1" dirty="0"/>
              <a:t>Ability to ascertain month and lunar phase</a:t>
            </a:r>
          </a:p>
          <a:p>
            <a:r>
              <a:rPr lang="en-GB" b="1" dirty="0"/>
              <a:t>Accuracy was critiqued.</a:t>
            </a:r>
          </a:p>
          <a:p>
            <a:endParaRPr lang="en-GB" dirty="0"/>
          </a:p>
        </p:txBody>
      </p:sp>
    </p:spTree>
    <p:extLst>
      <p:ext uri="{BB962C8B-B14F-4D97-AF65-F5344CB8AC3E}">
        <p14:creationId xmlns:p14="http://schemas.microsoft.com/office/powerpoint/2010/main" val="2276553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0877F-5E9E-9E6A-17B8-9957078177B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D5C36FC-E673-C556-FEB9-658F0AA4A7D5}"/>
              </a:ext>
            </a:extLst>
          </p:cNvPr>
          <p:cNvSpPr>
            <a:spLocks noGrp="1"/>
          </p:cNvSpPr>
          <p:nvPr>
            <p:ph idx="1"/>
          </p:nvPr>
        </p:nvSpPr>
        <p:spPr/>
        <p:txBody>
          <a:bodyPr/>
          <a:lstStyle/>
          <a:p>
            <a:r>
              <a:rPr lang="en-GB" b="1" dirty="0"/>
              <a:t>The end of the ceilidh house marked the beginning of the end of localism and embedded culture</a:t>
            </a:r>
          </a:p>
          <a:p>
            <a:r>
              <a:rPr lang="en-GB" b="1" dirty="0"/>
              <a:t>And the beginning of collapse of the relationship between humans, society and nature</a:t>
            </a:r>
          </a:p>
          <a:p>
            <a:r>
              <a:rPr lang="en-GB" b="1" dirty="0"/>
              <a:t>The Triskele became unwound.</a:t>
            </a:r>
          </a:p>
          <a:p>
            <a:endParaRPr lang="en-GB" dirty="0"/>
          </a:p>
        </p:txBody>
      </p:sp>
    </p:spTree>
    <p:extLst>
      <p:ext uri="{BB962C8B-B14F-4D97-AF65-F5344CB8AC3E}">
        <p14:creationId xmlns:p14="http://schemas.microsoft.com/office/powerpoint/2010/main" val="372416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46BDD-F258-95B2-6ACB-5BEABFA58B1C}"/>
              </a:ext>
            </a:extLst>
          </p:cNvPr>
          <p:cNvSpPr>
            <a:spLocks noGrp="1"/>
          </p:cNvSpPr>
          <p:nvPr>
            <p:ph type="title"/>
          </p:nvPr>
        </p:nvSpPr>
        <p:spPr>
          <a:xfrm>
            <a:off x="52381" y="365125"/>
            <a:ext cx="6096007" cy="1325563"/>
          </a:xfrm>
        </p:spPr>
        <p:txBody>
          <a:bodyPr/>
          <a:lstStyle/>
          <a:p>
            <a:pPr algn="ctr"/>
            <a:r>
              <a:rPr lang="en-GB" b="1" dirty="0">
                <a:latin typeface="+mn-lt"/>
              </a:rPr>
              <a:t>Storytelling</a:t>
            </a:r>
          </a:p>
        </p:txBody>
      </p:sp>
      <p:sp>
        <p:nvSpPr>
          <p:cNvPr id="3" name="Content Placeholder 2">
            <a:extLst>
              <a:ext uri="{FF2B5EF4-FFF2-40B4-BE49-F238E27FC236}">
                <a16:creationId xmlns:a16="http://schemas.microsoft.com/office/drawing/2014/main" id="{C9CD419A-FE0A-F2DB-C966-A695E00B077B}"/>
              </a:ext>
            </a:extLst>
          </p:cNvPr>
          <p:cNvSpPr>
            <a:spLocks noGrp="1"/>
          </p:cNvSpPr>
          <p:nvPr>
            <p:ph idx="1"/>
          </p:nvPr>
        </p:nvSpPr>
        <p:spPr>
          <a:xfrm>
            <a:off x="52381" y="1825625"/>
            <a:ext cx="6096007" cy="4351338"/>
          </a:xfrm>
        </p:spPr>
        <p:txBody>
          <a:bodyPr/>
          <a:lstStyle/>
          <a:p>
            <a:r>
              <a:rPr lang="en-GB" b="1" dirty="0"/>
              <a:t>Given the lack of written records</a:t>
            </a:r>
          </a:p>
          <a:p>
            <a:r>
              <a:rPr lang="en-GB" b="1" dirty="0"/>
              <a:t>And the disdain for the written word by the Druids</a:t>
            </a:r>
          </a:p>
          <a:p>
            <a:r>
              <a:rPr lang="en-GB" b="1" dirty="0"/>
              <a:t>The oral tradition was, for most of the history of humanity, a central element of identity, culture, education, genealogy and knowledge.</a:t>
            </a:r>
          </a:p>
        </p:txBody>
      </p:sp>
    </p:spTree>
    <p:extLst>
      <p:ext uri="{BB962C8B-B14F-4D97-AF65-F5344CB8AC3E}">
        <p14:creationId xmlns:p14="http://schemas.microsoft.com/office/powerpoint/2010/main" val="730548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6AE00-DAB2-961C-2158-DE32DB739EB5}"/>
              </a:ext>
            </a:extLst>
          </p:cNvPr>
          <p:cNvSpPr>
            <a:spLocks noGrp="1"/>
          </p:cNvSpPr>
          <p:nvPr>
            <p:ph type="title"/>
          </p:nvPr>
        </p:nvSpPr>
        <p:spPr/>
        <p:txBody>
          <a:bodyPr/>
          <a:lstStyle/>
          <a:p>
            <a:r>
              <a:rPr lang="en-GB" b="1" dirty="0">
                <a:latin typeface="+mn-lt"/>
              </a:rPr>
              <a:t>2. The Druid</a:t>
            </a:r>
          </a:p>
        </p:txBody>
      </p:sp>
      <p:sp>
        <p:nvSpPr>
          <p:cNvPr id="3" name="Content Placeholder 2">
            <a:extLst>
              <a:ext uri="{FF2B5EF4-FFF2-40B4-BE49-F238E27FC236}">
                <a16:creationId xmlns:a16="http://schemas.microsoft.com/office/drawing/2014/main" id="{4EE5705C-3454-58DC-51B9-C8C383A2B3B0}"/>
              </a:ext>
            </a:extLst>
          </p:cNvPr>
          <p:cNvSpPr>
            <a:spLocks noGrp="1"/>
          </p:cNvSpPr>
          <p:nvPr>
            <p:ph idx="1"/>
          </p:nvPr>
        </p:nvSpPr>
        <p:spPr/>
        <p:txBody>
          <a:bodyPr/>
          <a:lstStyle/>
          <a:p>
            <a:r>
              <a:rPr lang="en-GB" b="1" dirty="0"/>
              <a:t>the druid path—the world of sky—involving spirits, the future, gods and goddesses of tribes, theology, administration, politics, adjudication, </a:t>
            </a:r>
            <a:r>
              <a:rPr lang="en-GB" b="1" dirty="0" err="1"/>
              <a:t>intercessionary</a:t>
            </a:r>
            <a:r>
              <a:rPr lang="en-GB" b="1" dirty="0"/>
              <a:t> magic</a:t>
            </a:r>
          </a:p>
          <a:p>
            <a:r>
              <a:rPr lang="en-GB" b="1" dirty="0"/>
              <a:t>Again, some twenty years of preparation were needed</a:t>
            </a:r>
          </a:p>
          <a:p>
            <a:r>
              <a:rPr lang="en-GB" b="1" dirty="0"/>
              <a:t>Druids were keepers of the knowledge of natural sciences and moral philosophy as well as presiders at rituals</a:t>
            </a:r>
          </a:p>
        </p:txBody>
      </p:sp>
    </p:spTree>
    <p:extLst>
      <p:ext uri="{BB962C8B-B14F-4D97-AF65-F5344CB8AC3E}">
        <p14:creationId xmlns:p14="http://schemas.microsoft.com/office/powerpoint/2010/main" val="3523609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783C-5551-B7BD-1FAA-C9AA939C2F7B}"/>
              </a:ext>
            </a:extLst>
          </p:cNvPr>
          <p:cNvSpPr>
            <a:spLocks noGrp="1"/>
          </p:cNvSpPr>
          <p:nvPr>
            <p:ph type="title"/>
          </p:nvPr>
        </p:nvSpPr>
        <p:spPr/>
        <p:txBody>
          <a:bodyPr/>
          <a:lstStyle/>
          <a:p>
            <a:pPr algn="ctr"/>
            <a:r>
              <a:rPr lang="en-GB" b="1" dirty="0">
                <a:latin typeface="+mn-lt"/>
              </a:rPr>
              <a:t>3. The Seer or </a:t>
            </a:r>
            <a:r>
              <a:rPr lang="en-GB" b="1" dirty="0" err="1">
                <a:latin typeface="+mn-lt"/>
              </a:rPr>
              <a:t>Vate</a:t>
            </a:r>
            <a:endParaRPr lang="en-GB" b="1" dirty="0">
              <a:latin typeface="+mn-lt"/>
            </a:endParaRPr>
          </a:p>
        </p:txBody>
      </p:sp>
      <p:sp>
        <p:nvSpPr>
          <p:cNvPr id="3" name="Content Placeholder 2">
            <a:extLst>
              <a:ext uri="{FF2B5EF4-FFF2-40B4-BE49-F238E27FC236}">
                <a16:creationId xmlns:a16="http://schemas.microsoft.com/office/drawing/2014/main" id="{5F587A67-651B-CA33-02D1-B3185053BF35}"/>
              </a:ext>
            </a:extLst>
          </p:cNvPr>
          <p:cNvSpPr>
            <a:spLocks noGrp="1"/>
          </p:cNvSpPr>
          <p:nvPr>
            <p:ph idx="1"/>
          </p:nvPr>
        </p:nvSpPr>
        <p:spPr/>
        <p:txBody>
          <a:bodyPr/>
          <a:lstStyle/>
          <a:p>
            <a:r>
              <a:rPr lang="en-GB" b="1" dirty="0"/>
              <a:t>The world of land—which involves the body in the present, nature spirits, herbalism, healing, alchemy, weather, divination and natural magic. </a:t>
            </a:r>
          </a:p>
          <a:p>
            <a:endParaRPr lang="en-GB" dirty="0"/>
          </a:p>
        </p:txBody>
      </p:sp>
    </p:spTree>
    <p:extLst>
      <p:ext uri="{BB962C8B-B14F-4D97-AF65-F5344CB8AC3E}">
        <p14:creationId xmlns:p14="http://schemas.microsoft.com/office/powerpoint/2010/main" val="753938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E7EA0-7D6B-B3CC-C292-D0C6D768FF41}"/>
              </a:ext>
            </a:extLst>
          </p:cNvPr>
          <p:cNvSpPr>
            <a:spLocks noGrp="1"/>
          </p:cNvSpPr>
          <p:nvPr>
            <p:ph type="title"/>
          </p:nvPr>
        </p:nvSpPr>
        <p:spPr/>
        <p:txBody>
          <a:bodyPr/>
          <a:lstStyle/>
          <a:p>
            <a:r>
              <a:rPr lang="en-GB" b="1" dirty="0">
                <a:latin typeface="+mn-lt"/>
              </a:rPr>
              <a:t>All three roles are centred around the oral tradition and its persistence</a:t>
            </a:r>
          </a:p>
        </p:txBody>
      </p:sp>
      <p:sp>
        <p:nvSpPr>
          <p:cNvPr id="3" name="Content Placeholder 2">
            <a:extLst>
              <a:ext uri="{FF2B5EF4-FFF2-40B4-BE49-F238E27FC236}">
                <a16:creationId xmlns:a16="http://schemas.microsoft.com/office/drawing/2014/main" id="{FE147E47-35B8-430C-AC0A-F8313F287BCD}"/>
              </a:ext>
            </a:extLst>
          </p:cNvPr>
          <p:cNvSpPr>
            <a:spLocks noGrp="1"/>
          </p:cNvSpPr>
          <p:nvPr>
            <p:ph idx="1"/>
          </p:nvPr>
        </p:nvSpPr>
        <p:spPr/>
        <p:txBody>
          <a:bodyPr/>
          <a:lstStyle/>
          <a:p>
            <a:r>
              <a:rPr lang="en-GB" b="1" dirty="0"/>
              <a:t>Akin to the cloud</a:t>
            </a:r>
          </a:p>
        </p:txBody>
      </p:sp>
    </p:spTree>
    <p:extLst>
      <p:ext uri="{BB962C8B-B14F-4D97-AF65-F5344CB8AC3E}">
        <p14:creationId xmlns:p14="http://schemas.microsoft.com/office/powerpoint/2010/main" val="3946730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02B4F-F81E-06FE-ADED-9C3C28334CFF}"/>
              </a:ext>
            </a:extLst>
          </p:cNvPr>
          <p:cNvSpPr>
            <a:spLocks noGrp="1"/>
          </p:cNvSpPr>
          <p:nvPr>
            <p:ph type="title"/>
          </p:nvPr>
        </p:nvSpPr>
        <p:spPr/>
        <p:txBody>
          <a:bodyPr/>
          <a:lstStyle/>
          <a:p>
            <a:pPr algn="ctr"/>
            <a:r>
              <a:rPr lang="en-GB" b="1" dirty="0">
                <a:latin typeface="+mn-lt"/>
              </a:rPr>
              <a:t>The Importance of Landscape </a:t>
            </a:r>
            <a:br>
              <a:rPr lang="en-GB" b="1" dirty="0">
                <a:latin typeface="+mn-lt"/>
              </a:rPr>
            </a:br>
            <a:r>
              <a:rPr lang="en-GB" b="1" dirty="0">
                <a:latin typeface="+mn-lt"/>
              </a:rPr>
              <a:t>in the Oral Tradition</a:t>
            </a:r>
          </a:p>
        </p:txBody>
      </p:sp>
      <p:sp>
        <p:nvSpPr>
          <p:cNvPr id="3" name="Content Placeholder 2">
            <a:extLst>
              <a:ext uri="{FF2B5EF4-FFF2-40B4-BE49-F238E27FC236}">
                <a16:creationId xmlns:a16="http://schemas.microsoft.com/office/drawing/2014/main" id="{8B361C60-E377-429D-4CF3-164A1C4C6D80}"/>
              </a:ext>
            </a:extLst>
          </p:cNvPr>
          <p:cNvSpPr>
            <a:spLocks noGrp="1"/>
          </p:cNvSpPr>
          <p:nvPr>
            <p:ph idx="1"/>
          </p:nvPr>
        </p:nvSpPr>
        <p:spPr/>
        <p:txBody>
          <a:bodyPr/>
          <a:lstStyle/>
          <a:p>
            <a:r>
              <a:rPr lang="en-GB" b="1" dirty="0"/>
              <a:t>A landscape represents a multidimensional, multitemporal meeting place</a:t>
            </a:r>
          </a:p>
          <a:p>
            <a:r>
              <a:rPr lang="en-GB" b="1" dirty="0"/>
              <a:t>Nature as a bridge, a communicator, a celebrant and a record</a:t>
            </a:r>
          </a:p>
          <a:p>
            <a:r>
              <a:rPr lang="en-GB" b="1" dirty="0"/>
              <a:t>The oral tradition is set in this complex dynamic environment</a:t>
            </a:r>
          </a:p>
        </p:txBody>
      </p:sp>
    </p:spTree>
    <p:extLst>
      <p:ext uri="{BB962C8B-B14F-4D97-AF65-F5344CB8AC3E}">
        <p14:creationId xmlns:p14="http://schemas.microsoft.com/office/powerpoint/2010/main" val="2333853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3B77-43CB-94E1-1639-76CF106FDF67}"/>
              </a:ext>
            </a:extLst>
          </p:cNvPr>
          <p:cNvSpPr>
            <a:spLocks noGrp="1"/>
          </p:cNvSpPr>
          <p:nvPr>
            <p:ph type="title"/>
          </p:nvPr>
        </p:nvSpPr>
        <p:spPr>
          <a:xfrm>
            <a:off x="191088" y="365125"/>
            <a:ext cx="10515600" cy="1325563"/>
          </a:xfrm>
        </p:spPr>
        <p:txBody>
          <a:bodyPr/>
          <a:lstStyle/>
          <a:p>
            <a:r>
              <a:rPr lang="en-GB" b="1" dirty="0">
                <a:latin typeface="+mn-lt"/>
              </a:rPr>
              <a:t>The method of Loci</a:t>
            </a:r>
          </a:p>
        </p:txBody>
      </p:sp>
      <p:sp>
        <p:nvSpPr>
          <p:cNvPr id="3" name="Content Placeholder 2">
            <a:extLst>
              <a:ext uri="{FF2B5EF4-FFF2-40B4-BE49-F238E27FC236}">
                <a16:creationId xmlns:a16="http://schemas.microsoft.com/office/drawing/2014/main" id="{EF3086EF-5EF1-A322-EFEF-4DC7CADE0FBA}"/>
              </a:ext>
            </a:extLst>
          </p:cNvPr>
          <p:cNvSpPr>
            <a:spLocks noGrp="1"/>
          </p:cNvSpPr>
          <p:nvPr>
            <p:ph idx="1"/>
          </p:nvPr>
        </p:nvSpPr>
        <p:spPr>
          <a:xfrm>
            <a:off x="98474" y="1825625"/>
            <a:ext cx="4905326" cy="4351338"/>
          </a:xfrm>
        </p:spPr>
        <p:txBody>
          <a:bodyPr/>
          <a:lstStyle/>
          <a:p>
            <a:r>
              <a:rPr lang="en-GB" b="1" dirty="0"/>
              <a:t>Memories linked to landscape, where landscape acts as a mnemonic</a:t>
            </a:r>
          </a:p>
          <a:p>
            <a:r>
              <a:rPr lang="en-GB" b="1" dirty="0"/>
              <a:t>The landscape is intertwined with stories and memories</a:t>
            </a:r>
          </a:p>
          <a:p>
            <a:r>
              <a:rPr lang="en-GB" b="1" dirty="0"/>
              <a:t>Seen in the </a:t>
            </a:r>
            <a:r>
              <a:rPr lang="en-GB" b="1" dirty="0" err="1"/>
              <a:t>Sieidi</a:t>
            </a:r>
            <a:r>
              <a:rPr lang="en-GB" b="1" dirty="0"/>
              <a:t> of the Sami of Northern Scandinavia</a:t>
            </a:r>
          </a:p>
          <a:p>
            <a:endParaRPr lang="en-GB" b="1" dirty="0"/>
          </a:p>
          <a:p>
            <a:endParaRPr lang="en-GB" dirty="0"/>
          </a:p>
        </p:txBody>
      </p:sp>
    </p:spTree>
    <p:extLst>
      <p:ext uri="{BB962C8B-B14F-4D97-AF65-F5344CB8AC3E}">
        <p14:creationId xmlns:p14="http://schemas.microsoft.com/office/powerpoint/2010/main" val="3445305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4D45B-DF54-0445-2722-C989B475F4EC}"/>
              </a:ext>
            </a:extLst>
          </p:cNvPr>
          <p:cNvSpPr>
            <a:spLocks noGrp="1"/>
          </p:cNvSpPr>
          <p:nvPr>
            <p:ph type="title"/>
          </p:nvPr>
        </p:nvSpPr>
        <p:spPr/>
        <p:txBody>
          <a:bodyPr/>
          <a:lstStyle/>
          <a:p>
            <a:r>
              <a:rPr lang="en-GB" b="1" dirty="0">
                <a:latin typeface="+mn-lt"/>
              </a:rPr>
              <a:t>Indigenous cosmologies – system thinking</a:t>
            </a:r>
          </a:p>
        </p:txBody>
      </p:sp>
      <p:sp>
        <p:nvSpPr>
          <p:cNvPr id="3" name="Content Placeholder 2">
            <a:extLst>
              <a:ext uri="{FF2B5EF4-FFF2-40B4-BE49-F238E27FC236}">
                <a16:creationId xmlns:a16="http://schemas.microsoft.com/office/drawing/2014/main" id="{95919A77-F8C1-F08E-5890-3F343EED4B90}"/>
              </a:ext>
            </a:extLst>
          </p:cNvPr>
          <p:cNvSpPr>
            <a:spLocks noGrp="1"/>
          </p:cNvSpPr>
          <p:nvPr>
            <p:ph idx="1"/>
          </p:nvPr>
        </p:nvSpPr>
        <p:spPr/>
        <p:txBody>
          <a:bodyPr/>
          <a:lstStyle/>
          <a:p>
            <a:r>
              <a:rPr lang="en-GB" b="1" dirty="0"/>
              <a:t>Most indigenous cosmologies perceive everything in the Universe as interconnected and interdependent </a:t>
            </a:r>
          </a:p>
          <a:p>
            <a:r>
              <a:rPr lang="en-GB" b="1" dirty="0"/>
              <a:t>Nature and the human realm are experienced with a sense of unity and mutual belonging </a:t>
            </a:r>
          </a:p>
        </p:txBody>
      </p:sp>
    </p:spTree>
    <p:extLst>
      <p:ext uri="{BB962C8B-B14F-4D97-AF65-F5344CB8AC3E}">
        <p14:creationId xmlns:p14="http://schemas.microsoft.com/office/powerpoint/2010/main" val="2491534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BB17-869E-5C69-83F2-CC4D16FC543C}"/>
              </a:ext>
            </a:extLst>
          </p:cNvPr>
          <p:cNvSpPr>
            <a:spLocks noGrp="1"/>
          </p:cNvSpPr>
          <p:nvPr>
            <p:ph type="title"/>
          </p:nvPr>
        </p:nvSpPr>
        <p:spPr>
          <a:xfrm>
            <a:off x="838200" y="365125"/>
            <a:ext cx="6275294" cy="1325563"/>
          </a:xfrm>
        </p:spPr>
        <p:txBody>
          <a:bodyPr/>
          <a:lstStyle/>
          <a:p>
            <a:r>
              <a:rPr lang="en-GB" b="1" dirty="0">
                <a:latin typeface="+mn-lt"/>
              </a:rPr>
              <a:t>Genius loci: the protective spirit of a place</a:t>
            </a:r>
          </a:p>
        </p:txBody>
      </p:sp>
      <p:sp>
        <p:nvSpPr>
          <p:cNvPr id="3" name="Content Placeholder 2">
            <a:extLst>
              <a:ext uri="{FF2B5EF4-FFF2-40B4-BE49-F238E27FC236}">
                <a16:creationId xmlns:a16="http://schemas.microsoft.com/office/drawing/2014/main" id="{EF2ED190-8B19-6CF9-705A-59C05DD73DC3}"/>
              </a:ext>
            </a:extLst>
          </p:cNvPr>
          <p:cNvSpPr>
            <a:spLocks noGrp="1"/>
          </p:cNvSpPr>
          <p:nvPr>
            <p:ph idx="1"/>
          </p:nvPr>
        </p:nvSpPr>
        <p:spPr>
          <a:xfrm>
            <a:off x="838200" y="1825625"/>
            <a:ext cx="6826624" cy="4351338"/>
          </a:xfrm>
        </p:spPr>
        <p:txBody>
          <a:bodyPr/>
          <a:lstStyle/>
          <a:p>
            <a:r>
              <a:rPr lang="en-GB" b="1" dirty="0"/>
              <a:t>The deification of Nature</a:t>
            </a:r>
          </a:p>
          <a:p>
            <a:r>
              <a:rPr lang="en-GB" b="1" dirty="0"/>
              <a:t>Places of inspiration and sacredness</a:t>
            </a:r>
          </a:p>
          <a:p>
            <a:r>
              <a:rPr lang="en-GB" b="1" dirty="0"/>
              <a:t> That mythical meaning of the notion genius loci from a deep spiritual bond with nature was broken in the Middle Ages</a:t>
            </a:r>
          </a:p>
          <a:p>
            <a:r>
              <a:rPr lang="en-GB" b="1" dirty="0"/>
              <a:t>Gardens became enclosed, </a:t>
            </a:r>
          </a:p>
          <a:p>
            <a:r>
              <a:rPr lang="en-GB" b="1" dirty="0"/>
              <a:t>the commons diminished .</a:t>
            </a:r>
          </a:p>
        </p:txBody>
      </p:sp>
    </p:spTree>
    <p:extLst>
      <p:ext uri="{BB962C8B-B14F-4D97-AF65-F5344CB8AC3E}">
        <p14:creationId xmlns:p14="http://schemas.microsoft.com/office/powerpoint/2010/main" val="4000885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8BB5C-B8B7-3559-0AF5-CE8EC88E35FD}"/>
              </a:ext>
            </a:extLst>
          </p:cNvPr>
          <p:cNvSpPr>
            <a:spLocks noGrp="1"/>
          </p:cNvSpPr>
          <p:nvPr>
            <p:ph type="title"/>
          </p:nvPr>
        </p:nvSpPr>
        <p:spPr/>
        <p:txBody>
          <a:bodyPr/>
          <a:lstStyle/>
          <a:p>
            <a:pPr algn="ctr"/>
            <a:r>
              <a:rPr lang="en-GB" b="1" dirty="0">
                <a:latin typeface="+mn-lt"/>
              </a:rPr>
              <a:t>Nature viewed as wild, needing tamed</a:t>
            </a:r>
          </a:p>
        </p:txBody>
      </p:sp>
      <p:sp>
        <p:nvSpPr>
          <p:cNvPr id="3" name="Content Placeholder 2">
            <a:extLst>
              <a:ext uri="{FF2B5EF4-FFF2-40B4-BE49-F238E27FC236}">
                <a16:creationId xmlns:a16="http://schemas.microsoft.com/office/drawing/2014/main" id="{1841667C-602A-25CF-27F5-BB563FECBD19}"/>
              </a:ext>
            </a:extLst>
          </p:cNvPr>
          <p:cNvSpPr>
            <a:spLocks noGrp="1"/>
          </p:cNvSpPr>
          <p:nvPr>
            <p:ph idx="1"/>
          </p:nvPr>
        </p:nvSpPr>
        <p:spPr/>
        <p:txBody>
          <a:bodyPr/>
          <a:lstStyle/>
          <a:p>
            <a:r>
              <a:rPr lang="en-GB" b="1" dirty="0"/>
              <a:t>Locke and Bacon</a:t>
            </a:r>
          </a:p>
        </p:txBody>
      </p:sp>
    </p:spTree>
    <p:extLst>
      <p:ext uri="{BB962C8B-B14F-4D97-AF65-F5344CB8AC3E}">
        <p14:creationId xmlns:p14="http://schemas.microsoft.com/office/powerpoint/2010/main" val="3141343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ACEBE-54E0-1C8B-CAD2-643EE149DD4C}"/>
              </a:ext>
            </a:extLst>
          </p:cNvPr>
          <p:cNvSpPr>
            <a:spLocks noGrp="1"/>
          </p:cNvSpPr>
          <p:nvPr>
            <p:ph type="title"/>
          </p:nvPr>
        </p:nvSpPr>
        <p:spPr>
          <a:xfrm>
            <a:off x="0" y="365125"/>
            <a:ext cx="11353800" cy="1325563"/>
          </a:xfrm>
        </p:spPr>
        <p:txBody>
          <a:bodyPr/>
          <a:lstStyle/>
          <a:p>
            <a:r>
              <a:rPr lang="en-GB" b="1" dirty="0">
                <a:latin typeface="+mn-lt"/>
              </a:rPr>
              <a:t>The captured Unicorn (c.1500)</a:t>
            </a:r>
          </a:p>
        </p:txBody>
      </p:sp>
      <p:sp>
        <p:nvSpPr>
          <p:cNvPr id="3" name="Content Placeholder 2">
            <a:extLst>
              <a:ext uri="{FF2B5EF4-FFF2-40B4-BE49-F238E27FC236}">
                <a16:creationId xmlns:a16="http://schemas.microsoft.com/office/drawing/2014/main" id="{1C876B95-7302-8740-48F4-651DDFD582DA}"/>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460271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50A5-9599-5212-A693-448D8E449ACF}"/>
              </a:ext>
            </a:extLst>
          </p:cNvPr>
          <p:cNvSpPr>
            <a:spLocks noGrp="1"/>
          </p:cNvSpPr>
          <p:nvPr>
            <p:ph type="title"/>
          </p:nvPr>
        </p:nvSpPr>
        <p:spPr/>
        <p:txBody>
          <a:bodyPr/>
          <a:lstStyle/>
          <a:p>
            <a:r>
              <a:rPr lang="en-GB" b="1" dirty="0">
                <a:latin typeface="+mn-lt"/>
              </a:rPr>
              <a:t>The Renaissance</a:t>
            </a:r>
          </a:p>
        </p:txBody>
      </p:sp>
      <p:sp>
        <p:nvSpPr>
          <p:cNvPr id="3" name="Content Placeholder 2">
            <a:extLst>
              <a:ext uri="{FF2B5EF4-FFF2-40B4-BE49-F238E27FC236}">
                <a16:creationId xmlns:a16="http://schemas.microsoft.com/office/drawing/2014/main" id="{56D9B630-3273-DC41-660F-55CE9A5516F5}"/>
              </a:ext>
            </a:extLst>
          </p:cNvPr>
          <p:cNvSpPr>
            <a:spLocks noGrp="1"/>
          </p:cNvSpPr>
          <p:nvPr>
            <p:ph idx="1"/>
          </p:nvPr>
        </p:nvSpPr>
        <p:spPr>
          <a:xfrm>
            <a:off x="180970" y="1825625"/>
            <a:ext cx="7019930" cy="4351338"/>
          </a:xfrm>
        </p:spPr>
        <p:txBody>
          <a:bodyPr/>
          <a:lstStyle/>
          <a:p>
            <a:r>
              <a:rPr lang="en-GB" b="1" dirty="0"/>
              <a:t> Genius loci appears once again </a:t>
            </a:r>
          </a:p>
          <a:p>
            <a:r>
              <a:rPr lang="en-GB" b="1" dirty="0"/>
              <a:t>The introspective, spiritual, enclosed garden of the Middle Ages becomes an outwards worldly-oriented garden, which opened itself towards the landscape</a:t>
            </a:r>
          </a:p>
          <a:p>
            <a:endParaRPr lang="en-GB" dirty="0"/>
          </a:p>
        </p:txBody>
      </p:sp>
    </p:spTree>
    <p:extLst>
      <p:ext uri="{BB962C8B-B14F-4D97-AF65-F5344CB8AC3E}">
        <p14:creationId xmlns:p14="http://schemas.microsoft.com/office/powerpoint/2010/main" val="1157103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E1B4A-B291-4B0D-6DBA-6510FC1ACB2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36458E6-4B0E-125D-E730-85325CEDDF77}"/>
              </a:ext>
            </a:extLst>
          </p:cNvPr>
          <p:cNvSpPr>
            <a:spLocks noGrp="1"/>
          </p:cNvSpPr>
          <p:nvPr>
            <p:ph idx="1"/>
          </p:nvPr>
        </p:nvSpPr>
        <p:spPr>
          <a:xfrm>
            <a:off x="168812" y="1825625"/>
            <a:ext cx="5636456" cy="4351338"/>
          </a:xfrm>
        </p:spPr>
        <p:txBody>
          <a:bodyPr/>
          <a:lstStyle/>
          <a:p>
            <a:r>
              <a:rPr lang="en-GB" b="1" dirty="0"/>
              <a:t>For indigenous people around the world, the oral tradition remains key</a:t>
            </a:r>
          </a:p>
          <a:p>
            <a:r>
              <a:rPr lang="en-GB" b="1" dirty="0"/>
              <a:t>Combining song, poetry, dance, landscape and art</a:t>
            </a:r>
          </a:p>
          <a:p>
            <a:r>
              <a:rPr lang="en-GB" b="1" dirty="0"/>
              <a:t>The metalwork we have encountered would always carry deeper meaning</a:t>
            </a:r>
          </a:p>
          <a:p>
            <a:endParaRPr lang="en-GB" dirty="0"/>
          </a:p>
        </p:txBody>
      </p:sp>
    </p:spTree>
    <p:extLst>
      <p:ext uri="{BB962C8B-B14F-4D97-AF65-F5344CB8AC3E}">
        <p14:creationId xmlns:p14="http://schemas.microsoft.com/office/powerpoint/2010/main" val="1706569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32EA-9843-A20C-CE1C-FDF67CFA0A13}"/>
              </a:ext>
            </a:extLst>
          </p:cNvPr>
          <p:cNvSpPr>
            <a:spLocks noGrp="1"/>
          </p:cNvSpPr>
          <p:nvPr>
            <p:ph type="title"/>
          </p:nvPr>
        </p:nvSpPr>
        <p:spPr/>
        <p:txBody>
          <a:bodyPr/>
          <a:lstStyle/>
          <a:p>
            <a:r>
              <a:rPr lang="en-GB" b="1" dirty="0">
                <a:latin typeface="+mn-lt"/>
              </a:rPr>
              <a:t>The secret garden (</a:t>
            </a:r>
            <a:r>
              <a:rPr lang="en-GB" b="1" dirty="0" err="1">
                <a:latin typeface="+mn-lt"/>
              </a:rPr>
              <a:t>giardino</a:t>
            </a:r>
            <a:r>
              <a:rPr lang="en-GB" b="1" dirty="0">
                <a:latin typeface="+mn-lt"/>
              </a:rPr>
              <a:t> </a:t>
            </a:r>
            <a:r>
              <a:rPr lang="en-GB" b="1" dirty="0" err="1">
                <a:latin typeface="+mn-lt"/>
              </a:rPr>
              <a:t>secreto</a:t>
            </a:r>
            <a:r>
              <a:rPr lang="en-GB" b="1" dirty="0">
                <a:latin typeface="+mn-lt"/>
              </a:rPr>
              <a:t>)</a:t>
            </a:r>
          </a:p>
        </p:txBody>
      </p:sp>
      <p:sp>
        <p:nvSpPr>
          <p:cNvPr id="3" name="Content Placeholder 2">
            <a:extLst>
              <a:ext uri="{FF2B5EF4-FFF2-40B4-BE49-F238E27FC236}">
                <a16:creationId xmlns:a16="http://schemas.microsoft.com/office/drawing/2014/main" id="{91BACA62-41A1-649D-0EC7-B24727309E9E}"/>
              </a:ext>
            </a:extLst>
          </p:cNvPr>
          <p:cNvSpPr>
            <a:spLocks noGrp="1"/>
          </p:cNvSpPr>
          <p:nvPr>
            <p:ph idx="1"/>
          </p:nvPr>
        </p:nvSpPr>
        <p:spPr>
          <a:xfrm>
            <a:off x="9517" y="1825625"/>
            <a:ext cx="8362958" cy="4351338"/>
          </a:xfrm>
        </p:spPr>
        <p:txBody>
          <a:bodyPr>
            <a:normAutofit/>
          </a:bodyPr>
          <a:lstStyle/>
          <a:p>
            <a:r>
              <a:rPr lang="en-GB" b="1" dirty="0"/>
              <a:t>The landscape itself modulates explicitly the garden itself</a:t>
            </a:r>
          </a:p>
          <a:p>
            <a:r>
              <a:rPr lang="en-GB" b="1" dirty="0"/>
              <a:t>The genius loci is the ultimate connection between man and</a:t>
            </a:r>
          </a:p>
          <a:p>
            <a:r>
              <a:rPr lang="en-GB" b="1" dirty="0"/>
              <a:t>the landscape</a:t>
            </a:r>
          </a:p>
          <a:p>
            <a:r>
              <a:rPr lang="en-GB" b="1" dirty="0"/>
              <a:t>The </a:t>
            </a:r>
            <a:r>
              <a:rPr lang="en-GB" b="1" dirty="0" err="1"/>
              <a:t>giardino</a:t>
            </a:r>
            <a:r>
              <a:rPr lang="en-GB" b="1" dirty="0"/>
              <a:t> </a:t>
            </a:r>
            <a:r>
              <a:rPr lang="en-GB" b="1" dirty="0" err="1"/>
              <a:t>secreto</a:t>
            </a:r>
            <a:r>
              <a:rPr lang="en-GB" b="1" dirty="0"/>
              <a:t> is ‘a secluded and enclosed garden room, a place of intimate contact with nature within the larger Renaissance garden</a:t>
            </a:r>
            <a:r>
              <a:rPr lang="en-GB" dirty="0"/>
              <a:t>’</a:t>
            </a:r>
          </a:p>
          <a:p>
            <a:r>
              <a:rPr lang="en-GB" b="1" dirty="0"/>
              <a:t>The garden would open into the wild landscape</a:t>
            </a:r>
          </a:p>
        </p:txBody>
      </p:sp>
    </p:spTree>
    <p:extLst>
      <p:ext uri="{BB962C8B-B14F-4D97-AF65-F5344CB8AC3E}">
        <p14:creationId xmlns:p14="http://schemas.microsoft.com/office/powerpoint/2010/main" val="3399029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2741-5B15-E87A-8039-88E6FDF0D13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68D28CE-1085-9F34-97CE-DC398F3EE194}"/>
              </a:ext>
            </a:extLst>
          </p:cNvPr>
          <p:cNvSpPr>
            <a:spLocks noGrp="1"/>
          </p:cNvSpPr>
          <p:nvPr>
            <p:ph idx="1"/>
          </p:nvPr>
        </p:nvSpPr>
        <p:spPr>
          <a:xfrm>
            <a:off x="838200" y="1839072"/>
            <a:ext cx="10515600" cy="4351338"/>
          </a:xfrm>
        </p:spPr>
        <p:txBody>
          <a:bodyPr/>
          <a:lstStyle/>
          <a:p>
            <a:endParaRPr lang="en-GB"/>
          </a:p>
        </p:txBody>
      </p:sp>
    </p:spTree>
    <p:extLst>
      <p:ext uri="{BB962C8B-B14F-4D97-AF65-F5344CB8AC3E}">
        <p14:creationId xmlns:p14="http://schemas.microsoft.com/office/powerpoint/2010/main" val="1816342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03A8-44B2-90CB-B869-E3A752845B79}"/>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25FC05DF-5A8D-D475-9000-4F510D9EB8D9}"/>
              </a:ext>
            </a:extLst>
          </p:cNvPr>
          <p:cNvSpPr>
            <a:spLocks noGrp="1"/>
          </p:cNvSpPr>
          <p:nvPr>
            <p:ph idx="1"/>
          </p:nvPr>
        </p:nvSpPr>
        <p:spPr/>
        <p:txBody>
          <a:bodyPr/>
          <a:lstStyle/>
          <a:p>
            <a:endParaRPr lang="en-GB"/>
          </a:p>
        </p:txBody>
      </p:sp>
      <p:sp>
        <p:nvSpPr>
          <p:cNvPr id="6" name="TextBox 5">
            <a:extLst>
              <a:ext uri="{FF2B5EF4-FFF2-40B4-BE49-F238E27FC236}">
                <a16:creationId xmlns:a16="http://schemas.microsoft.com/office/drawing/2014/main" id="{5253C231-C5C0-CB1E-533E-318B364BE065}"/>
              </a:ext>
            </a:extLst>
          </p:cNvPr>
          <p:cNvSpPr txBox="1"/>
          <p:nvPr/>
        </p:nvSpPr>
        <p:spPr>
          <a:xfrm>
            <a:off x="3388658" y="497541"/>
            <a:ext cx="5058116" cy="646331"/>
          </a:xfrm>
          <a:prstGeom prst="rect">
            <a:avLst/>
          </a:prstGeom>
          <a:noFill/>
        </p:spPr>
        <p:txBody>
          <a:bodyPr wrap="none" rtlCol="0">
            <a:spAutoFit/>
          </a:bodyPr>
          <a:lstStyle/>
          <a:p>
            <a:r>
              <a:rPr lang="en-GB" sz="3600" b="1" dirty="0"/>
              <a:t>Villa Medici, Fiesole, Italy</a:t>
            </a:r>
          </a:p>
        </p:txBody>
      </p:sp>
    </p:spTree>
    <p:extLst>
      <p:ext uri="{BB962C8B-B14F-4D97-AF65-F5344CB8AC3E}">
        <p14:creationId xmlns:p14="http://schemas.microsoft.com/office/powerpoint/2010/main" val="858326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F392-DBD4-6DE7-60FE-6DD4B47CEF1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0DBFC32-751B-97EA-6DFA-9B65C68D0408}"/>
              </a:ext>
            </a:extLst>
          </p:cNvPr>
          <p:cNvSpPr>
            <a:spLocks noGrp="1"/>
          </p:cNvSpPr>
          <p:nvPr>
            <p:ph idx="1"/>
          </p:nvPr>
        </p:nvSpPr>
        <p:spPr/>
        <p:txBody>
          <a:bodyPr>
            <a:normAutofit/>
          </a:bodyPr>
          <a:lstStyle/>
          <a:p>
            <a:r>
              <a:rPr lang="en-GB" b="1" dirty="0"/>
              <a:t>The English philosopher Lord Shaftesbury (1671 –1713) emphasised that landscapes are personalities that derive meaning from their being itself</a:t>
            </a:r>
          </a:p>
          <a:p>
            <a:r>
              <a:rPr lang="en-GB" b="1" dirty="0"/>
              <a:t>Natural rockeries, systems of streams and flower meadows represent the outpouring of the genius in forms and in dynamic forces</a:t>
            </a:r>
          </a:p>
          <a:p>
            <a:r>
              <a:rPr lang="en-GB" b="1" dirty="0"/>
              <a:t>The adoration of these ‘unrestrained’ or ‘natural’ forms, have been seen as the factory of the genius loci.</a:t>
            </a:r>
          </a:p>
        </p:txBody>
      </p:sp>
    </p:spTree>
    <p:extLst>
      <p:ext uri="{BB962C8B-B14F-4D97-AF65-F5344CB8AC3E}">
        <p14:creationId xmlns:p14="http://schemas.microsoft.com/office/powerpoint/2010/main" val="3714142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A13D2-3567-4C0F-B318-DEF35BE5B1D4}"/>
              </a:ext>
            </a:extLst>
          </p:cNvPr>
          <p:cNvSpPr>
            <a:spLocks noGrp="1"/>
          </p:cNvSpPr>
          <p:nvPr>
            <p:ph type="title"/>
          </p:nvPr>
        </p:nvSpPr>
        <p:spPr>
          <a:xfrm>
            <a:off x="838200" y="41568"/>
            <a:ext cx="10515600" cy="1325563"/>
          </a:xfrm>
        </p:spPr>
        <p:txBody>
          <a:bodyPr/>
          <a:lstStyle/>
          <a:p>
            <a:pPr algn="ctr"/>
            <a:r>
              <a:rPr lang="en-GB" b="1" dirty="0">
                <a:latin typeface="+mn-lt"/>
              </a:rPr>
              <a:t>An awakening: the Romantics</a:t>
            </a:r>
          </a:p>
        </p:txBody>
      </p:sp>
      <p:sp>
        <p:nvSpPr>
          <p:cNvPr id="3" name="Content Placeholder 2">
            <a:extLst>
              <a:ext uri="{FF2B5EF4-FFF2-40B4-BE49-F238E27FC236}">
                <a16:creationId xmlns:a16="http://schemas.microsoft.com/office/drawing/2014/main" id="{7FA8C4E8-D5BA-4424-A5FF-CB588517D50F}"/>
              </a:ext>
            </a:extLst>
          </p:cNvPr>
          <p:cNvSpPr>
            <a:spLocks noGrp="1"/>
          </p:cNvSpPr>
          <p:nvPr>
            <p:ph idx="1"/>
          </p:nvPr>
        </p:nvSpPr>
        <p:spPr>
          <a:xfrm>
            <a:off x="838200" y="1248848"/>
            <a:ext cx="10515600" cy="4351338"/>
          </a:xfrm>
        </p:spPr>
        <p:txBody>
          <a:bodyPr/>
          <a:lstStyle/>
          <a:p>
            <a:r>
              <a:rPr lang="en-GB" b="1" dirty="0"/>
              <a:t>Nature as power and mystery, a form of spirituality replacing God, celebrated by the Romantics</a:t>
            </a:r>
          </a:p>
          <a:p>
            <a:endParaRPr lang="en-GB" dirty="0"/>
          </a:p>
        </p:txBody>
      </p:sp>
      <p:sp>
        <p:nvSpPr>
          <p:cNvPr id="4" name="TextBox 3">
            <a:extLst>
              <a:ext uri="{FF2B5EF4-FFF2-40B4-BE49-F238E27FC236}">
                <a16:creationId xmlns:a16="http://schemas.microsoft.com/office/drawing/2014/main" id="{6519C8F8-2F93-4BA8-AE70-4F9E79BADECA}"/>
              </a:ext>
            </a:extLst>
          </p:cNvPr>
          <p:cNvSpPr txBox="1"/>
          <p:nvPr/>
        </p:nvSpPr>
        <p:spPr>
          <a:xfrm>
            <a:off x="6358597" y="6478807"/>
            <a:ext cx="3135474" cy="369332"/>
          </a:xfrm>
          <a:prstGeom prst="rect">
            <a:avLst/>
          </a:prstGeom>
          <a:solidFill>
            <a:schemeClr val="accent2">
              <a:lumMod val="60000"/>
              <a:lumOff val="40000"/>
            </a:schemeClr>
          </a:solidFill>
        </p:spPr>
        <p:txBody>
          <a:bodyPr wrap="none" rtlCol="0">
            <a:spAutoFit/>
          </a:bodyPr>
          <a:lstStyle/>
          <a:p>
            <a:r>
              <a:rPr lang="en-GB" b="1" dirty="0"/>
              <a:t>Thomas Cole: The Savage State</a:t>
            </a:r>
          </a:p>
        </p:txBody>
      </p:sp>
      <p:sp>
        <p:nvSpPr>
          <p:cNvPr id="5" name="TextBox 4">
            <a:extLst>
              <a:ext uri="{FF2B5EF4-FFF2-40B4-BE49-F238E27FC236}">
                <a16:creationId xmlns:a16="http://schemas.microsoft.com/office/drawing/2014/main" id="{C2B043E4-779A-4063-9691-BBAC1479B53A}"/>
              </a:ext>
            </a:extLst>
          </p:cNvPr>
          <p:cNvSpPr txBox="1"/>
          <p:nvPr/>
        </p:nvSpPr>
        <p:spPr>
          <a:xfrm>
            <a:off x="1069140" y="6499276"/>
            <a:ext cx="4234814" cy="369332"/>
          </a:xfrm>
          <a:prstGeom prst="rect">
            <a:avLst/>
          </a:prstGeom>
          <a:solidFill>
            <a:schemeClr val="accent2">
              <a:lumMod val="60000"/>
              <a:lumOff val="40000"/>
            </a:schemeClr>
          </a:solidFill>
        </p:spPr>
        <p:txBody>
          <a:bodyPr wrap="none" rtlCol="0">
            <a:spAutoFit/>
          </a:bodyPr>
          <a:lstStyle/>
          <a:p>
            <a:r>
              <a:rPr lang="en-GB" b="1" dirty="0"/>
              <a:t>Albert Bierstadt: Sunset in Yosemite Valley</a:t>
            </a:r>
          </a:p>
        </p:txBody>
      </p:sp>
    </p:spTree>
    <p:extLst>
      <p:ext uri="{BB962C8B-B14F-4D97-AF65-F5344CB8AC3E}">
        <p14:creationId xmlns:p14="http://schemas.microsoft.com/office/powerpoint/2010/main" val="2114889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AFC35-872D-37AE-D4B3-C24A29649E5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760B079-103A-E306-0C66-BEFD81D2630A}"/>
              </a:ext>
            </a:extLst>
          </p:cNvPr>
          <p:cNvSpPr>
            <a:spLocks noGrp="1"/>
          </p:cNvSpPr>
          <p:nvPr>
            <p:ph idx="1"/>
          </p:nvPr>
        </p:nvSpPr>
        <p:spPr/>
        <p:txBody>
          <a:bodyPr/>
          <a:lstStyle/>
          <a:p>
            <a:endParaRPr lang="en-GB"/>
          </a:p>
        </p:txBody>
      </p:sp>
      <p:sp>
        <p:nvSpPr>
          <p:cNvPr id="7" name="TextBox 6">
            <a:extLst>
              <a:ext uri="{FF2B5EF4-FFF2-40B4-BE49-F238E27FC236}">
                <a16:creationId xmlns:a16="http://schemas.microsoft.com/office/drawing/2014/main" id="{FF36FD8A-1B74-071C-82C4-BDCFF0D12B1E}"/>
              </a:ext>
            </a:extLst>
          </p:cNvPr>
          <p:cNvSpPr txBox="1"/>
          <p:nvPr/>
        </p:nvSpPr>
        <p:spPr>
          <a:xfrm>
            <a:off x="9678572" y="5683348"/>
            <a:ext cx="1499128"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Jiri </a:t>
            </a:r>
            <a:r>
              <a:rPr kumimoji="0" lang="en-GB" sz="2400" b="1" i="0" u="none" strike="noStrike" kern="1200" cap="none" spc="0" normalizeH="0" baseline="0" noProof="0" dirty="0" err="1">
                <a:ln>
                  <a:noFill/>
                </a:ln>
                <a:solidFill>
                  <a:prstClr val="black"/>
                </a:solidFill>
                <a:effectLst/>
                <a:uLnTx/>
                <a:uFillTx/>
                <a:latin typeface="Calibri" panose="020F0502020204030204"/>
                <a:ea typeface="+mn-ea"/>
                <a:cs typeface="+mn-cs"/>
              </a:rPr>
              <a:t>Janulik</a:t>
            </a: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0472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59979-282D-0837-76E7-4920557D61D6}"/>
              </a:ext>
            </a:extLst>
          </p:cNvPr>
          <p:cNvSpPr>
            <a:spLocks noGrp="1"/>
          </p:cNvSpPr>
          <p:nvPr>
            <p:ph type="title"/>
          </p:nvPr>
        </p:nvSpPr>
        <p:spPr/>
        <p:txBody>
          <a:bodyPr/>
          <a:lstStyle/>
          <a:p>
            <a:r>
              <a:rPr lang="en-GB" b="1" dirty="0">
                <a:latin typeface="+mn-lt"/>
              </a:rPr>
              <a:t>Alexander Pope (1688-1744)</a:t>
            </a:r>
          </a:p>
        </p:txBody>
      </p:sp>
      <p:sp>
        <p:nvSpPr>
          <p:cNvPr id="3" name="Content Placeholder 2">
            <a:extLst>
              <a:ext uri="{FF2B5EF4-FFF2-40B4-BE49-F238E27FC236}">
                <a16:creationId xmlns:a16="http://schemas.microsoft.com/office/drawing/2014/main" id="{A7885678-FE5C-6CF9-004A-7539779D876A}"/>
              </a:ext>
            </a:extLst>
          </p:cNvPr>
          <p:cNvSpPr>
            <a:spLocks noGrp="1"/>
          </p:cNvSpPr>
          <p:nvPr>
            <p:ph idx="1"/>
          </p:nvPr>
        </p:nvSpPr>
        <p:spPr/>
        <p:txBody>
          <a:bodyPr/>
          <a:lstStyle/>
          <a:p>
            <a:r>
              <a:rPr lang="en-GB" b="1" dirty="0"/>
              <a:t>Consult the genius of the place in all; </a:t>
            </a:r>
          </a:p>
          <a:p>
            <a:r>
              <a:rPr lang="en-GB" b="1" dirty="0"/>
              <a:t>That tells the waters to rise, or fall; </a:t>
            </a:r>
          </a:p>
          <a:p>
            <a:r>
              <a:rPr lang="en-GB" b="1" dirty="0"/>
              <a:t>Or helps </a:t>
            </a:r>
            <a:r>
              <a:rPr lang="en-GB" b="1" dirty="0" err="1"/>
              <a:t>th</a:t>
            </a:r>
            <a:r>
              <a:rPr lang="en-GB" b="1" dirty="0"/>
              <a:t>’ ambitious hill the </a:t>
            </a:r>
            <a:r>
              <a:rPr lang="en-GB" b="1" dirty="0" err="1"/>
              <a:t>heav’ns</a:t>
            </a:r>
            <a:r>
              <a:rPr lang="en-GB" b="1" dirty="0"/>
              <a:t> to scale, </a:t>
            </a:r>
          </a:p>
          <a:p>
            <a:r>
              <a:rPr lang="en-GB" b="1" dirty="0"/>
              <a:t>Or scoops in circling theatres the vale; </a:t>
            </a:r>
          </a:p>
          <a:p>
            <a:r>
              <a:rPr lang="en-GB" b="1" dirty="0"/>
              <a:t>Calls in the country, catches opening glades, </a:t>
            </a:r>
          </a:p>
          <a:p>
            <a:r>
              <a:rPr lang="en-GB" b="1" dirty="0"/>
              <a:t>Joins willing woods, and various shades from shades, </a:t>
            </a:r>
          </a:p>
          <a:p>
            <a:r>
              <a:rPr lang="en-GB" b="1" dirty="0"/>
              <a:t>Now breaks, or now directs, </a:t>
            </a:r>
            <a:r>
              <a:rPr lang="en-GB" b="1" dirty="0" err="1"/>
              <a:t>th</a:t>
            </a:r>
            <a:r>
              <a:rPr lang="en-GB" b="1" dirty="0"/>
              <a:t>’ intending lines; </a:t>
            </a:r>
          </a:p>
          <a:p>
            <a:r>
              <a:rPr lang="en-GB" b="1" dirty="0"/>
              <a:t>Paints as you plant, and, as you work, designs.</a:t>
            </a:r>
          </a:p>
        </p:txBody>
      </p:sp>
    </p:spTree>
    <p:extLst>
      <p:ext uri="{BB962C8B-B14F-4D97-AF65-F5344CB8AC3E}">
        <p14:creationId xmlns:p14="http://schemas.microsoft.com/office/powerpoint/2010/main" val="2389067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62550-6005-479B-80C8-9B7FD33FAB37}"/>
              </a:ext>
            </a:extLst>
          </p:cNvPr>
          <p:cNvSpPr>
            <a:spLocks noGrp="1"/>
          </p:cNvSpPr>
          <p:nvPr>
            <p:ph type="title"/>
          </p:nvPr>
        </p:nvSpPr>
        <p:spPr/>
        <p:txBody>
          <a:bodyPr/>
          <a:lstStyle/>
          <a:p>
            <a:pPr algn="ctr"/>
            <a:r>
              <a:rPr lang="en-GB" b="1" dirty="0">
                <a:latin typeface="+mn-lt"/>
              </a:rPr>
              <a:t>True wildness as the source of inspiration and social cohesion</a:t>
            </a:r>
          </a:p>
        </p:txBody>
      </p:sp>
      <p:sp>
        <p:nvSpPr>
          <p:cNvPr id="3" name="Content Placeholder 2">
            <a:extLst>
              <a:ext uri="{FF2B5EF4-FFF2-40B4-BE49-F238E27FC236}">
                <a16:creationId xmlns:a16="http://schemas.microsoft.com/office/drawing/2014/main" id="{7BDF6AD4-DFDF-4EF6-8C39-063CCF42EFE2}"/>
              </a:ext>
            </a:extLst>
          </p:cNvPr>
          <p:cNvSpPr>
            <a:spLocks noGrp="1"/>
          </p:cNvSpPr>
          <p:nvPr>
            <p:ph idx="1"/>
          </p:nvPr>
        </p:nvSpPr>
        <p:spPr>
          <a:xfrm>
            <a:off x="41790" y="1825625"/>
            <a:ext cx="8553130" cy="4351338"/>
          </a:xfrm>
        </p:spPr>
        <p:txBody>
          <a:bodyPr/>
          <a:lstStyle/>
          <a:p>
            <a:r>
              <a:rPr lang="en-GB" b="1" dirty="0"/>
              <a:t>“Whatever is fitted in any sort to excite the idea of pain, and danger, that is to say, whatever is in any sort terrible, or is conversant about terrible objects, or operates in a manner analogous to terror is a source of the sublime, that is, it is productive of the strongest emotion which the mind is capable of feeling.” </a:t>
            </a:r>
          </a:p>
          <a:p>
            <a:pPr marL="0" indent="0">
              <a:buNone/>
            </a:pPr>
            <a:r>
              <a:rPr lang="en-GB" b="1" dirty="0"/>
              <a:t>Edmund Burke, 1757 ‘A Philosophical Enquiry into the Origins of Our Ideas of the Sublime and the Beautiful’ </a:t>
            </a:r>
          </a:p>
        </p:txBody>
      </p:sp>
    </p:spTree>
    <p:extLst>
      <p:ext uri="{BB962C8B-B14F-4D97-AF65-F5344CB8AC3E}">
        <p14:creationId xmlns:p14="http://schemas.microsoft.com/office/powerpoint/2010/main" val="2827568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3473-1073-875F-D138-00C0658AF950}"/>
              </a:ext>
            </a:extLst>
          </p:cNvPr>
          <p:cNvSpPr>
            <a:spLocks noGrp="1"/>
          </p:cNvSpPr>
          <p:nvPr>
            <p:ph type="title"/>
          </p:nvPr>
        </p:nvSpPr>
        <p:spPr/>
        <p:txBody>
          <a:bodyPr/>
          <a:lstStyle/>
          <a:p>
            <a:r>
              <a:rPr lang="en-GB" b="1" dirty="0">
                <a:latin typeface="+mn-lt"/>
              </a:rPr>
              <a:t>Alexander von Humboldt</a:t>
            </a:r>
          </a:p>
        </p:txBody>
      </p:sp>
      <p:sp>
        <p:nvSpPr>
          <p:cNvPr id="3" name="Content Placeholder 2">
            <a:extLst>
              <a:ext uri="{FF2B5EF4-FFF2-40B4-BE49-F238E27FC236}">
                <a16:creationId xmlns:a16="http://schemas.microsoft.com/office/drawing/2014/main" id="{C7CD0277-09D6-8A2D-7C6E-B917B821885C}"/>
              </a:ext>
            </a:extLst>
          </p:cNvPr>
          <p:cNvSpPr>
            <a:spLocks noGrp="1"/>
          </p:cNvSpPr>
          <p:nvPr>
            <p:ph idx="1"/>
          </p:nvPr>
        </p:nvSpPr>
        <p:spPr>
          <a:xfrm>
            <a:off x="838200" y="1825625"/>
            <a:ext cx="7808259" cy="4351338"/>
          </a:xfrm>
        </p:spPr>
        <p:txBody>
          <a:bodyPr/>
          <a:lstStyle/>
          <a:p>
            <a:r>
              <a:rPr lang="en-GB" b="1" dirty="0"/>
              <a:t>Von Humboldt’s expressed goal in his book, </a:t>
            </a:r>
            <a:r>
              <a:rPr lang="en-GB" b="1" i="1" dirty="0"/>
              <a:t>Cosmos</a:t>
            </a:r>
            <a:r>
              <a:rPr lang="en-GB" b="1" dirty="0"/>
              <a:t>, was to “grasp nature as one great whole, moved and animated by internal forces” </a:t>
            </a:r>
          </a:p>
          <a:p>
            <a:r>
              <a:rPr lang="en-GB" b="1" dirty="0"/>
              <a:t>He referred to this interconnection of the physical and the cultural world as ‘</a:t>
            </a:r>
            <a:r>
              <a:rPr lang="en-GB" b="1" dirty="0" err="1"/>
              <a:t>Zusammenhang</a:t>
            </a:r>
            <a:r>
              <a:rPr lang="en-GB" b="1" dirty="0"/>
              <a:t>’, the idea of ‘hanging together’. </a:t>
            </a:r>
          </a:p>
        </p:txBody>
      </p:sp>
    </p:spTree>
    <p:extLst>
      <p:ext uri="{BB962C8B-B14F-4D97-AF65-F5344CB8AC3E}">
        <p14:creationId xmlns:p14="http://schemas.microsoft.com/office/powerpoint/2010/main" val="2350189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44196-92A7-7ED2-F2D5-93703D36BEA9}"/>
              </a:ext>
            </a:extLst>
          </p:cNvPr>
          <p:cNvSpPr>
            <a:spLocks noGrp="1"/>
          </p:cNvSpPr>
          <p:nvPr>
            <p:ph type="title"/>
          </p:nvPr>
        </p:nvSpPr>
        <p:spPr/>
        <p:txBody>
          <a:bodyPr/>
          <a:lstStyle/>
          <a:p>
            <a:r>
              <a:rPr lang="en-GB" b="1" dirty="0" err="1">
                <a:latin typeface="+mn-lt"/>
              </a:rPr>
              <a:t>Sieidis</a:t>
            </a:r>
            <a:endParaRPr lang="en-GB" b="1" dirty="0">
              <a:latin typeface="+mn-lt"/>
            </a:endParaRPr>
          </a:p>
        </p:txBody>
      </p:sp>
      <p:sp>
        <p:nvSpPr>
          <p:cNvPr id="3" name="Content Placeholder 2">
            <a:extLst>
              <a:ext uri="{FF2B5EF4-FFF2-40B4-BE49-F238E27FC236}">
                <a16:creationId xmlns:a16="http://schemas.microsoft.com/office/drawing/2014/main" id="{0C029FBD-7107-CF27-FC1E-563433DB5FA4}"/>
              </a:ext>
            </a:extLst>
          </p:cNvPr>
          <p:cNvSpPr>
            <a:spLocks noGrp="1"/>
          </p:cNvSpPr>
          <p:nvPr>
            <p:ph idx="1"/>
          </p:nvPr>
        </p:nvSpPr>
        <p:spPr>
          <a:xfrm>
            <a:off x="152403" y="1825625"/>
            <a:ext cx="5737412" cy="4351338"/>
          </a:xfrm>
        </p:spPr>
        <p:txBody>
          <a:bodyPr>
            <a:normAutofit/>
          </a:bodyPr>
          <a:lstStyle/>
          <a:p>
            <a:r>
              <a:rPr lang="en-GB" b="1" dirty="0"/>
              <a:t>Indigenous gift economies cross the divide between human and non-human, including geology</a:t>
            </a:r>
          </a:p>
          <a:p>
            <a:r>
              <a:rPr lang="en-GB" b="1" dirty="0"/>
              <a:t>(such as the </a:t>
            </a:r>
            <a:r>
              <a:rPr lang="en-GB" b="1" dirty="0" err="1"/>
              <a:t>sieidis</a:t>
            </a:r>
            <a:r>
              <a:rPr lang="en-GB" b="1" dirty="0"/>
              <a:t> in the Sami tradition, which are stones or wood on which sacrifices are made).</a:t>
            </a:r>
          </a:p>
        </p:txBody>
      </p:sp>
    </p:spTree>
    <p:extLst>
      <p:ext uri="{BB962C8B-B14F-4D97-AF65-F5344CB8AC3E}">
        <p14:creationId xmlns:p14="http://schemas.microsoft.com/office/powerpoint/2010/main" val="3885152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77FE-D87E-36DA-362F-20D2CA65C94C}"/>
              </a:ext>
            </a:extLst>
          </p:cNvPr>
          <p:cNvSpPr>
            <a:spLocks noGrp="1"/>
          </p:cNvSpPr>
          <p:nvPr>
            <p:ph type="title"/>
          </p:nvPr>
        </p:nvSpPr>
        <p:spPr/>
        <p:txBody>
          <a:bodyPr/>
          <a:lstStyle/>
          <a:p>
            <a:pPr algn="ctr"/>
            <a:r>
              <a:rPr lang="en-GB" b="1" dirty="0">
                <a:latin typeface="+mn-lt"/>
              </a:rPr>
              <a:t>Three key roles in Oral Celtic Society: </a:t>
            </a:r>
            <a:br>
              <a:rPr lang="en-GB" b="1" dirty="0">
                <a:latin typeface="+mn-lt"/>
              </a:rPr>
            </a:br>
            <a:r>
              <a:rPr lang="en-GB" b="1" dirty="0">
                <a:latin typeface="+mn-lt"/>
              </a:rPr>
              <a:t>1. The </a:t>
            </a:r>
            <a:r>
              <a:rPr lang="en-GB" b="1" dirty="0" err="1">
                <a:latin typeface="+mn-lt"/>
              </a:rPr>
              <a:t>Filidh</a:t>
            </a:r>
            <a:r>
              <a:rPr lang="en-GB" b="1" dirty="0">
                <a:latin typeface="+mn-lt"/>
              </a:rPr>
              <a:t> and the Bard</a:t>
            </a:r>
          </a:p>
        </p:txBody>
      </p:sp>
      <p:sp>
        <p:nvSpPr>
          <p:cNvPr id="3" name="Content Placeholder 2">
            <a:extLst>
              <a:ext uri="{FF2B5EF4-FFF2-40B4-BE49-F238E27FC236}">
                <a16:creationId xmlns:a16="http://schemas.microsoft.com/office/drawing/2014/main" id="{F31C500D-8A52-843C-5AB9-13FAC8D45BCA}"/>
              </a:ext>
            </a:extLst>
          </p:cNvPr>
          <p:cNvSpPr>
            <a:spLocks noGrp="1"/>
          </p:cNvSpPr>
          <p:nvPr>
            <p:ph idx="1"/>
          </p:nvPr>
        </p:nvSpPr>
        <p:spPr/>
        <p:txBody>
          <a:bodyPr/>
          <a:lstStyle/>
          <a:p>
            <a:r>
              <a:rPr lang="en-GB" b="1" dirty="0"/>
              <a:t>The world of sea—which involved the mind, past ancestors, lore, genealogy, songs, poetry, storytelling, and transformative magic</a:t>
            </a:r>
          </a:p>
          <a:p>
            <a:r>
              <a:rPr lang="en-GB" b="1" dirty="0"/>
              <a:t>On the bardic path a person could be travelling for twenty years or more in learning</a:t>
            </a:r>
          </a:p>
          <a:p>
            <a:r>
              <a:rPr lang="en-GB" b="1" dirty="0" err="1"/>
              <a:t>Asceptic</a:t>
            </a:r>
            <a:r>
              <a:rPr lang="en-GB" b="1" dirty="0"/>
              <a:t> route: cellular existence</a:t>
            </a:r>
          </a:p>
          <a:p>
            <a:r>
              <a:rPr lang="en-GB" b="1" dirty="0"/>
              <a:t>The </a:t>
            </a:r>
            <a:r>
              <a:rPr lang="en-GB" b="1" dirty="0" err="1"/>
              <a:t>Filidh</a:t>
            </a:r>
            <a:r>
              <a:rPr lang="en-GB" b="1" dirty="0"/>
              <a:t> and the Bards incorporated the accumulated wisdom of their people.</a:t>
            </a:r>
          </a:p>
        </p:txBody>
      </p:sp>
    </p:spTree>
    <p:extLst>
      <p:ext uri="{BB962C8B-B14F-4D97-AF65-F5344CB8AC3E}">
        <p14:creationId xmlns:p14="http://schemas.microsoft.com/office/powerpoint/2010/main" val="3051966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C3D43-ADE5-B4A8-B8AF-6E3F2E9969AF}"/>
              </a:ext>
            </a:extLst>
          </p:cNvPr>
          <p:cNvSpPr>
            <a:spLocks noGrp="1"/>
          </p:cNvSpPr>
          <p:nvPr>
            <p:ph type="title"/>
          </p:nvPr>
        </p:nvSpPr>
        <p:spPr/>
        <p:txBody>
          <a:bodyPr/>
          <a:lstStyle/>
          <a:p>
            <a:r>
              <a:rPr lang="en-GB" b="1" dirty="0">
                <a:latin typeface="+mn-lt"/>
              </a:rPr>
              <a:t>Marker trees</a:t>
            </a:r>
          </a:p>
        </p:txBody>
      </p:sp>
      <p:sp>
        <p:nvSpPr>
          <p:cNvPr id="3" name="Content Placeholder 2">
            <a:extLst>
              <a:ext uri="{FF2B5EF4-FFF2-40B4-BE49-F238E27FC236}">
                <a16:creationId xmlns:a16="http://schemas.microsoft.com/office/drawing/2014/main" id="{23304FBA-4DF4-6322-992B-54DBA3402DA5}"/>
              </a:ext>
            </a:extLst>
          </p:cNvPr>
          <p:cNvSpPr>
            <a:spLocks noGrp="1"/>
          </p:cNvSpPr>
          <p:nvPr>
            <p:ph idx="1"/>
          </p:nvPr>
        </p:nvSpPr>
        <p:spPr>
          <a:xfrm>
            <a:off x="286873" y="2269376"/>
            <a:ext cx="6638362" cy="4351338"/>
          </a:xfrm>
        </p:spPr>
        <p:txBody>
          <a:bodyPr>
            <a:noAutofit/>
          </a:bodyPr>
          <a:lstStyle/>
          <a:p>
            <a:r>
              <a:rPr lang="en-GB" b="1" dirty="0"/>
              <a:t>A persistent theme in the folklore of Scots pine is their use as markers in the landscape </a:t>
            </a:r>
          </a:p>
          <a:p>
            <a:r>
              <a:rPr lang="en-GB" b="1" dirty="0"/>
              <a:t>In the Highlands they marked the burial places of warriors, heroes and chieftains</a:t>
            </a:r>
          </a:p>
          <a:p>
            <a:r>
              <a:rPr lang="en-GB" b="1" dirty="0"/>
              <a:t>Because of this people used them to mark ancient trackways and crossroads</a:t>
            </a:r>
          </a:p>
        </p:txBody>
      </p:sp>
    </p:spTree>
    <p:extLst>
      <p:ext uri="{BB962C8B-B14F-4D97-AF65-F5344CB8AC3E}">
        <p14:creationId xmlns:p14="http://schemas.microsoft.com/office/powerpoint/2010/main" val="1338771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3F93A-6C2C-8BDB-35DA-3C6D31DA6829}"/>
              </a:ext>
            </a:extLst>
          </p:cNvPr>
          <p:cNvSpPr>
            <a:spLocks noGrp="1"/>
          </p:cNvSpPr>
          <p:nvPr>
            <p:ph type="title"/>
          </p:nvPr>
        </p:nvSpPr>
        <p:spPr/>
        <p:txBody>
          <a:bodyPr/>
          <a:lstStyle/>
          <a:p>
            <a:r>
              <a:rPr lang="en-GB" b="1" dirty="0">
                <a:latin typeface="+mn-lt"/>
              </a:rPr>
              <a:t>Longevity of trees</a:t>
            </a:r>
          </a:p>
        </p:txBody>
      </p:sp>
      <p:sp>
        <p:nvSpPr>
          <p:cNvPr id="3" name="Content Placeholder 2">
            <a:extLst>
              <a:ext uri="{FF2B5EF4-FFF2-40B4-BE49-F238E27FC236}">
                <a16:creationId xmlns:a16="http://schemas.microsoft.com/office/drawing/2014/main" id="{E7DCF603-9741-6278-2906-84D5B5D97BB7}"/>
              </a:ext>
            </a:extLst>
          </p:cNvPr>
          <p:cNvSpPr>
            <a:spLocks noGrp="1"/>
          </p:cNvSpPr>
          <p:nvPr>
            <p:ph idx="1"/>
          </p:nvPr>
        </p:nvSpPr>
        <p:spPr/>
        <p:txBody>
          <a:bodyPr/>
          <a:lstStyle/>
          <a:p>
            <a:r>
              <a:rPr lang="en-GB" b="1" dirty="0"/>
              <a:t>Yews (up to 3000 years), oaks (up to 1000 years), pine (up to 500 years) can live for many centuries and many generations of humans</a:t>
            </a:r>
          </a:p>
          <a:p>
            <a:r>
              <a:rPr lang="en-GB" b="1" dirty="0"/>
              <a:t>Longevity lends itself to markers, intertwined with folklore and navigation.</a:t>
            </a:r>
          </a:p>
          <a:p>
            <a:endParaRPr lang="en-GB" b="1" dirty="0"/>
          </a:p>
          <a:p>
            <a:endParaRPr lang="en-GB" b="1" dirty="0"/>
          </a:p>
          <a:p>
            <a:endParaRPr lang="en-GB" dirty="0"/>
          </a:p>
        </p:txBody>
      </p:sp>
    </p:spTree>
    <p:extLst>
      <p:ext uri="{BB962C8B-B14F-4D97-AF65-F5344CB8AC3E}">
        <p14:creationId xmlns:p14="http://schemas.microsoft.com/office/powerpoint/2010/main" val="1573647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CA32-C55D-6FFD-6483-0968E6C50282}"/>
              </a:ext>
            </a:extLst>
          </p:cNvPr>
          <p:cNvSpPr>
            <a:spLocks noGrp="1"/>
          </p:cNvSpPr>
          <p:nvPr>
            <p:ph type="title"/>
          </p:nvPr>
        </p:nvSpPr>
        <p:spPr/>
        <p:txBody>
          <a:bodyPr/>
          <a:lstStyle/>
          <a:p>
            <a:pPr algn="ctr"/>
            <a:r>
              <a:rPr lang="en-GB" b="1" dirty="0">
                <a:latin typeface="+mn-lt"/>
              </a:rPr>
              <a:t>The Tale of </a:t>
            </a:r>
            <a:r>
              <a:rPr lang="en-GB" b="1" dirty="0" err="1">
                <a:latin typeface="+mn-lt"/>
              </a:rPr>
              <a:t>Benbecula</a:t>
            </a:r>
            <a:endParaRPr lang="en-GB" b="1" dirty="0">
              <a:latin typeface="+mn-lt"/>
            </a:endParaRPr>
          </a:p>
        </p:txBody>
      </p:sp>
      <p:sp>
        <p:nvSpPr>
          <p:cNvPr id="3" name="Content Placeholder 2">
            <a:extLst>
              <a:ext uri="{FF2B5EF4-FFF2-40B4-BE49-F238E27FC236}">
                <a16:creationId xmlns:a16="http://schemas.microsoft.com/office/drawing/2014/main" id="{100BABFC-7495-E9FD-D880-D6C52C77FE8E}"/>
              </a:ext>
            </a:extLst>
          </p:cNvPr>
          <p:cNvSpPr>
            <a:spLocks noGrp="1"/>
          </p:cNvSpPr>
          <p:nvPr>
            <p:ph idx="1"/>
          </p:nvPr>
        </p:nvSpPr>
        <p:spPr/>
        <p:txBody>
          <a:bodyPr/>
          <a:lstStyle/>
          <a:p>
            <a:r>
              <a:rPr lang="en-GB" b="1" dirty="0"/>
              <a:t>A young girl damaged the machair by tearing it up to gather rue roots for the yellow dye</a:t>
            </a:r>
          </a:p>
          <a:p>
            <a:r>
              <a:rPr lang="en-GB" b="1" dirty="0"/>
              <a:t>The girl is punished by being turned into Will-o’-the-wisp</a:t>
            </a:r>
          </a:p>
        </p:txBody>
      </p:sp>
    </p:spTree>
    <p:extLst>
      <p:ext uri="{BB962C8B-B14F-4D97-AF65-F5344CB8AC3E}">
        <p14:creationId xmlns:p14="http://schemas.microsoft.com/office/powerpoint/2010/main" val="5567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C074-5F5C-A513-EF73-863D20792614}"/>
              </a:ext>
            </a:extLst>
          </p:cNvPr>
          <p:cNvSpPr>
            <a:spLocks noGrp="1"/>
          </p:cNvSpPr>
          <p:nvPr>
            <p:ph type="title"/>
          </p:nvPr>
        </p:nvSpPr>
        <p:spPr/>
        <p:txBody>
          <a:bodyPr/>
          <a:lstStyle/>
          <a:p>
            <a:pPr algn="ctr"/>
            <a:r>
              <a:rPr lang="en-GB" b="1" dirty="0">
                <a:latin typeface="+mn-lt"/>
              </a:rPr>
              <a:t>Role of morality tales</a:t>
            </a:r>
          </a:p>
        </p:txBody>
      </p:sp>
      <p:sp>
        <p:nvSpPr>
          <p:cNvPr id="3" name="Content Placeholder 2">
            <a:extLst>
              <a:ext uri="{FF2B5EF4-FFF2-40B4-BE49-F238E27FC236}">
                <a16:creationId xmlns:a16="http://schemas.microsoft.com/office/drawing/2014/main" id="{646E3737-6166-B3F3-8B49-838747DA7465}"/>
              </a:ext>
            </a:extLst>
          </p:cNvPr>
          <p:cNvSpPr>
            <a:spLocks noGrp="1"/>
          </p:cNvSpPr>
          <p:nvPr>
            <p:ph idx="1"/>
          </p:nvPr>
        </p:nvSpPr>
        <p:spPr>
          <a:xfrm>
            <a:off x="838201" y="2968620"/>
            <a:ext cx="6140824" cy="3243916"/>
          </a:xfrm>
        </p:spPr>
        <p:txBody>
          <a:bodyPr/>
          <a:lstStyle/>
          <a:p>
            <a:r>
              <a:rPr lang="en-GB" b="1" dirty="0"/>
              <a:t>Taboos have long been established in many cultures</a:t>
            </a:r>
          </a:p>
          <a:p>
            <a:r>
              <a:rPr lang="en-GB" b="1" dirty="0"/>
              <a:t>From Aesop’s fables to Matilda</a:t>
            </a:r>
          </a:p>
          <a:p>
            <a:r>
              <a:rPr lang="en-GB" b="1" dirty="0"/>
              <a:t>Taboos and the consequences of breaking them were emphasised:</a:t>
            </a:r>
          </a:p>
          <a:p>
            <a:r>
              <a:rPr lang="en-GB" b="1" dirty="0"/>
              <a:t>“Matilda and the house burnt down”</a:t>
            </a:r>
          </a:p>
          <a:p>
            <a:endParaRPr lang="en-GB" dirty="0"/>
          </a:p>
        </p:txBody>
      </p:sp>
    </p:spTree>
    <p:extLst>
      <p:ext uri="{BB962C8B-B14F-4D97-AF65-F5344CB8AC3E}">
        <p14:creationId xmlns:p14="http://schemas.microsoft.com/office/powerpoint/2010/main" val="2847530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8607F-5AB7-AF19-1013-360D449462FF}"/>
              </a:ext>
            </a:extLst>
          </p:cNvPr>
          <p:cNvSpPr>
            <a:spLocks noGrp="1"/>
          </p:cNvSpPr>
          <p:nvPr>
            <p:ph type="title"/>
          </p:nvPr>
        </p:nvSpPr>
        <p:spPr/>
        <p:txBody>
          <a:bodyPr/>
          <a:lstStyle/>
          <a:p>
            <a:r>
              <a:rPr lang="en-GB" b="1" dirty="0">
                <a:latin typeface="+mn-lt"/>
              </a:rPr>
              <a:t>Gallic sayings point to sufficiency not abundance</a:t>
            </a:r>
          </a:p>
        </p:txBody>
      </p:sp>
      <p:sp>
        <p:nvSpPr>
          <p:cNvPr id="3" name="Content Placeholder 2">
            <a:extLst>
              <a:ext uri="{FF2B5EF4-FFF2-40B4-BE49-F238E27FC236}">
                <a16:creationId xmlns:a16="http://schemas.microsoft.com/office/drawing/2014/main" id="{73041316-A4DC-1B88-D866-51F042426AAC}"/>
              </a:ext>
            </a:extLst>
          </p:cNvPr>
          <p:cNvSpPr>
            <a:spLocks noGrp="1"/>
          </p:cNvSpPr>
          <p:nvPr>
            <p:ph idx="1"/>
          </p:nvPr>
        </p:nvSpPr>
        <p:spPr/>
        <p:txBody>
          <a:bodyPr/>
          <a:lstStyle/>
          <a:p>
            <a:r>
              <a:rPr lang="en-GB" b="1" dirty="0"/>
              <a:t>“The small fire that warms is better than the big fire that burns”</a:t>
            </a:r>
          </a:p>
          <a:p>
            <a:r>
              <a:rPr lang="en-GB" b="1" dirty="0"/>
              <a:t>“Enough is as good as a feast”</a:t>
            </a:r>
          </a:p>
          <a:p>
            <a:r>
              <a:rPr lang="en-GB" b="1" dirty="0"/>
              <a:t>“What is sufficient is good”</a:t>
            </a:r>
          </a:p>
          <a:p>
            <a:r>
              <a:rPr lang="en-GB" b="1" dirty="0"/>
              <a:t>“Be thankful for the one even though nine may be swimming”</a:t>
            </a:r>
          </a:p>
        </p:txBody>
      </p:sp>
    </p:spTree>
    <p:extLst>
      <p:ext uri="{BB962C8B-B14F-4D97-AF65-F5344CB8AC3E}">
        <p14:creationId xmlns:p14="http://schemas.microsoft.com/office/powerpoint/2010/main" val="8017527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1A617-3F64-A3A3-935D-59C15AE8136B}"/>
              </a:ext>
            </a:extLst>
          </p:cNvPr>
          <p:cNvSpPr>
            <a:spLocks noGrp="1"/>
          </p:cNvSpPr>
          <p:nvPr>
            <p:ph type="title"/>
          </p:nvPr>
        </p:nvSpPr>
        <p:spPr/>
        <p:txBody>
          <a:bodyPr/>
          <a:lstStyle/>
          <a:p>
            <a:pPr algn="ctr"/>
            <a:r>
              <a:rPr lang="en-GB" b="1" dirty="0">
                <a:latin typeface="+mn-lt"/>
              </a:rPr>
              <a:t>Totemic restrictions</a:t>
            </a:r>
          </a:p>
        </p:txBody>
      </p:sp>
      <p:sp>
        <p:nvSpPr>
          <p:cNvPr id="3" name="Content Placeholder 2">
            <a:extLst>
              <a:ext uri="{FF2B5EF4-FFF2-40B4-BE49-F238E27FC236}">
                <a16:creationId xmlns:a16="http://schemas.microsoft.com/office/drawing/2014/main" id="{90CE084C-FBAB-D8BC-83B2-17EA4D42B153}"/>
              </a:ext>
            </a:extLst>
          </p:cNvPr>
          <p:cNvSpPr>
            <a:spLocks noGrp="1"/>
          </p:cNvSpPr>
          <p:nvPr>
            <p:ph idx="1"/>
          </p:nvPr>
        </p:nvSpPr>
        <p:spPr/>
        <p:txBody>
          <a:bodyPr/>
          <a:lstStyle/>
          <a:p>
            <a:r>
              <a:rPr lang="en-GB" b="1" dirty="0"/>
              <a:t>Particular families would experience an affinity with particular species</a:t>
            </a:r>
          </a:p>
          <a:p>
            <a:r>
              <a:rPr lang="en-GB" b="1" dirty="0"/>
              <a:t>The </a:t>
            </a:r>
            <a:r>
              <a:rPr lang="en-GB" b="1" dirty="0" err="1"/>
              <a:t>MacCodrums</a:t>
            </a:r>
            <a:r>
              <a:rPr lang="en-GB" b="1" dirty="0"/>
              <a:t> of North </a:t>
            </a:r>
            <a:r>
              <a:rPr lang="en-GB" b="1" dirty="0" err="1"/>
              <a:t>Uist</a:t>
            </a:r>
            <a:endParaRPr lang="en-GB" b="1" dirty="0"/>
          </a:p>
          <a:p>
            <a:r>
              <a:rPr lang="en-GB" b="1" dirty="0"/>
              <a:t>Claimed to have descended from a union between a seal-woman (selkie) and human man</a:t>
            </a:r>
          </a:p>
          <a:p>
            <a:r>
              <a:rPr lang="en-GB" b="1" dirty="0"/>
              <a:t>Refused to kill seals</a:t>
            </a:r>
          </a:p>
          <a:p>
            <a:r>
              <a:rPr lang="en-GB" b="1" dirty="0"/>
              <a:t>Prominence of syndactyly within the clan</a:t>
            </a:r>
          </a:p>
        </p:txBody>
      </p:sp>
    </p:spTree>
    <p:extLst>
      <p:ext uri="{BB962C8B-B14F-4D97-AF65-F5344CB8AC3E}">
        <p14:creationId xmlns:p14="http://schemas.microsoft.com/office/powerpoint/2010/main" val="3697029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A07FE-99FF-DFB9-B6EE-6735E2095CB9}"/>
              </a:ext>
            </a:extLst>
          </p:cNvPr>
          <p:cNvSpPr>
            <a:spLocks noGrp="1"/>
          </p:cNvSpPr>
          <p:nvPr>
            <p:ph type="title"/>
          </p:nvPr>
        </p:nvSpPr>
        <p:spPr/>
        <p:txBody>
          <a:bodyPr>
            <a:normAutofit/>
          </a:bodyPr>
          <a:lstStyle/>
          <a:p>
            <a:r>
              <a:rPr lang="en-GB" b="1" dirty="0">
                <a:latin typeface="+mn-lt"/>
              </a:rPr>
              <a:t>The Lachlan family on Rum</a:t>
            </a:r>
          </a:p>
        </p:txBody>
      </p:sp>
      <p:sp>
        <p:nvSpPr>
          <p:cNvPr id="3" name="Content Placeholder 2">
            <a:extLst>
              <a:ext uri="{FF2B5EF4-FFF2-40B4-BE49-F238E27FC236}">
                <a16:creationId xmlns:a16="http://schemas.microsoft.com/office/drawing/2014/main" id="{4D4848B0-40D4-37F9-A0A2-148BF2540FDC}"/>
              </a:ext>
            </a:extLst>
          </p:cNvPr>
          <p:cNvSpPr>
            <a:spLocks noGrp="1"/>
          </p:cNvSpPr>
          <p:nvPr>
            <p:ph idx="1"/>
          </p:nvPr>
        </p:nvSpPr>
        <p:spPr>
          <a:xfrm>
            <a:off x="0" y="1825625"/>
            <a:ext cx="12192000" cy="4351338"/>
          </a:xfrm>
        </p:spPr>
        <p:txBody>
          <a:bodyPr/>
          <a:lstStyle/>
          <a:p>
            <a:r>
              <a:rPr lang="en-GB" b="1" dirty="0"/>
              <a:t>Believed they would die suddenly if they killed a deer on particular mountains</a:t>
            </a:r>
          </a:p>
          <a:p>
            <a:endParaRPr lang="en-GB" dirty="0"/>
          </a:p>
          <a:p>
            <a:endParaRPr lang="en-GB" dirty="0"/>
          </a:p>
        </p:txBody>
      </p:sp>
    </p:spTree>
    <p:extLst>
      <p:ext uri="{BB962C8B-B14F-4D97-AF65-F5344CB8AC3E}">
        <p14:creationId xmlns:p14="http://schemas.microsoft.com/office/powerpoint/2010/main" val="8893084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7A572-092B-385B-60A5-4D7DB1208326}"/>
              </a:ext>
            </a:extLst>
          </p:cNvPr>
          <p:cNvSpPr>
            <a:spLocks noGrp="1"/>
          </p:cNvSpPr>
          <p:nvPr>
            <p:ph type="title"/>
          </p:nvPr>
        </p:nvSpPr>
        <p:spPr/>
        <p:txBody>
          <a:bodyPr/>
          <a:lstStyle/>
          <a:p>
            <a:r>
              <a:rPr lang="en-GB" b="1" dirty="0">
                <a:latin typeface="+mn-lt"/>
              </a:rPr>
              <a:t>Nature sanctuaries</a:t>
            </a:r>
          </a:p>
        </p:txBody>
      </p:sp>
      <p:sp>
        <p:nvSpPr>
          <p:cNvPr id="3" name="Content Placeholder 2">
            <a:extLst>
              <a:ext uri="{FF2B5EF4-FFF2-40B4-BE49-F238E27FC236}">
                <a16:creationId xmlns:a16="http://schemas.microsoft.com/office/drawing/2014/main" id="{BD9EAAEE-7996-4BB7-EC9E-DB7FD8B03C02}"/>
              </a:ext>
            </a:extLst>
          </p:cNvPr>
          <p:cNvSpPr>
            <a:spLocks noGrp="1"/>
          </p:cNvSpPr>
          <p:nvPr>
            <p:ph idx="1"/>
          </p:nvPr>
        </p:nvSpPr>
        <p:spPr/>
        <p:txBody>
          <a:bodyPr/>
          <a:lstStyle/>
          <a:p>
            <a:r>
              <a:rPr lang="en-GB" b="1" dirty="0"/>
              <a:t>Whole valleys were looked on as protected from human use by spirits</a:t>
            </a:r>
          </a:p>
          <a:p>
            <a:r>
              <a:rPr lang="en-GB" b="1" dirty="0"/>
              <a:t>Or these spirits demanded strict limits on use.</a:t>
            </a:r>
          </a:p>
        </p:txBody>
      </p:sp>
    </p:spTree>
    <p:extLst>
      <p:ext uri="{BB962C8B-B14F-4D97-AF65-F5344CB8AC3E}">
        <p14:creationId xmlns:p14="http://schemas.microsoft.com/office/powerpoint/2010/main" val="6495526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25502-D740-A808-3925-AD2D3F9B4799}"/>
              </a:ext>
            </a:extLst>
          </p:cNvPr>
          <p:cNvSpPr>
            <a:spLocks noGrp="1"/>
          </p:cNvSpPr>
          <p:nvPr>
            <p:ph type="title"/>
          </p:nvPr>
        </p:nvSpPr>
        <p:spPr/>
        <p:txBody>
          <a:bodyPr/>
          <a:lstStyle/>
          <a:p>
            <a:pPr algn="ctr"/>
            <a:r>
              <a:rPr lang="en-GB" b="1" dirty="0">
                <a:latin typeface="+mn-lt"/>
              </a:rPr>
              <a:t>Discussion time and break</a:t>
            </a:r>
          </a:p>
        </p:txBody>
      </p:sp>
      <p:sp>
        <p:nvSpPr>
          <p:cNvPr id="3" name="Content Placeholder 2">
            <a:extLst>
              <a:ext uri="{FF2B5EF4-FFF2-40B4-BE49-F238E27FC236}">
                <a16:creationId xmlns:a16="http://schemas.microsoft.com/office/drawing/2014/main" id="{86CD4ECE-0654-0509-F28B-C7F714F1BA4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7332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62732-613A-94CB-B557-CDD5E970D6D4}"/>
              </a:ext>
            </a:extLst>
          </p:cNvPr>
          <p:cNvSpPr>
            <a:spLocks noGrp="1"/>
          </p:cNvSpPr>
          <p:nvPr>
            <p:ph type="ctrTitle"/>
          </p:nvPr>
        </p:nvSpPr>
        <p:spPr/>
        <p:txBody>
          <a:bodyPr/>
          <a:lstStyle/>
          <a:p>
            <a:r>
              <a:rPr lang="en-GB" b="1" dirty="0">
                <a:latin typeface="+mn-lt"/>
              </a:rPr>
              <a:t>Lecture 6</a:t>
            </a:r>
          </a:p>
        </p:txBody>
      </p:sp>
      <p:sp>
        <p:nvSpPr>
          <p:cNvPr id="4" name="Subtitle 3">
            <a:extLst>
              <a:ext uri="{FF2B5EF4-FFF2-40B4-BE49-F238E27FC236}">
                <a16:creationId xmlns:a16="http://schemas.microsoft.com/office/drawing/2014/main" id="{B9432C6F-9075-6E56-AB64-5C3E187ABA37}"/>
              </a:ext>
            </a:extLst>
          </p:cNvPr>
          <p:cNvSpPr>
            <a:spLocks noGrp="1"/>
          </p:cNvSpPr>
          <p:nvPr>
            <p:ph type="subTitle" idx="1"/>
          </p:nvPr>
        </p:nvSpPr>
        <p:spPr/>
        <p:txBody>
          <a:bodyPr>
            <a:noAutofit/>
          </a:bodyPr>
          <a:lstStyle/>
          <a:p>
            <a:r>
              <a:rPr lang="en-GB" sz="4800" b="1" dirty="0"/>
              <a:t>The Green World</a:t>
            </a:r>
          </a:p>
          <a:p>
            <a:r>
              <a:rPr lang="en-GB" sz="3600" b="1" dirty="0"/>
              <a:t>Dr Keith R. Skene</a:t>
            </a:r>
          </a:p>
          <a:p>
            <a:r>
              <a:rPr lang="en-GB" sz="3600" b="1" dirty="0"/>
              <a:t>Biosphere Research Institute</a:t>
            </a:r>
          </a:p>
        </p:txBody>
      </p:sp>
    </p:spTree>
    <p:extLst>
      <p:ext uri="{BB962C8B-B14F-4D97-AF65-F5344CB8AC3E}">
        <p14:creationId xmlns:p14="http://schemas.microsoft.com/office/powerpoint/2010/main" val="81636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0521B-7B2D-49DA-B88F-F6DB0750D736}"/>
              </a:ext>
            </a:extLst>
          </p:cNvPr>
          <p:cNvSpPr>
            <a:spLocks noGrp="1"/>
          </p:cNvSpPr>
          <p:nvPr>
            <p:ph type="title"/>
          </p:nvPr>
        </p:nvSpPr>
        <p:spPr/>
        <p:txBody>
          <a:bodyPr/>
          <a:lstStyle/>
          <a:p>
            <a:r>
              <a:rPr lang="en-GB" b="1" dirty="0" err="1">
                <a:latin typeface="+mn-lt"/>
              </a:rPr>
              <a:t>Filidhs</a:t>
            </a:r>
            <a:r>
              <a:rPr lang="en-GB" b="1" dirty="0">
                <a:latin typeface="+mn-lt"/>
              </a:rPr>
              <a:t> and Bards as central to all</a:t>
            </a:r>
          </a:p>
        </p:txBody>
      </p:sp>
      <p:sp>
        <p:nvSpPr>
          <p:cNvPr id="3" name="Content Placeholder 2">
            <a:extLst>
              <a:ext uri="{FF2B5EF4-FFF2-40B4-BE49-F238E27FC236}">
                <a16:creationId xmlns:a16="http://schemas.microsoft.com/office/drawing/2014/main" id="{CB80CECC-1672-CA67-BD46-E847A5481D78}"/>
              </a:ext>
            </a:extLst>
          </p:cNvPr>
          <p:cNvSpPr>
            <a:spLocks noGrp="1"/>
          </p:cNvSpPr>
          <p:nvPr>
            <p:ph idx="1"/>
          </p:nvPr>
        </p:nvSpPr>
        <p:spPr/>
        <p:txBody>
          <a:bodyPr/>
          <a:lstStyle/>
          <a:p>
            <a:r>
              <a:rPr lang="en-GB" b="1" dirty="0"/>
              <a:t>A living record of everything, from the Otherworld to taboos, and reminders of success and failure</a:t>
            </a:r>
          </a:p>
          <a:p>
            <a:r>
              <a:rPr lang="en-GB" b="1" dirty="0"/>
              <a:t>Ecology and society were central themes</a:t>
            </a:r>
          </a:p>
          <a:p>
            <a:r>
              <a:rPr lang="en-GB" b="1" dirty="0"/>
              <a:t>Bards maintained the social order</a:t>
            </a:r>
          </a:p>
          <a:p>
            <a:r>
              <a:rPr lang="en-GB" b="1" dirty="0"/>
              <a:t>They were central to the functioning of kings, priests, military and commoners</a:t>
            </a:r>
          </a:p>
        </p:txBody>
      </p:sp>
    </p:spTree>
    <p:extLst>
      <p:ext uri="{BB962C8B-B14F-4D97-AF65-F5344CB8AC3E}">
        <p14:creationId xmlns:p14="http://schemas.microsoft.com/office/powerpoint/2010/main" val="33634672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DF7E-A5EA-8584-FAEA-A757E400897D}"/>
              </a:ext>
            </a:extLst>
          </p:cNvPr>
          <p:cNvSpPr>
            <a:spLocks noGrp="1"/>
          </p:cNvSpPr>
          <p:nvPr>
            <p:ph type="title"/>
          </p:nvPr>
        </p:nvSpPr>
        <p:spPr/>
        <p:txBody>
          <a:bodyPr/>
          <a:lstStyle/>
          <a:p>
            <a:r>
              <a:rPr lang="en-GB" b="1" dirty="0">
                <a:latin typeface="+mn-lt"/>
              </a:rPr>
              <a:t>Key theme in oral traditions: embeddedness</a:t>
            </a:r>
          </a:p>
        </p:txBody>
      </p:sp>
      <p:sp>
        <p:nvSpPr>
          <p:cNvPr id="3" name="Content Placeholder 2">
            <a:extLst>
              <a:ext uri="{FF2B5EF4-FFF2-40B4-BE49-F238E27FC236}">
                <a16:creationId xmlns:a16="http://schemas.microsoft.com/office/drawing/2014/main" id="{4F214518-3461-0077-435C-E106115F5896}"/>
              </a:ext>
            </a:extLst>
          </p:cNvPr>
          <p:cNvSpPr>
            <a:spLocks noGrp="1"/>
          </p:cNvSpPr>
          <p:nvPr>
            <p:ph idx="1"/>
          </p:nvPr>
        </p:nvSpPr>
        <p:spPr/>
        <p:txBody>
          <a:bodyPr/>
          <a:lstStyle/>
          <a:p>
            <a:r>
              <a:rPr lang="en-GB" b="1" dirty="0"/>
              <a:t>Ecological perspective insists that we are, in the most profound ways, ‘not our own’; we belong</a:t>
            </a:r>
          </a:p>
          <a:p>
            <a:r>
              <a:rPr lang="en-GB" b="1" dirty="0"/>
              <a:t>The ecosystem of which we are a part, is a whole; </a:t>
            </a:r>
          </a:p>
          <a:p>
            <a:r>
              <a:rPr lang="en-GB" b="1" dirty="0"/>
              <a:t>the rocks and waters, atmosphere and soil, plants, minerals, and human beings interact in a dynamic, mutually supportive way that makes all talk of atomistic individualism impossible</a:t>
            </a:r>
          </a:p>
          <a:p>
            <a:r>
              <a:rPr lang="en-GB" b="1" dirty="0"/>
              <a:t>Relationship and interdependence, change and transformation, not substance, changelessness and perfection, are the categories within which a theology for our day must function. </a:t>
            </a:r>
          </a:p>
        </p:txBody>
      </p:sp>
    </p:spTree>
    <p:extLst>
      <p:ext uri="{BB962C8B-B14F-4D97-AF65-F5344CB8AC3E}">
        <p14:creationId xmlns:p14="http://schemas.microsoft.com/office/powerpoint/2010/main" val="36016246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7B53C-44A7-FA9D-CF59-D14DAE97005F}"/>
              </a:ext>
            </a:extLst>
          </p:cNvPr>
          <p:cNvSpPr>
            <a:spLocks noGrp="1"/>
          </p:cNvSpPr>
          <p:nvPr>
            <p:ph type="title"/>
          </p:nvPr>
        </p:nvSpPr>
        <p:spPr/>
        <p:txBody>
          <a:bodyPr/>
          <a:lstStyle/>
          <a:p>
            <a:r>
              <a:rPr lang="en-GB" b="1" dirty="0">
                <a:latin typeface="+mn-lt"/>
              </a:rPr>
              <a:t>The Green World</a:t>
            </a:r>
          </a:p>
        </p:txBody>
      </p:sp>
      <p:sp>
        <p:nvSpPr>
          <p:cNvPr id="3" name="Content Placeholder 2">
            <a:extLst>
              <a:ext uri="{FF2B5EF4-FFF2-40B4-BE49-F238E27FC236}">
                <a16:creationId xmlns:a16="http://schemas.microsoft.com/office/drawing/2014/main" id="{72B8F04A-7F4C-8002-1532-FEA1D87E6678}"/>
              </a:ext>
            </a:extLst>
          </p:cNvPr>
          <p:cNvSpPr>
            <a:spLocks noGrp="1"/>
          </p:cNvSpPr>
          <p:nvPr>
            <p:ph idx="1"/>
          </p:nvPr>
        </p:nvSpPr>
        <p:spPr/>
        <p:txBody>
          <a:bodyPr>
            <a:normAutofit/>
          </a:bodyPr>
          <a:lstStyle/>
          <a:p>
            <a:r>
              <a:rPr lang="en-GB" b="1" dirty="0"/>
              <a:t>Overlayed landscapes emerged in narratives of the islands around the Irish Sea </a:t>
            </a:r>
          </a:p>
          <a:p>
            <a:r>
              <a:rPr lang="en-GB" b="1" dirty="0"/>
              <a:t>From the Otherworld of early Irish and Welsh literatures to the elvish realms of Middle English and Elizabethan poetry and drama</a:t>
            </a:r>
          </a:p>
          <a:p>
            <a:r>
              <a:rPr lang="en-GB" b="1" dirty="0"/>
              <a:t>Defined as the Green World by Northrop Frye </a:t>
            </a:r>
          </a:p>
          <a:p>
            <a:r>
              <a:rPr lang="en-GB" b="1" dirty="0"/>
              <a:t>Involve a dynamic and multidimensional sense of landscape. </a:t>
            </a:r>
          </a:p>
        </p:txBody>
      </p:sp>
    </p:spTree>
    <p:extLst>
      <p:ext uri="{BB962C8B-B14F-4D97-AF65-F5344CB8AC3E}">
        <p14:creationId xmlns:p14="http://schemas.microsoft.com/office/powerpoint/2010/main" val="20254722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F4571-CE76-B0EB-B699-937E8DD0B29B}"/>
              </a:ext>
            </a:extLst>
          </p:cNvPr>
          <p:cNvSpPr>
            <a:spLocks noGrp="1"/>
          </p:cNvSpPr>
          <p:nvPr>
            <p:ph type="title"/>
          </p:nvPr>
        </p:nvSpPr>
        <p:spPr/>
        <p:txBody>
          <a:bodyPr/>
          <a:lstStyle/>
          <a:p>
            <a:r>
              <a:rPr lang="en-GB" b="1" dirty="0">
                <a:latin typeface="+mn-lt"/>
              </a:rPr>
              <a:t>Green World as a tension and a resolution</a:t>
            </a:r>
          </a:p>
        </p:txBody>
      </p:sp>
      <p:sp>
        <p:nvSpPr>
          <p:cNvPr id="3" name="Content Placeholder 2">
            <a:extLst>
              <a:ext uri="{FF2B5EF4-FFF2-40B4-BE49-F238E27FC236}">
                <a16:creationId xmlns:a16="http://schemas.microsoft.com/office/drawing/2014/main" id="{B4536EF9-A25C-3A19-38D0-C21EEA4798F9}"/>
              </a:ext>
            </a:extLst>
          </p:cNvPr>
          <p:cNvSpPr>
            <a:spLocks noGrp="1"/>
          </p:cNvSpPr>
          <p:nvPr>
            <p:ph idx="1"/>
          </p:nvPr>
        </p:nvSpPr>
        <p:spPr/>
        <p:txBody>
          <a:bodyPr>
            <a:normAutofit/>
          </a:bodyPr>
          <a:lstStyle/>
          <a:p>
            <a:r>
              <a:rPr lang="en-GB" b="1" dirty="0"/>
              <a:t>The outcome of a multitude of forces</a:t>
            </a:r>
          </a:p>
          <a:p>
            <a:r>
              <a:rPr lang="en-GB" b="1" dirty="0"/>
              <a:t>Emergent</a:t>
            </a:r>
          </a:p>
          <a:p>
            <a:r>
              <a:rPr lang="en-GB" b="1" dirty="0"/>
              <a:t>Non-linear</a:t>
            </a:r>
          </a:p>
          <a:p>
            <a:r>
              <a:rPr lang="en-GB" b="1" dirty="0"/>
              <a:t>Dynamic</a:t>
            </a:r>
          </a:p>
          <a:p>
            <a:r>
              <a:rPr lang="en-GB" b="1" dirty="0"/>
              <a:t>Flowing through all</a:t>
            </a:r>
          </a:p>
        </p:txBody>
      </p:sp>
    </p:spTree>
    <p:extLst>
      <p:ext uri="{BB962C8B-B14F-4D97-AF65-F5344CB8AC3E}">
        <p14:creationId xmlns:p14="http://schemas.microsoft.com/office/powerpoint/2010/main" val="20993660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AE66-AFD5-8264-B332-1CD00331923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A0804BE-8C1D-0868-9FCE-24402F826C65}"/>
              </a:ext>
            </a:extLst>
          </p:cNvPr>
          <p:cNvSpPr>
            <a:spLocks noGrp="1"/>
          </p:cNvSpPr>
          <p:nvPr>
            <p:ph idx="1"/>
          </p:nvPr>
        </p:nvSpPr>
        <p:spPr/>
        <p:txBody>
          <a:bodyPr/>
          <a:lstStyle/>
          <a:p>
            <a:r>
              <a:rPr lang="en-GB" b="1" dirty="0"/>
              <a:t>Engaging stories are overlaid upon physical topography and geographical features to produce a reciprocally formed culture and nature of place</a:t>
            </a:r>
          </a:p>
          <a:p>
            <a:r>
              <a:rPr lang="en-GB" b="1" dirty="0"/>
              <a:t>The paradigm can be traced back to an historical overlap of indigenous traditions of cosmology in the literary cultures of the early Irish Sea. </a:t>
            </a:r>
          </a:p>
        </p:txBody>
      </p:sp>
    </p:spTree>
    <p:extLst>
      <p:ext uri="{BB962C8B-B14F-4D97-AF65-F5344CB8AC3E}">
        <p14:creationId xmlns:p14="http://schemas.microsoft.com/office/powerpoint/2010/main" val="14754418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EDBF-8506-9574-D5D3-FB90290E7B29}"/>
              </a:ext>
            </a:extLst>
          </p:cNvPr>
          <p:cNvSpPr>
            <a:spLocks noGrp="1"/>
          </p:cNvSpPr>
          <p:nvPr>
            <p:ph type="title"/>
          </p:nvPr>
        </p:nvSpPr>
        <p:spPr/>
        <p:txBody>
          <a:bodyPr/>
          <a:lstStyle/>
          <a:p>
            <a:r>
              <a:rPr lang="en-GB" b="1" dirty="0">
                <a:latin typeface="+mn-lt"/>
              </a:rPr>
              <a:t>The Triskele</a:t>
            </a:r>
          </a:p>
        </p:txBody>
      </p:sp>
      <p:sp>
        <p:nvSpPr>
          <p:cNvPr id="3" name="Content Placeholder 2">
            <a:extLst>
              <a:ext uri="{FF2B5EF4-FFF2-40B4-BE49-F238E27FC236}">
                <a16:creationId xmlns:a16="http://schemas.microsoft.com/office/drawing/2014/main" id="{AC07CB2F-DBF3-F7FD-25D5-CD68EB11FE3E}"/>
              </a:ext>
            </a:extLst>
          </p:cNvPr>
          <p:cNvSpPr>
            <a:spLocks noGrp="1"/>
          </p:cNvSpPr>
          <p:nvPr>
            <p:ph idx="1"/>
          </p:nvPr>
        </p:nvSpPr>
        <p:spPr>
          <a:xfrm>
            <a:off x="838200" y="1825625"/>
            <a:ext cx="6605588" cy="4351338"/>
          </a:xfrm>
        </p:spPr>
        <p:txBody>
          <a:bodyPr/>
          <a:lstStyle/>
          <a:p>
            <a:r>
              <a:rPr lang="en-GB" b="1" dirty="0"/>
              <a:t>The triskele, a figure composed of three spirals, signifies the three-layered nature of a human soul, and is in itself a central figure in ancient Celtic symbolism. </a:t>
            </a:r>
          </a:p>
          <a:p>
            <a:r>
              <a:rPr lang="en-GB" b="1" dirty="0"/>
              <a:t>The earth, sea, and sky share a three-fold marriage in oaths and as witness to deeds, and represent sacred elements.</a:t>
            </a:r>
          </a:p>
        </p:txBody>
      </p:sp>
    </p:spTree>
    <p:extLst>
      <p:ext uri="{BB962C8B-B14F-4D97-AF65-F5344CB8AC3E}">
        <p14:creationId xmlns:p14="http://schemas.microsoft.com/office/powerpoint/2010/main" val="12293329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70F57-8A2C-0966-54B6-9A96AE85A530}"/>
              </a:ext>
            </a:extLst>
          </p:cNvPr>
          <p:cNvSpPr>
            <a:spLocks noGrp="1"/>
          </p:cNvSpPr>
          <p:nvPr>
            <p:ph type="title"/>
          </p:nvPr>
        </p:nvSpPr>
        <p:spPr/>
        <p:txBody>
          <a:bodyPr/>
          <a:lstStyle/>
          <a:p>
            <a:r>
              <a:rPr lang="en-GB" b="1" dirty="0">
                <a:latin typeface="+mn-lt"/>
              </a:rPr>
              <a:t>Lugh</a:t>
            </a:r>
          </a:p>
        </p:txBody>
      </p:sp>
      <p:sp>
        <p:nvSpPr>
          <p:cNvPr id="3" name="Content Placeholder 2">
            <a:extLst>
              <a:ext uri="{FF2B5EF4-FFF2-40B4-BE49-F238E27FC236}">
                <a16:creationId xmlns:a16="http://schemas.microsoft.com/office/drawing/2014/main" id="{3EF3F5B5-863F-461A-7FE1-D2F26DEA2AE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887990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C655D-DB9A-1DE2-DFFE-CC1F1183176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C8D4086-5544-92A5-FFB0-D908FF9EE3FB}"/>
              </a:ext>
            </a:extLst>
          </p:cNvPr>
          <p:cNvSpPr>
            <a:spLocks noGrp="1"/>
          </p:cNvSpPr>
          <p:nvPr>
            <p:ph idx="1"/>
          </p:nvPr>
        </p:nvSpPr>
        <p:spPr>
          <a:xfrm>
            <a:off x="838200" y="1825625"/>
            <a:ext cx="3384176" cy="4351338"/>
          </a:xfrm>
        </p:spPr>
        <p:txBody>
          <a:bodyPr/>
          <a:lstStyle/>
          <a:p>
            <a:r>
              <a:rPr lang="en-GB" b="1" dirty="0"/>
              <a:t>The Mound of the Hostages at the Hill of Tara in Meath is aligned to sunrise on Imbolc</a:t>
            </a:r>
          </a:p>
          <a:p>
            <a:r>
              <a:rPr lang="en-GB" b="1" dirty="0"/>
              <a:t>Possibly in honour of Brigit</a:t>
            </a:r>
          </a:p>
        </p:txBody>
      </p:sp>
    </p:spTree>
    <p:extLst>
      <p:ext uri="{BB962C8B-B14F-4D97-AF65-F5344CB8AC3E}">
        <p14:creationId xmlns:p14="http://schemas.microsoft.com/office/powerpoint/2010/main" val="29523472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0A10B-FC87-AD39-7352-3C26A464CBF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7A82330-9FBC-5432-F672-F8F01668E5E6}"/>
              </a:ext>
            </a:extLst>
          </p:cNvPr>
          <p:cNvSpPr>
            <a:spLocks noGrp="1"/>
          </p:cNvSpPr>
          <p:nvPr>
            <p:ph idx="1"/>
          </p:nvPr>
        </p:nvSpPr>
        <p:spPr/>
        <p:txBody>
          <a:bodyPr/>
          <a:lstStyle/>
          <a:p>
            <a:endParaRPr lang="en-GB"/>
          </a:p>
        </p:txBody>
      </p:sp>
      <p:sp>
        <p:nvSpPr>
          <p:cNvPr id="6" name="TextBox 5">
            <a:extLst>
              <a:ext uri="{FF2B5EF4-FFF2-40B4-BE49-F238E27FC236}">
                <a16:creationId xmlns:a16="http://schemas.microsoft.com/office/drawing/2014/main" id="{BE149586-A436-DA06-ADF4-FAE89BDFD850}"/>
              </a:ext>
            </a:extLst>
          </p:cNvPr>
          <p:cNvSpPr txBox="1"/>
          <p:nvPr/>
        </p:nvSpPr>
        <p:spPr>
          <a:xfrm>
            <a:off x="2433919" y="277627"/>
            <a:ext cx="7332457" cy="707886"/>
          </a:xfrm>
          <a:prstGeom prst="rect">
            <a:avLst/>
          </a:prstGeom>
          <a:noFill/>
        </p:spPr>
        <p:txBody>
          <a:bodyPr wrap="none" rtlCol="0">
            <a:spAutoFit/>
          </a:bodyPr>
          <a:lstStyle/>
          <a:p>
            <a:r>
              <a:rPr lang="en-GB" sz="4000" b="1" dirty="0"/>
              <a:t>Celtic carvings from Galicia, Spain</a:t>
            </a:r>
          </a:p>
        </p:txBody>
      </p:sp>
    </p:spTree>
    <p:extLst>
      <p:ext uri="{BB962C8B-B14F-4D97-AF65-F5344CB8AC3E}">
        <p14:creationId xmlns:p14="http://schemas.microsoft.com/office/powerpoint/2010/main" val="2637782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486E-2D20-B8AF-676B-D5A9F950F99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A715D1-7EB8-A0B7-DEFC-646679BEB898}"/>
              </a:ext>
            </a:extLst>
          </p:cNvPr>
          <p:cNvSpPr>
            <a:spLocks noGrp="1"/>
          </p:cNvSpPr>
          <p:nvPr>
            <p:ph idx="1"/>
          </p:nvPr>
        </p:nvSpPr>
        <p:spPr/>
        <p:txBody>
          <a:bodyPr/>
          <a:lstStyle/>
          <a:p>
            <a:endParaRPr lang="en-GB"/>
          </a:p>
        </p:txBody>
      </p:sp>
      <p:sp>
        <p:nvSpPr>
          <p:cNvPr id="4" name="TextBox 3">
            <a:extLst>
              <a:ext uri="{FF2B5EF4-FFF2-40B4-BE49-F238E27FC236}">
                <a16:creationId xmlns:a16="http://schemas.microsoft.com/office/drawing/2014/main" id="{374A0F9E-F14A-7E9B-9D4C-4A05D8415ADC}"/>
              </a:ext>
            </a:extLst>
          </p:cNvPr>
          <p:cNvSpPr txBox="1"/>
          <p:nvPr/>
        </p:nvSpPr>
        <p:spPr>
          <a:xfrm>
            <a:off x="6279776" y="6347011"/>
            <a:ext cx="3709734" cy="461665"/>
          </a:xfrm>
          <a:prstGeom prst="rect">
            <a:avLst/>
          </a:prstGeom>
          <a:solidFill>
            <a:schemeClr val="bg1"/>
          </a:solidFill>
        </p:spPr>
        <p:txBody>
          <a:bodyPr wrap="none" rtlCol="0">
            <a:spAutoFit/>
          </a:bodyPr>
          <a:lstStyle/>
          <a:p>
            <a:r>
              <a:rPr lang="en-GB" sz="2400" b="1" dirty="0"/>
              <a:t>14</a:t>
            </a:r>
            <a:r>
              <a:rPr lang="en-GB" sz="2400" b="1" baseline="30000" dirty="0"/>
              <a:t>th</a:t>
            </a:r>
            <a:r>
              <a:rPr lang="en-GB" sz="2400" b="1" dirty="0"/>
              <a:t> Century BC Helladic jug</a:t>
            </a:r>
          </a:p>
        </p:txBody>
      </p:sp>
      <p:sp>
        <p:nvSpPr>
          <p:cNvPr id="5" name="TextBox 4">
            <a:extLst>
              <a:ext uri="{FF2B5EF4-FFF2-40B4-BE49-F238E27FC236}">
                <a16:creationId xmlns:a16="http://schemas.microsoft.com/office/drawing/2014/main" id="{2C0F082F-F0F4-01A9-98B1-80EB9DDA6601}"/>
              </a:ext>
            </a:extLst>
          </p:cNvPr>
          <p:cNvSpPr txBox="1"/>
          <p:nvPr/>
        </p:nvSpPr>
        <p:spPr>
          <a:xfrm>
            <a:off x="13451" y="6387354"/>
            <a:ext cx="3991285" cy="461665"/>
          </a:xfrm>
          <a:prstGeom prst="rect">
            <a:avLst/>
          </a:prstGeom>
          <a:solidFill>
            <a:schemeClr val="bg1"/>
          </a:solidFill>
        </p:spPr>
        <p:txBody>
          <a:bodyPr wrap="none" rtlCol="0">
            <a:spAutoFit/>
          </a:bodyPr>
          <a:lstStyle/>
          <a:p>
            <a:r>
              <a:rPr lang="en-GB" sz="2400" b="1" dirty="0"/>
              <a:t>Mycenaean gold cup, 1400 BC</a:t>
            </a:r>
          </a:p>
        </p:txBody>
      </p:sp>
    </p:spTree>
    <p:extLst>
      <p:ext uri="{BB962C8B-B14F-4D97-AF65-F5344CB8AC3E}">
        <p14:creationId xmlns:p14="http://schemas.microsoft.com/office/powerpoint/2010/main" val="25827016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6EC41-AD4D-57CD-4849-C311CF4214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8AD2530-5167-BFCE-3021-6A20D90665A6}"/>
              </a:ext>
            </a:extLst>
          </p:cNvPr>
          <p:cNvSpPr>
            <a:spLocks noGrp="1"/>
          </p:cNvSpPr>
          <p:nvPr>
            <p:ph idx="1"/>
          </p:nvPr>
        </p:nvSpPr>
        <p:spPr/>
        <p:txBody>
          <a:bodyPr/>
          <a:lstStyle/>
          <a:p>
            <a:endParaRPr lang="en-GB"/>
          </a:p>
        </p:txBody>
      </p:sp>
      <p:sp>
        <p:nvSpPr>
          <p:cNvPr id="6" name="TextBox 5">
            <a:extLst>
              <a:ext uri="{FF2B5EF4-FFF2-40B4-BE49-F238E27FC236}">
                <a16:creationId xmlns:a16="http://schemas.microsoft.com/office/drawing/2014/main" id="{C4A62D8B-48BB-975B-02A4-70D83A8331CC}"/>
              </a:ext>
            </a:extLst>
          </p:cNvPr>
          <p:cNvSpPr txBox="1"/>
          <p:nvPr/>
        </p:nvSpPr>
        <p:spPr>
          <a:xfrm>
            <a:off x="712695" y="5338485"/>
            <a:ext cx="9717616" cy="523220"/>
          </a:xfrm>
          <a:prstGeom prst="rect">
            <a:avLst/>
          </a:prstGeom>
          <a:noFill/>
        </p:spPr>
        <p:txBody>
          <a:bodyPr wrap="square" rtlCol="0">
            <a:spAutoFit/>
          </a:bodyPr>
          <a:lstStyle/>
          <a:p>
            <a:r>
              <a:rPr lang="en-GB" sz="2800" b="1" dirty="0"/>
              <a:t>Coin of Sicily, 300 BC                                                   Isle of Man Flag   </a:t>
            </a:r>
          </a:p>
        </p:txBody>
      </p:sp>
    </p:spTree>
    <p:extLst>
      <p:ext uri="{BB962C8B-B14F-4D97-AF65-F5344CB8AC3E}">
        <p14:creationId xmlns:p14="http://schemas.microsoft.com/office/powerpoint/2010/main" val="161516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61B5-7FE2-DCAA-6AAE-D4850003E1C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FFF053D-233D-9C61-48F6-A90E200A7A4F}"/>
              </a:ext>
            </a:extLst>
          </p:cNvPr>
          <p:cNvSpPr>
            <a:spLocks noGrp="1"/>
          </p:cNvSpPr>
          <p:nvPr>
            <p:ph idx="1"/>
          </p:nvPr>
        </p:nvSpPr>
        <p:spPr/>
        <p:txBody>
          <a:bodyPr/>
          <a:lstStyle/>
          <a:p>
            <a:r>
              <a:rPr lang="en-GB" b="1" dirty="0"/>
              <a:t>The </a:t>
            </a:r>
            <a:r>
              <a:rPr lang="en-GB" b="1" dirty="0" err="1"/>
              <a:t>filidh</a:t>
            </a:r>
            <a:r>
              <a:rPr lang="en-GB" b="1" dirty="0"/>
              <a:t>, the official poets, were far superior to the bards, as this song by a </a:t>
            </a:r>
            <a:r>
              <a:rPr lang="en-GB" b="1" dirty="0" err="1"/>
              <a:t>filidh</a:t>
            </a:r>
            <a:r>
              <a:rPr lang="en-GB" b="1" dirty="0"/>
              <a:t> to a bard attests:</a:t>
            </a:r>
          </a:p>
          <a:p>
            <a:endParaRPr lang="en-GB" b="1" dirty="0"/>
          </a:p>
          <a:p>
            <a:pPr marL="0" indent="0">
              <a:buNone/>
            </a:pPr>
            <a:r>
              <a:rPr lang="en-GB" b="1" dirty="0"/>
              <a:t>“I am a </a:t>
            </a:r>
            <a:r>
              <a:rPr lang="en-GB" b="1" dirty="0" err="1"/>
              <a:t>filidh</a:t>
            </a:r>
            <a:r>
              <a:rPr lang="en-GB" b="1" dirty="0"/>
              <a:t>, and no bard,</a:t>
            </a:r>
          </a:p>
          <a:p>
            <a:pPr marL="0" indent="0">
              <a:buNone/>
            </a:pPr>
            <a:r>
              <a:rPr lang="en-GB" b="1" dirty="0"/>
              <a:t>Which is a higher rank;</a:t>
            </a:r>
          </a:p>
          <a:p>
            <a:pPr marL="0" indent="0">
              <a:buNone/>
            </a:pPr>
            <a:r>
              <a:rPr lang="en-GB" b="1" dirty="0"/>
              <a:t>You, beast are no match,</a:t>
            </a:r>
          </a:p>
          <a:p>
            <a:pPr marL="0" indent="0">
              <a:buNone/>
            </a:pPr>
            <a:r>
              <a:rPr lang="en-GB" b="1" dirty="0"/>
              <a:t>Barking like a dog for your food!”</a:t>
            </a:r>
          </a:p>
          <a:p>
            <a:endParaRPr lang="en-GB" dirty="0"/>
          </a:p>
        </p:txBody>
      </p:sp>
    </p:spTree>
    <p:extLst>
      <p:ext uri="{BB962C8B-B14F-4D97-AF65-F5344CB8AC3E}">
        <p14:creationId xmlns:p14="http://schemas.microsoft.com/office/powerpoint/2010/main" val="33798101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D65BF-5AE8-644F-C0DC-58973C2A307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4B99E39-63C1-747F-833B-FC2830F11E73}"/>
              </a:ext>
            </a:extLst>
          </p:cNvPr>
          <p:cNvSpPr>
            <a:spLocks noGrp="1"/>
          </p:cNvSpPr>
          <p:nvPr>
            <p:ph idx="1"/>
          </p:nvPr>
        </p:nvSpPr>
        <p:spPr>
          <a:xfrm>
            <a:off x="128588" y="1825625"/>
            <a:ext cx="7915275" cy="4351338"/>
          </a:xfrm>
        </p:spPr>
        <p:txBody>
          <a:bodyPr/>
          <a:lstStyle/>
          <a:p>
            <a:r>
              <a:rPr lang="en-GB" b="1" dirty="0"/>
              <a:t>We see the triadic symbol throughout many civilizations, going back as far as Newgrange (around 3200 BC), </a:t>
            </a:r>
          </a:p>
          <a:p>
            <a:r>
              <a:rPr lang="en-GB" b="1" dirty="0"/>
              <a:t>an elaborate passage tomb aligned on the winter solstice sunrise and thought to be pre-Celtic.</a:t>
            </a:r>
          </a:p>
          <a:p>
            <a:endParaRPr lang="en-GB" dirty="0"/>
          </a:p>
        </p:txBody>
      </p:sp>
    </p:spTree>
    <p:extLst>
      <p:ext uri="{BB962C8B-B14F-4D97-AF65-F5344CB8AC3E}">
        <p14:creationId xmlns:p14="http://schemas.microsoft.com/office/powerpoint/2010/main" val="13354190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8525-EF9A-C2A8-88B9-851A52047EAD}"/>
              </a:ext>
            </a:extLst>
          </p:cNvPr>
          <p:cNvSpPr>
            <a:spLocks noGrp="1"/>
          </p:cNvSpPr>
          <p:nvPr>
            <p:ph type="title"/>
          </p:nvPr>
        </p:nvSpPr>
        <p:spPr/>
        <p:txBody>
          <a:bodyPr/>
          <a:lstStyle/>
          <a:p>
            <a:r>
              <a:rPr lang="en-GB" b="1" dirty="0">
                <a:latin typeface="+mn-lt"/>
              </a:rPr>
              <a:t>Three Hares</a:t>
            </a:r>
          </a:p>
        </p:txBody>
      </p:sp>
      <p:sp>
        <p:nvSpPr>
          <p:cNvPr id="3" name="Content Placeholder 2">
            <a:extLst>
              <a:ext uri="{FF2B5EF4-FFF2-40B4-BE49-F238E27FC236}">
                <a16:creationId xmlns:a16="http://schemas.microsoft.com/office/drawing/2014/main" id="{9D14BA62-D636-BC51-FD1E-9A4631A5A073}"/>
              </a:ext>
            </a:extLst>
          </p:cNvPr>
          <p:cNvSpPr>
            <a:spLocks noGrp="1"/>
          </p:cNvSpPr>
          <p:nvPr>
            <p:ph idx="1"/>
          </p:nvPr>
        </p:nvSpPr>
        <p:spPr/>
        <p:txBody>
          <a:bodyPr/>
          <a:lstStyle/>
          <a:p>
            <a:pPr marL="0" indent="0">
              <a:buNone/>
            </a:pPr>
            <a:r>
              <a:rPr lang="en-GB" b="1" dirty="0"/>
              <a:t> Origins in </a:t>
            </a:r>
            <a:r>
              <a:rPr lang="en-GB" b="1" dirty="0" err="1"/>
              <a:t>Bhuddism</a:t>
            </a:r>
            <a:r>
              <a:rPr lang="en-GB" b="1" dirty="0"/>
              <a:t>?</a:t>
            </a:r>
          </a:p>
          <a:p>
            <a:pPr marL="0" indent="0">
              <a:buNone/>
            </a:pPr>
            <a:r>
              <a:rPr lang="en-GB" b="1" dirty="0"/>
              <a:t> Spread along Silk Road</a:t>
            </a:r>
          </a:p>
        </p:txBody>
      </p:sp>
    </p:spTree>
    <p:extLst>
      <p:ext uri="{BB962C8B-B14F-4D97-AF65-F5344CB8AC3E}">
        <p14:creationId xmlns:p14="http://schemas.microsoft.com/office/powerpoint/2010/main" val="8878491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C86E5-ED5A-D485-D76E-0A80EB2DC2A3}"/>
              </a:ext>
            </a:extLst>
          </p:cNvPr>
          <p:cNvSpPr>
            <a:spLocks noGrp="1"/>
          </p:cNvSpPr>
          <p:nvPr>
            <p:ph type="title"/>
          </p:nvPr>
        </p:nvSpPr>
        <p:spPr>
          <a:xfrm>
            <a:off x="838200" y="-177800"/>
            <a:ext cx="10515600" cy="1325563"/>
          </a:xfrm>
        </p:spPr>
        <p:txBody>
          <a:bodyPr>
            <a:normAutofit/>
          </a:bodyPr>
          <a:lstStyle/>
          <a:p>
            <a:pPr algn="ctr"/>
            <a:r>
              <a:rPr lang="en-GB" sz="7200" b="1" dirty="0">
                <a:latin typeface="+mn-lt"/>
              </a:rPr>
              <a:t>The Sagas</a:t>
            </a:r>
          </a:p>
        </p:txBody>
      </p:sp>
      <p:sp>
        <p:nvSpPr>
          <p:cNvPr id="3" name="Content Placeholder 2">
            <a:extLst>
              <a:ext uri="{FF2B5EF4-FFF2-40B4-BE49-F238E27FC236}">
                <a16:creationId xmlns:a16="http://schemas.microsoft.com/office/drawing/2014/main" id="{F83EAEDE-55C6-F657-E096-9DC2362E179F}"/>
              </a:ext>
            </a:extLst>
          </p:cNvPr>
          <p:cNvSpPr>
            <a:spLocks noGrp="1"/>
          </p:cNvSpPr>
          <p:nvPr>
            <p:ph idx="1"/>
          </p:nvPr>
        </p:nvSpPr>
        <p:spPr>
          <a:xfrm>
            <a:off x="838200" y="4725994"/>
            <a:ext cx="10515600" cy="4351338"/>
          </a:xfrm>
        </p:spPr>
        <p:txBody>
          <a:bodyPr/>
          <a:lstStyle/>
          <a:p>
            <a:endParaRPr lang="en-GB" dirty="0"/>
          </a:p>
        </p:txBody>
      </p:sp>
    </p:spTree>
    <p:extLst>
      <p:ext uri="{BB962C8B-B14F-4D97-AF65-F5344CB8AC3E}">
        <p14:creationId xmlns:p14="http://schemas.microsoft.com/office/powerpoint/2010/main" val="40634425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8ACA-DD38-B2E6-6CD9-D91BEAB543C6}"/>
              </a:ext>
            </a:extLst>
          </p:cNvPr>
          <p:cNvSpPr>
            <a:spLocks noGrp="1"/>
          </p:cNvSpPr>
          <p:nvPr>
            <p:ph type="title"/>
          </p:nvPr>
        </p:nvSpPr>
        <p:spPr/>
        <p:txBody>
          <a:bodyPr/>
          <a:lstStyle/>
          <a:p>
            <a:pPr algn="ctr"/>
            <a:r>
              <a:rPr lang="en-GB" b="1" dirty="0">
                <a:latin typeface="+mn-lt"/>
              </a:rPr>
              <a:t>The Sagas </a:t>
            </a:r>
          </a:p>
        </p:txBody>
      </p:sp>
      <p:sp>
        <p:nvSpPr>
          <p:cNvPr id="3" name="Content Placeholder 2">
            <a:extLst>
              <a:ext uri="{FF2B5EF4-FFF2-40B4-BE49-F238E27FC236}">
                <a16:creationId xmlns:a16="http://schemas.microsoft.com/office/drawing/2014/main" id="{B75C1D9D-9911-D3C2-B111-BB56D36C1D98}"/>
              </a:ext>
            </a:extLst>
          </p:cNvPr>
          <p:cNvSpPr>
            <a:spLocks noGrp="1"/>
          </p:cNvSpPr>
          <p:nvPr>
            <p:ph idx="1"/>
          </p:nvPr>
        </p:nvSpPr>
        <p:spPr/>
        <p:txBody>
          <a:bodyPr>
            <a:normAutofit/>
          </a:bodyPr>
          <a:lstStyle/>
          <a:p>
            <a:r>
              <a:rPr lang="en-GB" b="1" dirty="0"/>
              <a:t>The emphasis for them lies in the cultural practices of nature, related to traditional stories that shape cultural relationships </a:t>
            </a:r>
          </a:p>
          <a:p>
            <a:r>
              <a:rPr lang="en-GB" b="1" dirty="0"/>
              <a:t>These stories would be valued not so much as either myth or religion </a:t>
            </a:r>
          </a:p>
          <a:p>
            <a:r>
              <a:rPr lang="en-GB" b="1" dirty="0"/>
              <a:t>but as empirical phenomenological experience shaping human relationships within their landscape</a:t>
            </a:r>
          </a:p>
          <a:p>
            <a:r>
              <a:rPr lang="en-GB" b="1" dirty="0"/>
              <a:t>Dynamics and consequences featured heavily as did the importance of taboos and the complexities of life.</a:t>
            </a:r>
          </a:p>
        </p:txBody>
      </p:sp>
    </p:spTree>
    <p:extLst>
      <p:ext uri="{BB962C8B-B14F-4D97-AF65-F5344CB8AC3E}">
        <p14:creationId xmlns:p14="http://schemas.microsoft.com/office/powerpoint/2010/main" val="3765773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7AD2E-C1F1-E1F5-53EA-38D7744E5BE8}"/>
              </a:ext>
            </a:extLst>
          </p:cNvPr>
          <p:cNvSpPr>
            <a:spLocks noGrp="1"/>
          </p:cNvSpPr>
          <p:nvPr>
            <p:ph type="title"/>
          </p:nvPr>
        </p:nvSpPr>
        <p:spPr/>
        <p:txBody>
          <a:bodyPr/>
          <a:lstStyle/>
          <a:p>
            <a:r>
              <a:rPr lang="en-GB" b="1" dirty="0">
                <a:latin typeface="+mn-lt"/>
              </a:rPr>
              <a:t>Heroic sagas</a:t>
            </a:r>
          </a:p>
        </p:txBody>
      </p:sp>
      <p:sp>
        <p:nvSpPr>
          <p:cNvPr id="3" name="Content Placeholder 2">
            <a:extLst>
              <a:ext uri="{FF2B5EF4-FFF2-40B4-BE49-F238E27FC236}">
                <a16:creationId xmlns:a16="http://schemas.microsoft.com/office/drawing/2014/main" id="{2E1BAD54-2AF3-7091-B91B-66FFBBFF9779}"/>
              </a:ext>
            </a:extLst>
          </p:cNvPr>
          <p:cNvSpPr>
            <a:spLocks noGrp="1"/>
          </p:cNvSpPr>
          <p:nvPr>
            <p:ph idx="1"/>
          </p:nvPr>
        </p:nvSpPr>
        <p:spPr>
          <a:xfrm>
            <a:off x="838200" y="1825625"/>
            <a:ext cx="4771007" cy="4351338"/>
          </a:xfrm>
        </p:spPr>
        <p:txBody>
          <a:bodyPr/>
          <a:lstStyle/>
          <a:p>
            <a:r>
              <a:rPr lang="en-GB" b="1" dirty="0"/>
              <a:t>Great individuals and events from the past</a:t>
            </a:r>
          </a:p>
          <a:p>
            <a:r>
              <a:rPr lang="en-GB" b="1" dirty="0"/>
              <a:t>Embedded within genealogies</a:t>
            </a:r>
          </a:p>
          <a:p>
            <a:r>
              <a:rPr lang="en-GB" b="1" dirty="0"/>
              <a:t>Formed role models and gave birth to ambitions.</a:t>
            </a:r>
          </a:p>
        </p:txBody>
      </p:sp>
    </p:spTree>
    <p:extLst>
      <p:ext uri="{BB962C8B-B14F-4D97-AF65-F5344CB8AC3E}">
        <p14:creationId xmlns:p14="http://schemas.microsoft.com/office/powerpoint/2010/main" val="9686234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041AC-94C4-64EC-F79D-638345AF404B}"/>
              </a:ext>
            </a:extLst>
          </p:cNvPr>
          <p:cNvSpPr>
            <a:spLocks noGrp="1"/>
          </p:cNvSpPr>
          <p:nvPr>
            <p:ph type="title"/>
          </p:nvPr>
        </p:nvSpPr>
        <p:spPr/>
        <p:txBody>
          <a:bodyPr/>
          <a:lstStyle/>
          <a:p>
            <a:pPr algn="ctr"/>
            <a:r>
              <a:rPr lang="en-GB" b="1" dirty="0" err="1">
                <a:latin typeface="+mn-lt"/>
              </a:rPr>
              <a:t>Cú</a:t>
            </a:r>
            <a:r>
              <a:rPr lang="en-GB" b="1" dirty="0">
                <a:latin typeface="+mn-lt"/>
              </a:rPr>
              <a:t> </a:t>
            </a:r>
            <a:r>
              <a:rPr lang="en-GB" b="1" dirty="0" err="1">
                <a:latin typeface="+mn-lt"/>
              </a:rPr>
              <a:t>Chulainn</a:t>
            </a:r>
            <a:r>
              <a:rPr lang="en-GB" b="1" dirty="0">
                <a:latin typeface="+mn-lt"/>
              </a:rPr>
              <a:t> in the Ulster Cycle</a:t>
            </a:r>
          </a:p>
        </p:txBody>
      </p:sp>
      <p:sp>
        <p:nvSpPr>
          <p:cNvPr id="3" name="Content Placeholder 2">
            <a:extLst>
              <a:ext uri="{FF2B5EF4-FFF2-40B4-BE49-F238E27FC236}">
                <a16:creationId xmlns:a16="http://schemas.microsoft.com/office/drawing/2014/main" id="{0EFEE24E-905B-ECC3-C757-5F7A16DAAE34}"/>
              </a:ext>
            </a:extLst>
          </p:cNvPr>
          <p:cNvSpPr>
            <a:spLocks noGrp="1"/>
          </p:cNvSpPr>
          <p:nvPr>
            <p:ph idx="1"/>
          </p:nvPr>
        </p:nvSpPr>
        <p:spPr>
          <a:xfrm>
            <a:off x="838200" y="1825625"/>
            <a:ext cx="7687235" cy="4351338"/>
          </a:xfrm>
        </p:spPr>
        <p:txBody>
          <a:bodyPr/>
          <a:lstStyle/>
          <a:p>
            <a:r>
              <a:rPr lang="en-GB" b="1" dirty="0"/>
              <a:t>Son and incarnation of Lugh, God of the Arts</a:t>
            </a:r>
          </a:p>
          <a:p>
            <a:r>
              <a:rPr lang="en-GB" b="1" dirty="0"/>
              <a:t>Lugh was known in Britain, Gaul and Iberia</a:t>
            </a:r>
          </a:p>
          <a:p>
            <a:r>
              <a:rPr lang="en-GB" b="1" dirty="0" err="1"/>
              <a:t>Cú</a:t>
            </a:r>
            <a:r>
              <a:rPr lang="en-GB" b="1" dirty="0"/>
              <a:t> </a:t>
            </a:r>
            <a:r>
              <a:rPr lang="en-GB" b="1" dirty="0" err="1"/>
              <a:t>Chulainn</a:t>
            </a:r>
            <a:r>
              <a:rPr lang="en-GB" b="1" dirty="0"/>
              <a:t> has two taboos:</a:t>
            </a:r>
          </a:p>
          <a:p>
            <a:r>
              <a:rPr lang="en-GB" b="1" dirty="0"/>
              <a:t>He must not eat dog meat and he must not refuse hospitality</a:t>
            </a:r>
          </a:p>
          <a:p>
            <a:r>
              <a:rPr lang="en-GB" b="1" dirty="0"/>
              <a:t>When an old woman offers him dog meat, he must break a taboo and is weakened and killed.</a:t>
            </a:r>
          </a:p>
        </p:txBody>
      </p:sp>
    </p:spTree>
    <p:extLst>
      <p:ext uri="{BB962C8B-B14F-4D97-AF65-F5344CB8AC3E}">
        <p14:creationId xmlns:p14="http://schemas.microsoft.com/office/powerpoint/2010/main" val="29930445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78F0-BA59-AB49-5B92-4B888BC6C0FB}"/>
              </a:ext>
            </a:extLst>
          </p:cNvPr>
          <p:cNvSpPr>
            <a:spLocks noGrp="1"/>
          </p:cNvSpPr>
          <p:nvPr>
            <p:ph type="title"/>
          </p:nvPr>
        </p:nvSpPr>
        <p:spPr/>
        <p:txBody>
          <a:bodyPr/>
          <a:lstStyle/>
          <a:p>
            <a:r>
              <a:rPr lang="en-GB" b="1" dirty="0" err="1">
                <a:latin typeface="+mn-lt"/>
              </a:rPr>
              <a:t>Pansemiotics</a:t>
            </a:r>
            <a:endParaRPr lang="en-GB" b="1" dirty="0">
              <a:latin typeface="+mn-lt"/>
            </a:endParaRPr>
          </a:p>
        </p:txBody>
      </p:sp>
      <p:sp>
        <p:nvSpPr>
          <p:cNvPr id="3" name="Content Placeholder 2">
            <a:extLst>
              <a:ext uri="{FF2B5EF4-FFF2-40B4-BE49-F238E27FC236}">
                <a16:creationId xmlns:a16="http://schemas.microsoft.com/office/drawing/2014/main" id="{253B818A-CFE9-4201-419A-B1F307C1A9D9}"/>
              </a:ext>
            </a:extLst>
          </p:cNvPr>
          <p:cNvSpPr>
            <a:spLocks noGrp="1"/>
          </p:cNvSpPr>
          <p:nvPr>
            <p:ph idx="1"/>
          </p:nvPr>
        </p:nvSpPr>
        <p:spPr/>
        <p:txBody>
          <a:bodyPr>
            <a:normAutofit/>
          </a:bodyPr>
          <a:lstStyle/>
          <a:p>
            <a:r>
              <a:rPr lang="en-GB" b="1" dirty="0"/>
              <a:t>From </a:t>
            </a:r>
            <a:r>
              <a:rPr lang="en-GB" b="1" i="1" dirty="0"/>
              <a:t>semiotic</a:t>
            </a:r>
            <a:r>
              <a:rPr lang="en-GB" b="1" dirty="0"/>
              <a:t> – meaning from sounds and symbols</a:t>
            </a:r>
          </a:p>
          <a:p>
            <a:r>
              <a:rPr lang="en-GB" b="1" dirty="0"/>
              <a:t>The ‘</a:t>
            </a:r>
            <a:r>
              <a:rPr lang="en-GB" b="1" dirty="0" err="1"/>
              <a:t>pansemiotic</a:t>
            </a:r>
            <a:r>
              <a:rPr lang="en-GB" b="1" dirty="0"/>
              <a:t>’ nature of Celtic approaches to the physical environment</a:t>
            </a:r>
          </a:p>
          <a:p>
            <a:r>
              <a:rPr lang="en-GB" b="1" dirty="0"/>
              <a:t>where the human is subsumed into the greater whole</a:t>
            </a:r>
          </a:p>
          <a:p>
            <a:r>
              <a:rPr lang="en-GB" b="1" dirty="0"/>
              <a:t>An emergent experience</a:t>
            </a:r>
          </a:p>
          <a:p>
            <a:r>
              <a:rPr lang="en-GB" b="1" dirty="0"/>
              <a:t>Integrating the spiritual and physical</a:t>
            </a:r>
          </a:p>
          <a:p>
            <a:r>
              <a:rPr lang="en-GB" b="1" dirty="0"/>
              <a:t>Both World and Otherworld</a:t>
            </a:r>
          </a:p>
          <a:p>
            <a:r>
              <a:rPr lang="en-GB" b="1" dirty="0"/>
              <a:t>Timeless and non-cartesian</a:t>
            </a:r>
          </a:p>
        </p:txBody>
      </p:sp>
    </p:spTree>
    <p:extLst>
      <p:ext uri="{BB962C8B-B14F-4D97-AF65-F5344CB8AC3E}">
        <p14:creationId xmlns:p14="http://schemas.microsoft.com/office/powerpoint/2010/main" val="3052495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A3937-2C90-7034-AC16-1E86A2B88371}"/>
              </a:ext>
            </a:extLst>
          </p:cNvPr>
          <p:cNvSpPr>
            <a:spLocks noGrp="1"/>
          </p:cNvSpPr>
          <p:nvPr>
            <p:ph type="title"/>
          </p:nvPr>
        </p:nvSpPr>
        <p:spPr/>
        <p:txBody>
          <a:bodyPr/>
          <a:lstStyle/>
          <a:p>
            <a:r>
              <a:rPr lang="en-GB" b="1" dirty="0">
                <a:latin typeface="+mn-lt"/>
              </a:rPr>
              <a:t>Uncreated Energies or Light</a:t>
            </a:r>
          </a:p>
        </p:txBody>
      </p:sp>
      <p:sp>
        <p:nvSpPr>
          <p:cNvPr id="3" name="Content Placeholder 2">
            <a:extLst>
              <a:ext uri="{FF2B5EF4-FFF2-40B4-BE49-F238E27FC236}">
                <a16:creationId xmlns:a16="http://schemas.microsoft.com/office/drawing/2014/main" id="{4C8C0A3A-FDB9-15DD-1EAA-66A2DD03ED17}"/>
              </a:ext>
            </a:extLst>
          </p:cNvPr>
          <p:cNvSpPr>
            <a:spLocks noGrp="1"/>
          </p:cNvSpPr>
          <p:nvPr>
            <p:ph idx="1"/>
          </p:nvPr>
        </p:nvSpPr>
        <p:spPr/>
        <p:txBody>
          <a:bodyPr/>
          <a:lstStyle/>
          <a:p>
            <a:r>
              <a:rPr lang="en-GB" b="1" dirty="0"/>
              <a:t>The idea of energy flowing through all</a:t>
            </a:r>
          </a:p>
          <a:p>
            <a:r>
              <a:rPr lang="en-GB" b="1" dirty="0"/>
              <a:t>Balancing chaos and order </a:t>
            </a:r>
          </a:p>
          <a:p>
            <a:r>
              <a:rPr lang="en-GB" b="1" dirty="0"/>
              <a:t>this appears more ‘</a:t>
            </a:r>
            <a:r>
              <a:rPr lang="en-GB" b="1" dirty="0" err="1"/>
              <a:t>ecocentrically</a:t>
            </a:r>
            <a:r>
              <a:rPr lang="en-GB" b="1" dirty="0"/>
              <a:t>’ as energy in Greek and Syriac patristics and their reflections and parallels in early Irish practices and literature, rather than in later Latin Scholastic emphases on cosmic analogy</a:t>
            </a:r>
          </a:p>
          <a:p>
            <a:r>
              <a:rPr lang="en-GB" b="1" dirty="0"/>
              <a:t>Energy flowing through all, the uncreated energy.  </a:t>
            </a:r>
          </a:p>
          <a:p>
            <a:r>
              <a:rPr lang="en-GB" b="1" dirty="0"/>
              <a:t>According to Orthodox theology, grace is the uncreated energy or extension of God himself.</a:t>
            </a:r>
            <a:endParaRPr lang="en-GB" dirty="0"/>
          </a:p>
        </p:txBody>
      </p:sp>
    </p:spTree>
    <p:extLst>
      <p:ext uri="{BB962C8B-B14F-4D97-AF65-F5344CB8AC3E}">
        <p14:creationId xmlns:p14="http://schemas.microsoft.com/office/powerpoint/2010/main" val="36033912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82ECC-D9EF-F9A4-4D60-CF0840490EB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BDAE17C-0ED1-E45C-F811-8021ED29C685}"/>
              </a:ext>
            </a:extLst>
          </p:cNvPr>
          <p:cNvSpPr>
            <a:spLocks noGrp="1"/>
          </p:cNvSpPr>
          <p:nvPr>
            <p:ph idx="1"/>
          </p:nvPr>
        </p:nvSpPr>
        <p:spPr/>
        <p:txBody>
          <a:bodyPr/>
          <a:lstStyle/>
          <a:p>
            <a:endParaRPr lang="en-GB"/>
          </a:p>
        </p:txBody>
      </p:sp>
      <p:sp>
        <p:nvSpPr>
          <p:cNvPr id="4" name="TextBox 3">
            <a:extLst>
              <a:ext uri="{FF2B5EF4-FFF2-40B4-BE49-F238E27FC236}">
                <a16:creationId xmlns:a16="http://schemas.microsoft.com/office/drawing/2014/main" id="{2197B1A3-F397-04A4-BBF2-E63D6879FBCF}"/>
              </a:ext>
            </a:extLst>
          </p:cNvPr>
          <p:cNvSpPr txBox="1"/>
          <p:nvPr/>
        </p:nvSpPr>
        <p:spPr>
          <a:xfrm>
            <a:off x="5472947" y="6145308"/>
            <a:ext cx="6591997" cy="707886"/>
          </a:xfrm>
          <a:prstGeom prst="rect">
            <a:avLst/>
          </a:prstGeom>
          <a:solidFill>
            <a:schemeClr val="bg1"/>
          </a:solidFill>
        </p:spPr>
        <p:txBody>
          <a:bodyPr wrap="none" rtlCol="0">
            <a:spAutoFit/>
          </a:bodyPr>
          <a:lstStyle/>
          <a:p>
            <a:r>
              <a:rPr lang="en-GB" sz="2000" b="1" dirty="0"/>
              <a:t>Undine Giving the Ring to </a:t>
            </a:r>
            <a:r>
              <a:rPr lang="en-GB" sz="2000" b="1" dirty="0" err="1"/>
              <a:t>Massaniello</a:t>
            </a:r>
            <a:r>
              <a:rPr lang="en-GB" sz="2000" b="1" dirty="0"/>
              <a:t>, Fisherman of Naples </a:t>
            </a:r>
          </a:p>
          <a:p>
            <a:r>
              <a:rPr lang="en-GB" sz="2000" b="1"/>
              <a:t>by William Turner</a:t>
            </a:r>
            <a:r>
              <a:rPr lang="en-GB" sz="2000" b="1" dirty="0"/>
              <a:t>, 1846</a:t>
            </a:r>
          </a:p>
        </p:txBody>
      </p:sp>
    </p:spTree>
    <p:extLst>
      <p:ext uri="{BB962C8B-B14F-4D97-AF65-F5344CB8AC3E}">
        <p14:creationId xmlns:p14="http://schemas.microsoft.com/office/powerpoint/2010/main" val="13503876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1FB9E-6BCA-8E3A-BC82-5A4B1F09DB0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BDB277F-716C-4C76-A084-5A4B66B785F9}"/>
              </a:ext>
            </a:extLst>
          </p:cNvPr>
          <p:cNvSpPr>
            <a:spLocks noGrp="1"/>
          </p:cNvSpPr>
          <p:nvPr>
            <p:ph idx="1"/>
          </p:nvPr>
        </p:nvSpPr>
        <p:spPr/>
        <p:txBody>
          <a:bodyPr>
            <a:normAutofit/>
          </a:bodyPr>
          <a:lstStyle/>
          <a:p>
            <a:r>
              <a:rPr lang="en-GB" b="1" dirty="0"/>
              <a:t> In contrast to earlier Aristotelian definitions of energy, the uncreated energy emerged in nature as a creative force, flowing through all</a:t>
            </a:r>
          </a:p>
          <a:p>
            <a:r>
              <a:rPr lang="en-GB" b="1" dirty="0"/>
              <a:t>Let there be light</a:t>
            </a:r>
          </a:p>
          <a:p>
            <a:r>
              <a:rPr lang="en-GB" b="1" dirty="0"/>
              <a:t>It acts to shape and direct function</a:t>
            </a:r>
          </a:p>
          <a:p>
            <a:r>
              <a:rPr lang="en-GB" b="1" dirty="0"/>
              <a:t> Heidegger: primordial nature both disclosing and hiding itself, and so avoiding objectification in its realisation </a:t>
            </a:r>
          </a:p>
          <a:p>
            <a:endParaRPr lang="en-GB" dirty="0"/>
          </a:p>
        </p:txBody>
      </p:sp>
    </p:spTree>
    <p:extLst>
      <p:ext uri="{BB962C8B-B14F-4D97-AF65-F5344CB8AC3E}">
        <p14:creationId xmlns:p14="http://schemas.microsoft.com/office/powerpoint/2010/main" val="4828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F124-7782-F33C-A2F9-FA2DAD548C38}"/>
              </a:ext>
            </a:extLst>
          </p:cNvPr>
          <p:cNvSpPr>
            <a:spLocks noGrp="1"/>
          </p:cNvSpPr>
          <p:nvPr>
            <p:ph type="title"/>
          </p:nvPr>
        </p:nvSpPr>
        <p:spPr/>
        <p:txBody>
          <a:bodyPr/>
          <a:lstStyle/>
          <a:p>
            <a:r>
              <a:rPr lang="en-GB" b="1" dirty="0">
                <a:latin typeface="+mn-lt"/>
              </a:rPr>
              <a:t>Changes in 12</a:t>
            </a:r>
            <a:r>
              <a:rPr lang="en-GB" b="1" baseline="30000" dirty="0">
                <a:latin typeface="+mn-lt"/>
              </a:rPr>
              <a:t>th</a:t>
            </a:r>
            <a:r>
              <a:rPr lang="en-GB" b="1" dirty="0">
                <a:latin typeface="+mn-lt"/>
              </a:rPr>
              <a:t> Century AD</a:t>
            </a:r>
          </a:p>
        </p:txBody>
      </p:sp>
      <p:sp>
        <p:nvSpPr>
          <p:cNvPr id="3" name="Content Placeholder 2">
            <a:extLst>
              <a:ext uri="{FF2B5EF4-FFF2-40B4-BE49-F238E27FC236}">
                <a16:creationId xmlns:a16="http://schemas.microsoft.com/office/drawing/2014/main" id="{4ADBC32A-AFFB-0313-C6B2-2211441B2BD2}"/>
              </a:ext>
            </a:extLst>
          </p:cNvPr>
          <p:cNvSpPr>
            <a:spLocks noGrp="1"/>
          </p:cNvSpPr>
          <p:nvPr>
            <p:ph idx="1"/>
          </p:nvPr>
        </p:nvSpPr>
        <p:spPr/>
        <p:txBody>
          <a:bodyPr/>
          <a:lstStyle/>
          <a:p>
            <a:r>
              <a:rPr lang="en-GB" b="1" dirty="0"/>
              <a:t>Poets came under patronage of nobles</a:t>
            </a:r>
          </a:p>
          <a:p>
            <a:r>
              <a:rPr lang="en-GB" b="1" dirty="0"/>
              <a:t>Given land gifts and privileges</a:t>
            </a:r>
          </a:p>
          <a:p>
            <a:r>
              <a:rPr lang="en-GB" b="1" dirty="0"/>
              <a:t>He would take on the role of legal advisor, and emissary.</a:t>
            </a:r>
          </a:p>
          <a:p>
            <a:endParaRPr lang="en-GB" dirty="0"/>
          </a:p>
        </p:txBody>
      </p:sp>
    </p:spTree>
    <p:extLst>
      <p:ext uri="{BB962C8B-B14F-4D97-AF65-F5344CB8AC3E}">
        <p14:creationId xmlns:p14="http://schemas.microsoft.com/office/powerpoint/2010/main" val="36858514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04AD-8117-9D51-F1B3-953F8F88064B}"/>
              </a:ext>
            </a:extLst>
          </p:cNvPr>
          <p:cNvSpPr>
            <a:spLocks noGrp="1"/>
          </p:cNvSpPr>
          <p:nvPr>
            <p:ph type="title"/>
          </p:nvPr>
        </p:nvSpPr>
        <p:spPr/>
        <p:txBody>
          <a:bodyPr/>
          <a:lstStyle/>
          <a:p>
            <a:r>
              <a:rPr lang="en-GB" b="1" dirty="0">
                <a:latin typeface="+mn-lt"/>
              </a:rPr>
              <a:t>Concerns over pagan beliefs</a:t>
            </a:r>
          </a:p>
        </p:txBody>
      </p:sp>
      <p:sp>
        <p:nvSpPr>
          <p:cNvPr id="3" name="Content Placeholder 2">
            <a:extLst>
              <a:ext uri="{FF2B5EF4-FFF2-40B4-BE49-F238E27FC236}">
                <a16:creationId xmlns:a16="http://schemas.microsoft.com/office/drawing/2014/main" id="{66420596-382C-EC7D-60C6-BA2DA4085EFE}"/>
              </a:ext>
            </a:extLst>
          </p:cNvPr>
          <p:cNvSpPr>
            <a:spLocks noGrp="1"/>
          </p:cNvSpPr>
          <p:nvPr>
            <p:ph idx="1"/>
          </p:nvPr>
        </p:nvSpPr>
        <p:spPr/>
        <p:txBody>
          <a:bodyPr/>
          <a:lstStyle/>
          <a:p>
            <a:r>
              <a:rPr lang="en-GB" b="1" dirty="0"/>
              <a:t>If God is in all, then is everything God?</a:t>
            </a:r>
          </a:p>
          <a:p>
            <a:r>
              <a:rPr lang="en-GB" b="1" dirty="0"/>
              <a:t>Animism</a:t>
            </a:r>
          </a:p>
          <a:p>
            <a:r>
              <a:rPr lang="en-GB" b="1" dirty="0"/>
              <a:t>Pantheism</a:t>
            </a:r>
          </a:p>
        </p:txBody>
      </p:sp>
    </p:spTree>
    <p:extLst>
      <p:ext uri="{BB962C8B-B14F-4D97-AF65-F5344CB8AC3E}">
        <p14:creationId xmlns:p14="http://schemas.microsoft.com/office/powerpoint/2010/main" val="6980207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AAC97-990C-0790-DBB4-C9E4F708925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7D25692-9E3C-F319-74F4-927DE27A6E15}"/>
              </a:ext>
            </a:extLst>
          </p:cNvPr>
          <p:cNvSpPr>
            <a:spLocks noGrp="1"/>
          </p:cNvSpPr>
          <p:nvPr>
            <p:ph idx="1"/>
          </p:nvPr>
        </p:nvSpPr>
        <p:spPr/>
        <p:txBody>
          <a:bodyPr/>
          <a:lstStyle/>
          <a:p>
            <a:r>
              <a:rPr lang="en-GB" b="1" dirty="0"/>
              <a:t>The ‘fairyland’ landscape overlay in literature of the early Insular tradition shaped by desert asceticism would later feature in work by some of the great writers including Chaucer, Shakespeare and Dante</a:t>
            </a:r>
          </a:p>
          <a:p>
            <a:r>
              <a:rPr lang="en-GB" b="1" dirty="0"/>
              <a:t>The Celtic approach can be seen in the Voyage of Bran</a:t>
            </a:r>
          </a:p>
          <a:p>
            <a:endParaRPr lang="en-GB" dirty="0"/>
          </a:p>
        </p:txBody>
      </p:sp>
    </p:spTree>
    <p:extLst>
      <p:ext uri="{BB962C8B-B14F-4D97-AF65-F5344CB8AC3E}">
        <p14:creationId xmlns:p14="http://schemas.microsoft.com/office/powerpoint/2010/main" val="13330124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3A91-3AC7-A02F-B4A3-F67D0D870B7B}"/>
              </a:ext>
            </a:extLst>
          </p:cNvPr>
          <p:cNvSpPr>
            <a:spLocks noGrp="1"/>
          </p:cNvSpPr>
          <p:nvPr>
            <p:ph type="title"/>
          </p:nvPr>
        </p:nvSpPr>
        <p:spPr/>
        <p:txBody>
          <a:bodyPr/>
          <a:lstStyle/>
          <a:p>
            <a:pPr algn="ctr"/>
            <a:r>
              <a:rPr lang="en-GB" b="1" dirty="0" err="1">
                <a:latin typeface="+mn-lt"/>
              </a:rPr>
              <a:t>Immram</a:t>
            </a:r>
            <a:r>
              <a:rPr lang="en-GB" b="1" dirty="0">
                <a:latin typeface="+mn-lt"/>
              </a:rPr>
              <a:t> Brain: The Voyage of Bran</a:t>
            </a:r>
          </a:p>
        </p:txBody>
      </p:sp>
      <p:sp>
        <p:nvSpPr>
          <p:cNvPr id="3" name="Content Placeholder 2">
            <a:extLst>
              <a:ext uri="{FF2B5EF4-FFF2-40B4-BE49-F238E27FC236}">
                <a16:creationId xmlns:a16="http://schemas.microsoft.com/office/drawing/2014/main" id="{8E4A24C9-AB04-241F-4FE1-077ECAE6DFB4}"/>
              </a:ext>
            </a:extLst>
          </p:cNvPr>
          <p:cNvSpPr>
            <a:spLocks noGrp="1"/>
          </p:cNvSpPr>
          <p:nvPr>
            <p:ph idx="1"/>
          </p:nvPr>
        </p:nvSpPr>
        <p:spPr>
          <a:xfrm>
            <a:off x="838200" y="1825625"/>
            <a:ext cx="4084428" cy="4351338"/>
          </a:xfrm>
        </p:spPr>
        <p:txBody>
          <a:bodyPr/>
          <a:lstStyle/>
          <a:p>
            <a:r>
              <a:rPr lang="en-GB" b="1" dirty="0"/>
              <a:t>Written in 7</a:t>
            </a:r>
            <a:r>
              <a:rPr lang="en-GB" b="1" baseline="30000" dirty="0"/>
              <a:t>th</a:t>
            </a:r>
            <a:r>
              <a:rPr lang="en-GB" b="1" dirty="0"/>
              <a:t> or 8</a:t>
            </a:r>
            <a:r>
              <a:rPr lang="en-GB" b="1" baseline="30000" dirty="0"/>
              <a:t>th</a:t>
            </a:r>
            <a:r>
              <a:rPr lang="en-GB" b="1" dirty="0"/>
              <a:t> Century AD, but probably originating much earlier, from an oral tradition</a:t>
            </a:r>
          </a:p>
          <a:p>
            <a:r>
              <a:rPr lang="en-GB" b="1" dirty="0"/>
              <a:t>It is recognized as a voyage tale </a:t>
            </a:r>
          </a:p>
          <a:p>
            <a:r>
              <a:rPr lang="en-GB" b="1" dirty="0"/>
              <a:t>Akin to the Odyssey or Iliad, but with powerful Celtic themes</a:t>
            </a:r>
          </a:p>
        </p:txBody>
      </p:sp>
    </p:spTree>
    <p:extLst>
      <p:ext uri="{BB962C8B-B14F-4D97-AF65-F5344CB8AC3E}">
        <p14:creationId xmlns:p14="http://schemas.microsoft.com/office/powerpoint/2010/main" val="39604826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36A6F-09C9-01B1-BEC8-E10212DAD667}"/>
              </a:ext>
            </a:extLst>
          </p:cNvPr>
          <p:cNvSpPr>
            <a:spLocks noGrp="1"/>
          </p:cNvSpPr>
          <p:nvPr>
            <p:ph type="title"/>
          </p:nvPr>
        </p:nvSpPr>
        <p:spPr>
          <a:xfrm>
            <a:off x="3067058" y="379413"/>
            <a:ext cx="10515600" cy="1325563"/>
          </a:xfrm>
        </p:spPr>
        <p:txBody>
          <a:bodyPr/>
          <a:lstStyle/>
          <a:p>
            <a:r>
              <a:rPr lang="en-GB" b="1" dirty="0">
                <a:latin typeface="+mn-lt"/>
              </a:rPr>
              <a:t>Bran</a:t>
            </a:r>
          </a:p>
        </p:txBody>
      </p:sp>
      <p:sp>
        <p:nvSpPr>
          <p:cNvPr id="3" name="Content Placeholder 2">
            <a:extLst>
              <a:ext uri="{FF2B5EF4-FFF2-40B4-BE49-F238E27FC236}">
                <a16:creationId xmlns:a16="http://schemas.microsoft.com/office/drawing/2014/main" id="{2A44C872-B61B-1720-C06D-9A542C17F328}"/>
              </a:ext>
            </a:extLst>
          </p:cNvPr>
          <p:cNvSpPr>
            <a:spLocks noGrp="1"/>
          </p:cNvSpPr>
          <p:nvPr>
            <p:ph idx="1"/>
          </p:nvPr>
        </p:nvSpPr>
        <p:spPr>
          <a:xfrm>
            <a:off x="-8961" y="1825625"/>
            <a:ext cx="7485529" cy="4351338"/>
          </a:xfrm>
        </p:spPr>
        <p:txBody>
          <a:bodyPr/>
          <a:lstStyle/>
          <a:p>
            <a:r>
              <a:rPr lang="en-GB" b="1" dirty="0"/>
              <a:t>In the Voyage of Bran, the Otherworld is the sea itself</a:t>
            </a:r>
          </a:p>
          <a:p>
            <a:r>
              <a:rPr lang="en-GB" b="1" dirty="0"/>
              <a:t>It encompasses the islands within it including Bran’s home on Lough Foyle, an inlet of the sea touching on what is now Derry in Northern Ireland and associated with underwater wonders </a:t>
            </a:r>
          </a:p>
          <a:p>
            <a:r>
              <a:rPr lang="en-GB" b="1" dirty="0"/>
              <a:t>Travelling on the sea, Bran experiences a sense of travelling in clouds above lands within the sea as described by a sea god</a:t>
            </a:r>
          </a:p>
          <a:p>
            <a:endParaRPr lang="en-GB" dirty="0"/>
          </a:p>
        </p:txBody>
      </p:sp>
    </p:spTree>
    <p:extLst>
      <p:ext uri="{BB962C8B-B14F-4D97-AF65-F5344CB8AC3E}">
        <p14:creationId xmlns:p14="http://schemas.microsoft.com/office/powerpoint/2010/main" val="3190296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5E9C-CDEB-F510-3EA4-5C8446E660BA}"/>
              </a:ext>
            </a:extLst>
          </p:cNvPr>
          <p:cNvSpPr>
            <a:spLocks noGrp="1"/>
          </p:cNvSpPr>
          <p:nvPr>
            <p:ph type="title"/>
          </p:nvPr>
        </p:nvSpPr>
        <p:spPr/>
        <p:txBody>
          <a:bodyPr>
            <a:normAutofit/>
          </a:bodyPr>
          <a:lstStyle/>
          <a:p>
            <a:pPr algn="ctr"/>
            <a:r>
              <a:rPr lang="en-GB" sz="4800" b="1" dirty="0">
                <a:latin typeface="+mn-lt"/>
              </a:rPr>
              <a:t>Excerpts from the Voyage of Bran</a:t>
            </a:r>
          </a:p>
        </p:txBody>
      </p:sp>
      <p:sp>
        <p:nvSpPr>
          <p:cNvPr id="3" name="Content Placeholder 2">
            <a:extLst>
              <a:ext uri="{FF2B5EF4-FFF2-40B4-BE49-F238E27FC236}">
                <a16:creationId xmlns:a16="http://schemas.microsoft.com/office/drawing/2014/main" id="{586C67FD-1CA8-8FCE-BFAC-35F36D0B91A1}"/>
              </a:ext>
            </a:extLst>
          </p:cNvPr>
          <p:cNvSpPr>
            <a:spLocks noGrp="1"/>
          </p:cNvSpPr>
          <p:nvPr>
            <p:ph idx="1"/>
          </p:nvPr>
        </p:nvSpPr>
        <p:spPr>
          <a:xfrm>
            <a:off x="273426" y="1825625"/>
            <a:ext cx="10515600" cy="4351338"/>
          </a:xfrm>
        </p:spPr>
        <p:txBody>
          <a:bodyPr/>
          <a:lstStyle/>
          <a:p>
            <a:pPr marL="0" indent="0">
              <a:buNone/>
            </a:pPr>
            <a:r>
              <a:rPr lang="en-GB" b="1" dirty="0"/>
              <a:t>An extraordinary beauty it is for Bran</a:t>
            </a:r>
          </a:p>
          <a:p>
            <a:pPr marL="0" indent="0">
              <a:buNone/>
            </a:pPr>
            <a:r>
              <a:rPr lang="en-GB" b="1" dirty="0"/>
              <a:t>In his coracle across the clear sea:</a:t>
            </a:r>
          </a:p>
          <a:p>
            <a:pPr marL="0" indent="0">
              <a:buNone/>
            </a:pPr>
            <a:r>
              <a:rPr lang="en-GB" b="1" dirty="0"/>
              <a:t>but to me in my chariot from a distance</a:t>
            </a:r>
          </a:p>
          <a:p>
            <a:pPr marL="0" indent="0">
              <a:buNone/>
            </a:pPr>
            <a:r>
              <a:rPr lang="en-GB" b="1" dirty="0"/>
              <a:t>It is a flowery plain on which he rides about.</a:t>
            </a:r>
          </a:p>
          <a:p>
            <a:pPr marL="0" indent="0">
              <a:buNone/>
            </a:pPr>
            <a:r>
              <a:rPr lang="en-GB" b="1" dirty="0"/>
              <a:t>What is clear sea for the </a:t>
            </a:r>
            <a:r>
              <a:rPr lang="en-GB" b="1" dirty="0" err="1"/>
              <a:t>prowed</a:t>
            </a:r>
            <a:r>
              <a:rPr lang="en-GB" b="1" dirty="0"/>
              <a:t> skiff in which Bran is,</a:t>
            </a:r>
          </a:p>
          <a:p>
            <a:pPr marL="0" indent="0">
              <a:buNone/>
            </a:pPr>
            <a:r>
              <a:rPr lang="en-GB" b="1" dirty="0"/>
              <a:t>That is a delightful plain full of flowers</a:t>
            </a:r>
          </a:p>
          <a:p>
            <a:pPr marL="0" indent="0">
              <a:buNone/>
            </a:pPr>
            <a:r>
              <a:rPr lang="en-GB" b="1" dirty="0"/>
              <a:t>To me in a chariot of two wheels.</a:t>
            </a:r>
          </a:p>
          <a:p>
            <a:endParaRPr lang="en-GB" dirty="0"/>
          </a:p>
        </p:txBody>
      </p:sp>
    </p:spTree>
    <p:extLst>
      <p:ext uri="{BB962C8B-B14F-4D97-AF65-F5344CB8AC3E}">
        <p14:creationId xmlns:p14="http://schemas.microsoft.com/office/powerpoint/2010/main" val="15312715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DD9F-9030-2BD3-8371-F82EC1E3669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76FEB33-91F0-F45B-D0BB-7969CC32776A}"/>
              </a:ext>
            </a:extLst>
          </p:cNvPr>
          <p:cNvSpPr>
            <a:spLocks noGrp="1"/>
          </p:cNvSpPr>
          <p:nvPr>
            <p:ph idx="1"/>
          </p:nvPr>
        </p:nvSpPr>
        <p:spPr/>
        <p:txBody>
          <a:bodyPr/>
          <a:lstStyle/>
          <a:p>
            <a:pPr marL="0" indent="0">
              <a:buNone/>
            </a:pPr>
            <a:r>
              <a:rPr lang="en-GB" b="1" dirty="0"/>
              <a:t>Bran sees </a:t>
            </a:r>
            <a:r>
              <a:rPr lang="en-GB" b="1" dirty="0" err="1"/>
              <a:t>multiplicitous</a:t>
            </a:r>
            <a:r>
              <a:rPr lang="en-GB" b="1" dirty="0"/>
              <a:t> waves beating across the clear sea:</a:t>
            </a:r>
          </a:p>
          <a:p>
            <a:pPr marL="0" indent="0">
              <a:buNone/>
            </a:pPr>
            <a:r>
              <a:rPr lang="en-GB" b="1" dirty="0"/>
              <a:t>I myself see in Mag Mon [the Plain of sports]</a:t>
            </a:r>
          </a:p>
          <a:p>
            <a:pPr marL="0" indent="0">
              <a:buNone/>
            </a:pPr>
            <a:r>
              <a:rPr lang="en-GB" b="1" dirty="0"/>
              <a:t>Red-headed flowers without blemish.</a:t>
            </a:r>
          </a:p>
          <a:p>
            <a:pPr marL="0" indent="0">
              <a:buNone/>
            </a:pPr>
            <a:r>
              <a:rPr lang="en-GB" b="1" dirty="0"/>
              <a:t>Sea-horses glisten in summer</a:t>
            </a:r>
          </a:p>
          <a:p>
            <a:pPr marL="0" indent="0">
              <a:buNone/>
            </a:pPr>
            <a:r>
              <a:rPr lang="en-GB" b="1" dirty="0"/>
              <a:t>As far as glances of Bran’s eye traverse:</a:t>
            </a:r>
          </a:p>
          <a:p>
            <a:pPr marL="0" indent="0">
              <a:buNone/>
            </a:pPr>
            <a:r>
              <a:rPr lang="en-GB" b="1" dirty="0"/>
              <a:t>Blossoms pour forth a stream of honey</a:t>
            </a:r>
          </a:p>
          <a:p>
            <a:pPr marL="0" indent="0">
              <a:buNone/>
            </a:pPr>
            <a:r>
              <a:rPr lang="en-GB" b="1" dirty="0"/>
              <a:t>In the land of Manannán son of </a:t>
            </a:r>
            <a:r>
              <a:rPr lang="en-GB" b="1" dirty="0" err="1"/>
              <a:t>Ler</a:t>
            </a:r>
            <a:r>
              <a:rPr lang="en-GB" b="1" dirty="0"/>
              <a:t> [Celtic sea god].</a:t>
            </a:r>
          </a:p>
        </p:txBody>
      </p:sp>
    </p:spTree>
    <p:extLst>
      <p:ext uri="{BB962C8B-B14F-4D97-AF65-F5344CB8AC3E}">
        <p14:creationId xmlns:p14="http://schemas.microsoft.com/office/powerpoint/2010/main" val="14302911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EC036-D912-A020-4788-4E38423EC44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7BC4EAD-46D7-BA53-F1B7-5AF22EE0F2E2}"/>
              </a:ext>
            </a:extLst>
          </p:cNvPr>
          <p:cNvSpPr>
            <a:spLocks noGrp="1"/>
          </p:cNvSpPr>
          <p:nvPr>
            <p:ph idx="1"/>
          </p:nvPr>
        </p:nvSpPr>
        <p:spPr>
          <a:xfrm>
            <a:off x="838200" y="201706"/>
            <a:ext cx="10515600" cy="6454588"/>
          </a:xfrm>
        </p:spPr>
        <p:txBody>
          <a:bodyPr>
            <a:normAutofit/>
          </a:bodyPr>
          <a:lstStyle/>
          <a:p>
            <a:pPr marL="0" indent="0">
              <a:buNone/>
            </a:pPr>
            <a:r>
              <a:rPr lang="en-GB" b="1" dirty="0"/>
              <a:t>Along the top of a wood has floated</a:t>
            </a:r>
          </a:p>
          <a:p>
            <a:pPr marL="0" indent="0">
              <a:buNone/>
            </a:pPr>
            <a:r>
              <a:rPr lang="en-GB" b="1" dirty="0"/>
              <a:t>Your coracle across ridges,</a:t>
            </a:r>
          </a:p>
          <a:p>
            <a:pPr marL="0" indent="0">
              <a:buNone/>
            </a:pPr>
            <a:r>
              <a:rPr lang="en-GB" b="1" dirty="0"/>
              <a:t>There is a beautiful wood with fruit</a:t>
            </a:r>
          </a:p>
          <a:p>
            <a:pPr marL="0" indent="0">
              <a:buNone/>
            </a:pPr>
            <a:r>
              <a:rPr lang="en-GB" b="1" dirty="0"/>
              <a:t>Under the prow of your little boat.</a:t>
            </a:r>
          </a:p>
          <a:p>
            <a:pPr marL="0" indent="0">
              <a:buNone/>
            </a:pPr>
            <a:r>
              <a:rPr lang="en-GB" b="1" dirty="0"/>
              <a:t>A wood with blossom and fruit,</a:t>
            </a:r>
          </a:p>
          <a:p>
            <a:pPr marL="0" indent="0">
              <a:buNone/>
            </a:pPr>
            <a:r>
              <a:rPr lang="en-GB" b="1" dirty="0"/>
              <a:t>On which is the vine’s true fragrance,</a:t>
            </a:r>
          </a:p>
          <a:p>
            <a:pPr marL="0" indent="0">
              <a:buNone/>
            </a:pPr>
            <a:r>
              <a:rPr lang="en-GB" b="1" dirty="0"/>
              <a:t>A wood without decay, without defect,</a:t>
            </a:r>
          </a:p>
          <a:p>
            <a:pPr marL="0" indent="0">
              <a:buNone/>
            </a:pPr>
            <a:r>
              <a:rPr lang="en-GB" b="1" dirty="0"/>
              <a:t>On which are leaves of golden hue.</a:t>
            </a:r>
          </a:p>
          <a:p>
            <a:pPr marL="0" indent="0">
              <a:buNone/>
            </a:pPr>
            <a:r>
              <a:rPr lang="en-GB" b="1" dirty="0"/>
              <a:t>We are from the beginning of creation</a:t>
            </a:r>
          </a:p>
          <a:p>
            <a:pPr marL="0" indent="0">
              <a:buNone/>
            </a:pPr>
            <a:r>
              <a:rPr lang="en-GB" b="1" dirty="0"/>
              <a:t>Without age, without decay of Earth-freshness.</a:t>
            </a:r>
          </a:p>
          <a:p>
            <a:pPr marL="0" indent="0">
              <a:buNone/>
            </a:pPr>
            <a:r>
              <a:rPr lang="en-GB" b="1" dirty="0"/>
              <a:t>We do not expect weakness from decline.</a:t>
            </a:r>
          </a:p>
          <a:p>
            <a:pPr marL="0" indent="0">
              <a:buNone/>
            </a:pPr>
            <a:r>
              <a:rPr lang="en-GB" b="1" dirty="0"/>
              <a:t>The sin has not come to us.</a:t>
            </a:r>
          </a:p>
          <a:p>
            <a:endParaRPr lang="en-GB" dirty="0"/>
          </a:p>
        </p:txBody>
      </p:sp>
    </p:spTree>
    <p:extLst>
      <p:ext uri="{BB962C8B-B14F-4D97-AF65-F5344CB8AC3E}">
        <p14:creationId xmlns:p14="http://schemas.microsoft.com/office/powerpoint/2010/main" val="39978223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17569-09BF-121C-C539-F3F5EDC1B21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7576661-8F33-4F44-75BC-C1B994595C17}"/>
              </a:ext>
            </a:extLst>
          </p:cNvPr>
          <p:cNvSpPr>
            <a:spLocks noGrp="1"/>
          </p:cNvSpPr>
          <p:nvPr>
            <p:ph idx="1"/>
          </p:nvPr>
        </p:nvSpPr>
        <p:spPr/>
        <p:txBody>
          <a:bodyPr/>
          <a:lstStyle/>
          <a:p>
            <a:r>
              <a:rPr lang="en-GB" b="1" dirty="0"/>
              <a:t>This poem, with the world and the otherworld of land and sea, remains significant today </a:t>
            </a:r>
          </a:p>
          <a:p>
            <a:r>
              <a:rPr lang="en-GB" b="1" dirty="0"/>
              <a:t>both because of our growing realisation that not only Europe but the Earth as a whole itself is an archipelago of entwined elements of land, sea and air, </a:t>
            </a:r>
          </a:p>
          <a:p>
            <a:r>
              <a:rPr lang="en-GB" b="1" dirty="0"/>
              <a:t>a veritable triskele, </a:t>
            </a:r>
          </a:p>
          <a:p>
            <a:r>
              <a:rPr lang="en-GB" b="1" dirty="0"/>
              <a:t>but also because of the current environmental need by world cultures for such models of melding global and indigenous worldviews.</a:t>
            </a:r>
          </a:p>
        </p:txBody>
      </p:sp>
    </p:spTree>
    <p:extLst>
      <p:ext uri="{BB962C8B-B14F-4D97-AF65-F5344CB8AC3E}">
        <p14:creationId xmlns:p14="http://schemas.microsoft.com/office/powerpoint/2010/main" val="26831627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7722-D15A-60C9-A953-B01487B2A727}"/>
              </a:ext>
            </a:extLst>
          </p:cNvPr>
          <p:cNvSpPr>
            <a:spLocks noGrp="1"/>
          </p:cNvSpPr>
          <p:nvPr>
            <p:ph type="title"/>
          </p:nvPr>
        </p:nvSpPr>
        <p:spPr/>
        <p:txBody>
          <a:bodyPr/>
          <a:lstStyle/>
          <a:p>
            <a:pPr algn="ctr"/>
            <a:r>
              <a:rPr lang="en-GB" b="1" dirty="0">
                <a:latin typeface="+mn-lt"/>
              </a:rPr>
              <a:t>The physical and the metaphysical as one</a:t>
            </a:r>
          </a:p>
        </p:txBody>
      </p:sp>
      <p:sp>
        <p:nvSpPr>
          <p:cNvPr id="3" name="Content Placeholder 2">
            <a:extLst>
              <a:ext uri="{FF2B5EF4-FFF2-40B4-BE49-F238E27FC236}">
                <a16:creationId xmlns:a16="http://schemas.microsoft.com/office/drawing/2014/main" id="{B9D11E83-D856-BD99-3623-CD459DD914DD}"/>
              </a:ext>
            </a:extLst>
          </p:cNvPr>
          <p:cNvSpPr>
            <a:spLocks noGrp="1"/>
          </p:cNvSpPr>
          <p:nvPr>
            <p:ph idx="1"/>
          </p:nvPr>
        </p:nvSpPr>
        <p:spPr/>
        <p:txBody>
          <a:bodyPr/>
          <a:lstStyle/>
          <a:p>
            <a:r>
              <a:rPr lang="en-GB" b="1" dirty="0"/>
              <a:t>A beautiful, monistic approach, where all is intertwined with all else</a:t>
            </a:r>
          </a:p>
          <a:p>
            <a:r>
              <a:rPr lang="en-GB" b="1" dirty="0"/>
              <a:t>A powerful theme repeated across indigenous oral traditions</a:t>
            </a:r>
          </a:p>
          <a:p>
            <a:r>
              <a:rPr lang="en-GB" b="1" dirty="0"/>
              <a:t>Complexity, multidimensionality and integrity are emphasised</a:t>
            </a:r>
          </a:p>
        </p:txBody>
      </p:sp>
    </p:spTree>
    <p:extLst>
      <p:ext uri="{BB962C8B-B14F-4D97-AF65-F5344CB8AC3E}">
        <p14:creationId xmlns:p14="http://schemas.microsoft.com/office/powerpoint/2010/main" val="32161698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BA126-4DB0-E84B-1218-C9C1034CC60D}"/>
              </a:ext>
            </a:extLst>
          </p:cNvPr>
          <p:cNvSpPr>
            <a:spLocks noGrp="1"/>
          </p:cNvSpPr>
          <p:nvPr>
            <p:ph type="title"/>
          </p:nvPr>
        </p:nvSpPr>
        <p:spPr/>
        <p:txBody>
          <a:bodyPr/>
          <a:lstStyle/>
          <a:p>
            <a:pPr algn="ctr"/>
            <a:r>
              <a:rPr lang="en-GB" b="1" dirty="0">
                <a:latin typeface="+mn-lt"/>
              </a:rPr>
              <a:t>Scottish traditional Ballad</a:t>
            </a:r>
          </a:p>
        </p:txBody>
      </p:sp>
      <p:sp>
        <p:nvSpPr>
          <p:cNvPr id="3" name="Content Placeholder 2">
            <a:extLst>
              <a:ext uri="{FF2B5EF4-FFF2-40B4-BE49-F238E27FC236}">
                <a16:creationId xmlns:a16="http://schemas.microsoft.com/office/drawing/2014/main" id="{3E09E130-4FD0-1A22-A2EB-5C24D5B8B5BE}"/>
              </a:ext>
            </a:extLst>
          </p:cNvPr>
          <p:cNvSpPr>
            <a:spLocks noGrp="1"/>
          </p:cNvSpPr>
          <p:nvPr>
            <p:ph idx="1"/>
          </p:nvPr>
        </p:nvSpPr>
        <p:spPr/>
        <p:txBody>
          <a:bodyPr/>
          <a:lstStyle/>
          <a:p>
            <a:r>
              <a:rPr lang="en-GB" b="1" dirty="0"/>
              <a:t>The men of yon forest, they </a:t>
            </a:r>
            <a:r>
              <a:rPr lang="en-GB" b="1" dirty="0" err="1"/>
              <a:t>askit</a:t>
            </a:r>
            <a:r>
              <a:rPr lang="en-GB" b="1" dirty="0"/>
              <a:t> of me</a:t>
            </a:r>
          </a:p>
          <a:p>
            <a:r>
              <a:rPr lang="en-GB" b="1" dirty="0"/>
              <a:t>How many strawberries grow in the salt sea?</a:t>
            </a:r>
          </a:p>
          <a:p>
            <a:r>
              <a:rPr lang="en-GB" b="1" dirty="0"/>
              <a:t>I </a:t>
            </a:r>
            <a:r>
              <a:rPr lang="en-GB" b="1" dirty="0" err="1"/>
              <a:t>askit</a:t>
            </a:r>
            <a:r>
              <a:rPr lang="en-GB" b="1" dirty="0"/>
              <a:t> them back with a tear in my </a:t>
            </a:r>
            <a:r>
              <a:rPr lang="en-GB" b="1" dirty="0" err="1"/>
              <a:t>e'e</a:t>
            </a:r>
            <a:endParaRPr lang="en-GB" b="1" dirty="0"/>
          </a:p>
          <a:p>
            <a:r>
              <a:rPr lang="en-GB" b="1" dirty="0"/>
              <a:t>How many ships sail through the forest?</a:t>
            </a:r>
          </a:p>
        </p:txBody>
      </p:sp>
    </p:spTree>
    <p:extLst>
      <p:ext uri="{BB962C8B-B14F-4D97-AF65-F5344CB8AC3E}">
        <p14:creationId xmlns:p14="http://schemas.microsoft.com/office/powerpoint/2010/main" val="349461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C341-D648-2D55-2998-0E15EF9E0F9C}"/>
              </a:ext>
            </a:extLst>
          </p:cNvPr>
          <p:cNvSpPr>
            <a:spLocks noGrp="1"/>
          </p:cNvSpPr>
          <p:nvPr>
            <p:ph type="title"/>
          </p:nvPr>
        </p:nvSpPr>
        <p:spPr/>
        <p:txBody>
          <a:bodyPr/>
          <a:lstStyle/>
          <a:p>
            <a:r>
              <a:rPr lang="en-GB" b="1" dirty="0">
                <a:latin typeface="+mn-lt"/>
              </a:rPr>
              <a:t>1249: the last royal court poet of the Scots</a:t>
            </a:r>
          </a:p>
        </p:txBody>
      </p:sp>
      <p:sp>
        <p:nvSpPr>
          <p:cNvPr id="3" name="Content Placeholder 2">
            <a:extLst>
              <a:ext uri="{FF2B5EF4-FFF2-40B4-BE49-F238E27FC236}">
                <a16:creationId xmlns:a16="http://schemas.microsoft.com/office/drawing/2014/main" id="{531ED616-6123-98BE-3680-8A5F9C49EC56}"/>
              </a:ext>
            </a:extLst>
          </p:cNvPr>
          <p:cNvSpPr>
            <a:spLocks noGrp="1"/>
          </p:cNvSpPr>
          <p:nvPr>
            <p:ph idx="1"/>
          </p:nvPr>
        </p:nvSpPr>
        <p:spPr/>
        <p:txBody>
          <a:bodyPr/>
          <a:lstStyle/>
          <a:p>
            <a:r>
              <a:rPr lang="en-GB" b="1" dirty="0"/>
              <a:t>The crowning of Alexander III was the final recorded event</a:t>
            </a:r>
          </a:p>
          <a:p>
            <a:r>
              <a:rPr lang="en-GB" b="1" dirty="0"/>
              <a:t>An end to millennia of poetic power and importance.</a:t>
            </a:r>
          </a:p>
        </p:txBody>
      </p:sp>
    </p:spTree>
    <p:extLst>
      <p:ext uri="{BB962C8B-B14F-4D97-AF65-F5344CB8AC3E}">
        <p14:creationId xmlns:p14="http://schemas.microsoft.com/office/powerpoint/2010/main" val="115009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9111-171C-0E5E-0D2D-403746C2420A}"/>
              </a:ext>
            </a:extLst>
          </p:cNvPr>
          <p:cNvSpPr>
            <a:spLocks noGrp="1"/>
          </p:cNvSpPr>
          <p:nvPr>
            <p:ph type="title"/>
          </p:nvPr>
        </p:nvSpPr>
        <p:spPr/>
        <p:txBody>
          <a:bodyPr/>
          <a:lstStyle/>
          <a:p>
            <a:r>
              <a:rPr lang="en-GB" b="1" dirty="0">
                <a:latin typeface="+mn-lt"/>
              </a:rPr>
              <a:t>An ancient explanation?</a:t>
            </a:r>
          </a:p>
        </p:txBody>
      </p:sp>
      <p:sp>
        <p:nvSpPr>
          <p:cNvPr id="3" name="Content Placeholder 2">
            <a:extLst>
              <a:ext uri="{FF2B5EF4-FFF2-40B4-BE49-F238E27FC236}">
                <a16:creationId xmlns:a16="http://schemas.microsoft.com/office/drawing/2014/main" id="{6F908812-8CE0-1C74-0FBB-FE5B6E6EDE41}"/>
              </a:ext>
            </a:extLst>
          </p:cNvPr>
          <p:cNvSpPr>
            <a:spLocks noGrp="1"/>
          </p:cNvSpPr>
          <p:nvPr>
            <p:ph idx="1"/>
          </p:nvPr>
        </p:nvSpPr>
        <p:spPr/>
        <p:txBody>
          <a:bodyPr>
            <a:normAutofit fontScale="92500"/>
          </a:bodyPr>
          <a:lstStyle/>
          <a:p>
            <a:r>
              <a:rPr lang="en-GB" b="1" dirty="0"/>
              <a:t>the three closest points of relatively high land to the Dogger Bank are:</a:t>
            </a:r>
          </a:p>
          <a:p>
            <a:r>
              <a:rPr lang="en-GB" b="1" dirty="0"/>
              <a:t> </a:t>
            </a:r>
            <a:r>
              <a:rPr lang="en-GB" b="1" dirty="0" err="1"/>
              <a:t>Frisia</a:t>
            </a:r>
            <a:r>
              <a:rPr lang="en-GB" b="1" dirty="0"/>
              <a:t>, the ancient region of the Netherlands that was the ancestral home of the Frisian people; </a:t>
            </a:r>
          </a:p>
          <a:p>
            <a:r>
              <a:rPr lang="en-GB" b="1" dirty="0"/>
              <a:t>Brittany in France, the prehistoric home of the native Celtic clan who called themselves “les gens de la fraise”—the people of the strawberry; </a:t>
            </a:r>
          </a:p>
          <a:p>
            <a:r>
              <a:rPr lang="en-GB" b="1" dirty="0"/>
              <a:t>and that out-jutting shoulder of Scotland that is the ancestral home of Clan Fraser. </a:t>
            </a:r>
          </a:p>
          <a:p>
            <a:r>
              <a:rPr lang="en-GB" b="1" dirty="0"/>
              <a:t>Frisians, Fraises, and Frasers, all derivatives of the same root word, and all three peoples sharing the same Clan totem or emblem since ancient times — the strawberry leaf.</a:t>
            </a:r>
          </a:p>
          <a:p>
            <a:endParaRPr lang="en-GB" b="1" dirty="0"/>
          </a:p>
        </p:txBody>
      </p:sp>
    </p:spTree>
    <p:extLst>
      <p:ext uri="{BB962C8B-B14F-4D97-AF65-F5344CB8AC3E}">
        <p14:creationId xmlns:p14="http://schemas.microsoft.com/office/powerpoint/2010/main" val="31781019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835C-98F6-561A-B288-5F6E75D6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4FB0663-B7BC-339D-64A3-59D15CDB41F9}"/>
              </a:ext>
            </a:extLst>
          </p:cNvPr>
          <p:cNvSpPr>
            <a:spLocks noGrp="1"/>
          </p:cNvSpPr>
          <p:nvPr>
            <p:ph idx="1"/>
          </p:nvPr>
        </p:nvSpPr>
        <p:spPr/>
        <p:txBody>
          <a:bodyPr/>
          <a:lstStyle/>
          <a:p>
            <a:r>
              <a:rPr lang="en-GB" b="1" dirty="0"/>
              <a:t>Could the riddle be explained as a reference to the catastrophe and memories of the Great Flood </a:t>
            </a:r>
          </a:p>
          <a:p>
            <a:r>
              <a:rPr lang="en-GB" b="1" dirty="0"/>
              <a:t>as the fertile, idyllic but nameless land bridge in the North Sea is swallowed up by the rising waters of the ocean after the melting of the ice age?</a:t>
            </a:r>
          </a:p>
          <a:p>
            <a:endParaRPr lang="en-GB" dirty="0"/>
          </a:p>
        </p:txBody>
      </p:sp>
    </p:spTree>
    <p:extLst>
      <p:ext uri="{BB962C8B-B14F-4D97-AF65-F5344CB8AC3E}">
        <p14:creationId xmlns:p14="http://schemas.microsoft.com/office/powerpoint/2010/main" val="20398404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E07B5-42F7-38CB-EF8C-7E76D33DFADE}"/>
              </a:ext>
            </a:extLst>
          </p:cNvPr>
          <p:cNvSpPr>
            <a:spLocks noGrp="1"/>
          </p:cNvSpPr>
          <p:nvPr>
            <p:ph type="title"/>
          </p:nvPr>
        </p:nvSpPr>
        <p:spPr/>
        <p:txBody>
          <a:bodyPr/>
          <a:lstStyle/>
          <a:p>
            <a:r>
              <a:rPr lang="en-GB" b="1" dirty="0">
                <a:latin typeface="+mn-lt"/>
              </a:rPr>
              <a:t>From The Voyage of Bran:</a:t>
            </a:r>
          </a:p>
        </p:txBody>
      </p:sp>
      <p:sp>
        <p:nvSpPr>
          <p:cNvPr id="3" name="Content Placeholder 2">
            <a:extLst>
              <a:ext uri="{FF2B5EF4-FFF2-40B4-BE49-F238E27FC236}">
                <a16:creationId xmlns:a16="http://schemas.microsoft.com/office/drawing/2014/main" id="{E68F279A-A34C-1EC9-6F44-5BD403D41FB2}"/>
              </a:ext>
            </a:extLst>
          </p:cNvPr>
          <p:cNvSpPr>
            <a:spLocks noGrp="1"/>
          </p:cNvSpPr>
          <p:nvPr>
            <p:ph idx="1"/>
          </p:nvPr>
        </p:nvSpPr>
        <p:spPr/>
        <p:txBody>
          <a:bodyPr/>
          <a:lstStyle/>
          <a:p>
            <a:r>
              <a:rPr lang="en-GB" b="1" dirty="0"/>
              <a:t>“There is a beautiful wood with fruit</a:t>
            </a:r>
          </a:p>
          <a:p>
            <a:r>
              <a:rPr lang="en-GB" b="1" dirty="0"/>
              <a:t>Under the prow of your little boat.”</a:t>
            </a:r>
          </a:p>
          <a:p>
            <a:endParaRPr lang="en-GB" b="1" dirty="0"/>
          </a:p>
          <a:p>
            <a:r>
              <a:rPr lang="en-GB" b="1" dirty="0"/>
              <a:t>Could well relate to the rising of the oceans, as do so many other myths, such as the Giant’s Causeway, where Finn McCool confronted </a:t>
            </a:r>
            <a:r>
              <a:rPr lang="en-GB" b="1" dirty="0" err="1"/>
              <a:t>Benandonner</a:t>
            </a:r>
            <a:r>
              <a:rPr lang="en-GB" b="1" dirty="0"/>
              <a:t>, the Scottish giant.</a:t>
            </a:r>
          </a:p>
          <a:p>
            <a:endParaRPr lang="en-GB" dirty="0"/>
          </a:p>
        </p:txBody>
      </p:sp>
    </p:spTree>
    <p:extLst>
      <p:ext uri="{BB962C8B-B14F-4D97-AF65-F5344CB8AC3E}">
        <p14:creationId xmlns:p14="http://schemas.microsoft.com/office/powerpoint/2010/main" val="28735173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F7A1-9D70-F5CC-70DE-B5AD1FE60D7E}"/>
              </a:ext>
            </a:extLst>
          </p:cNvPr>
          <p:cNvSpPr>
            <a:spLocks noGrp="1"/>
          </p:cNvSpPr>
          <p:nvPr>
            <p:ph type="title"/>
          </p:nvPr>
        </p:nvSpPr>
        <p:spPr/>
        <p:txBody>
          <a:bodyPr/>
          <a:lstStyle/>
          <a:p>
            <a:r>
              <a:rPr lang="en-GB" b="1" dirty="0">
                <a:latin typeface="+mn-lt"/>
              </a:rPr>
              <a:t>Cailleach, the goddess of creation and destruction</a:t>
            </a:r>
          </a:p>
        </p:txBody>
      </p:sp>
      <p:sp>
        <p:nvSpPr>
          <p:cNvPr id="3" name="Content Placeholder 2">
            <a:extLst>
              <a:ext uri="{FF2B5EF4-FFF2-40B4-BE49-F238E27FC236}">
                <a16:creationId xmlns:a16="http://schemas.microsoft.com/office/drawing/2014/main" id="{73F82644-D41D-4FB9-A7BF-438E17B0B979}"/>
              </a:ext>
            </a:extLst>
          </p:cNvPr>
          <p:cNvSpPr>
            <a:spLocks noGrp="1"/>
          </p:cNvSpPr>
          <p:nvPr>
            <p:ph idx="1"/>
          </p:nvPr>
        </p:nvSpPr>
        <p:spPr/>
        <p:txBody>
          <a:bodyPr/>
          <a:lstStyle/>
          <a:p>
            <a:r>
              <a:rPr lang="en-GB" b="1" dirty="0"/>
              <a:t>She is viewed as a primeval force in Gaelic folklore, existing from the earliest times </a:t>
            </a:r>
          </a:p>
          <a:p>
            <a:r>
              <a:rPr lang="en-GB" b="1" dirty="0"/>
              <a:t>She stirs the cauldron of death and rebirth, both creatrix and destroyer in one </a:t>
            </a:r>
          </a:p>
          <a:p>
            <a:r>
              <a:rPr lang="en-GB" b="1" dirty="0"/>
              <a:t>And, of course, as the ruler of Winter, she held an all-powerful position over life and death. </a:t>
            </a:r>
          </a:p>
        </p:txBody>
      </p:sp>
    </p:spTree>
    <p:extLst>
      <p:ext uri="{BB962C8B-B14F-4D97-AF65-F5344CB8AC3E}">
        <p14:creationId xmlns:p14="http://schemas.microsoft.com/office/powerpoint/2010/main" val="12656568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83BC-2C00-D6E2-CD4A-2982B87AD9E3}"/>
              </a:ext>
            </a:extLst>
          </p:cNvPr>
          <p:cNvSpPr>
            <a:spLocks noGrp="1"/>
          </p:cNvSpPr>
          <p:nvPr>
            <p:ph type="title"/>
          </p:nvPr>
        </p:nvSpPr>
        <p:spPr/>
        <p:txBody>
          <a:bodyPr/>
          <a:lstStyle/>
          <a:p>
            <a:pPr algn="ctr"/>
            <a:r>
              <a:rPr lang="en-GB" b="1" dirty="0">
                <a:latin typeface="+mn-lt"/>
              </a:rPr>
              <a:t>Cailleach</a:t>
            </a:r>
          </a:p>
        </p:txBody>
      </p:sp>
      <p:sp>
        <p:nvSpPr>
          <p:cNvPr id="3" name="Content Placeholder 2">
            <a:extLst>
              <a:ext uri="{FF2B5EF4-FFF2-40B4-BE49-F238E27FC236}">
                <a16:creationId xmlns:a16="http://schemas.microsoft.com/office/drawing/2014/main" id="{8705E83C-19A8-0A8F-83CE-50F6448B6CE9}"/>
              </a:ext>
            </a:extLst>
          </p:cNvPr>
          <p:cNvSpPr>
            <a:spLocks noGrp="1"/>
          </p:cNvSpPr>
          <p:nvPr>
            <p:ph idx="1"/>
          </p:nvPr>
        </p:nvSpPr>
        <p:spPr/>
        <p:txBody>
          <a:bodyPr/>
          <a:lstStyle/>
          <a:p>
            <a:pPr marL="0" indent="0">
              <a:buNone/>
            </a:pPr>
            <a:r>
              <a:rPr lang="en-GB" b="1" dirty="0"/>
              <a:t>Cailleach is portrayed as a giant old woman with a single eye, rusted teeth and white hair</a:t>
            </a:r>
          </a:p>
          <a:p>
            <a:pPr marL="0" indent="0">
              <a:buNone/>
            </a:pPr>
            <a:r>
              <a:rPr lang="en-GB" b="1" dirty="0"/>
              <a:t>These characteristics are not merely minor details in the story</a:t>
            </a:r>
          </a:p>
          <a:p>
            <a:pPr marL="0" indent="0">
              <a:buNone/>
            </a:pPr>
            <a:r>
              <a:rPr lang="en-GB" b="1" dirty="0"/>
              <a:t>Rather, they are an intertwined and profound set of references to aspects that run deeply throughout indigenous narratives around the world. </a:t>
            </a:r>
          </a:p>
        </p:txBody>
      </p:sp>
    </p:spTree>
    <p:extLst>
      <p:ext uri="{BB962C8B-B14F-4D97-AF65-F5344CB8AC3E}">
        <p14:creationId xmlns:p14="http://schemas.microsoft.com/office/powerpoint/2010/main" val="25205081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1D89E-7385-7285-B6A4-7A501E1AD18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1BAFC6E-85DB-BBB3-9016-744BD6FB0FCF}"/>
              </a:ext>
            </a:extLst>
          </p:cNvPr>
          <p:cNvSpPr>
            <a:spLocks noGrp="1"/>
          </p:cNvSpPr>
          <p:nvPr>
            <p:ph idx="1"/>
          </p:nvPr>
        </p:nvSpPr>
        <p:spPr>
          <a:xfrm>
            <a:off x="838200" y="1825625"/>
            <a:ext cx="7579659" cy="4351338"/>
          </a:xfrm>
        </p:spPr>
        <p:txBody>
          <a:bodyPr/>
          <a:lstStyle/>
          <a:p>
            <a:pPr marL="0" indent="0">
              <a:buNone/>
            </a:pPr>
            <a:r>
              <a:rPr lang="en-GB" b="1" dirty="0"/>
              <a:t>The single eye is an often-encountered ancient reference to the all-seeing eye, gazing across this world and the </a:t>
            </a:r>
            <a:r>
              <a:rPr lang="en-GB" b="1" dirty="0" err="1"/>
              <a:t>afterworld</a:t>
            </a:r>
            <a:endParaRPr lang="en-GB" b="1" dirty="0"/>
          </a:p>
          <a:p>
            <a:pPr marL="0" indent="0">
              <a:buNone/>
            </a:pPr>
            <a:r>
              <a:rPr lang="en-GB" b="1" dirty="0"/>
              <a:t>The old woman (the literal meaning of Cailleach) is a common symbol of the end of harvest, associated with death and winter</a:t>
            </a:r>
          </a:p>
          <a:p>
            <a:endParaRPr lang="en-GB" dirty="0"/>
          </a:p>
        </p:txBody>
      </p:sp>
    </p:spTree>
    <p:extLst>
      <p:ext uri="{BB962C8B-B14F-4D97-AF65-F5344CB8AC3E}">
        <p14:creationId xmlns:p14="http://schemas.microsoft.com/office/powerpoint/2010/main" val="21975376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CB2B6-12C9-166A-7D00-5DBC78B815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F520A4-C9D0-A754-DCB0-7ECED7A0FDB7}"/>
              </a:ext>
            </a:extLst>
          </p:cNvPr>
          <p:cNvSpPr>
            <a:spLocks noGrp="1"/>
          </p:cNvSpPr>
          <p:nvPr>
            <p:ph idx="1"/>
          </p:nvPr>
        </p:nvSpPr>
        <p:spPr/>
        <p:txBody>
          <a:bodyPr/>
          <a:lstStyle/>
          <a:p>
            <a:r>
              <a:rPr lang="en-GB" b="1" dirty="0"/>
              <a:t>Another role that Cailleach held was that of guardian of Nature</a:t>
            </a:r>
          </a:p>
          <a:p>
            <a:r>
              <a:rPr lang="en-GB" b="1" dirty="0"/>
              <a:t>She had to be consulted before a deer was hunted</a:t>
            </a:r>
          </a:p>
          <a:p>
            <a:r>
              <a:rPr lang="en-GB" b="1" dirty="0"/>
              <a:t>This respect was repaid by her provisioning the glens with deer for the people, but if ignored, she would prevent successful hunting.</a:t>
            </a:r>
          </a:p>
        </p:txBody>
      </p:sp>
    </p:spTree>
    <p:extLst>
      <p:ext uri="{BB962C8B-B14F-4D97-AF65-F5344CB8AC3E}">
        <p14:creationId xmlns:p14="http://schemas.microsoft.com/office/powerpoint/2010/main" val="8017767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9FC37-E8E1-99A0-A7DF-7868F774B34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0004434-4919-C995-1860-C4D2AA3A04E2}"/>
              </a:ext>
            </a:extLst>
          </p:cNvPr>
          <p:cNvSpPr>
            <a:spLocks noGrp="1"/>
          </p:cNvSpPr>
          <p:nvPr>
            <p:ph idx="1"/>
          </p:nvPr>
        </p:nvSpPr>
        <p:spPr/>
        <p:txBody>
          <a:bodyPr>
            <a:normAutofit/>
          </a:bodyPr>
          <a:lstStyle/>
          <a:p>
            <a:r>
              <a:rPr lang="en-GB" b="1" dirty="0"/>
              <a:t>John Mac </a:t>
            </a:r>
            <a:r>
              <a:rPr lang="en-GB" b="1" dirty="0" err="1"/>
              <a:t>Cormick</a:t>
            </a:r>
            <a:r>
              <a:rPr lang="en-GB" b="1" dirty="0"/>
              <a:t>, spent years gathering ancient Gaelic tales from the people of the island of Mull </a:t>
            </a:r>
          </a:p>
          <a:p>
            <a:r>
              <a:rPr lang="en-GB" b="1" dirty="0"/>
              <a:t>came across an intriguing tale about Cailleach, referencing her as saying “When forests grew where now the billows play, I was then a winsome maid” </a:t>
            </a:r>
          </a:p>
          <a:p>
            <a:r>
              <a:rPr lang="en-GB" b="1" dirty="0"/>
              <a:t>Mac </a:t>
            </a:r>
            <a:r>
              <a:rPr lang="en-GB" b="1" dirty="0" err="1"/>
              <a:t>Cormick</a:t>
            </a:r>
            <a:r>
              <a:rPr lang="en-GB" b="1" dirty="0"/>
              <a:t>, J. (1923). The Island of Mull: Its History, Scenes and Legends. Alex </a:t>
            </a:r>
            <a:r>
              <a:rPr lang="en-GB" b="1" dirty="0" err="1"/>
              <a:t>MacLaren</a:t>
            </a:r>
            <a:r>
              <a:rPr lang="en-GB" b="1" dirty="0"/>
              <a:t> and Sons, 360-362 Argyll Street, Glasgow</a:t>
            </a:r>
          </a:p>
          <a:p>
            <a:endParaRPr lang="en-GB" dirty="0"/>
          </a:p>
        </p:txBody>
      </p:sp>
    </p:spTree>
    <p:extLst>
      <p:ext uri="{BB962C8B-B14F-4D97-AF65-F5344CB8AC3E}">
        <p14:creationId xmlns:p14="http://schemas.microsoft.com/office/powerpoint/2010/main" val="17620915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F442E-893B-F410-C587-1DDF7CD62C1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91BC47C-E261-46C5-84DB-E4FD76D2F6E5}"/>
              </a:ext>
            </a:extLst>
          </p:cNvPr>
          <p:cNvSpPr>
            <a:spLocks noGrp="1"/>
          </p:cNvSpPr>
          <p:nvPr>
            <p:ph idx="1"/>
          </p:nvPr>
        </p:nvSpPr>
        <p:spPr>
          <a:xfrm>
            <a:off x="0" y="1825625"/>
            <a:ext cx="6858000" cy="4351338"/>
          </a:xfrm>
        </p:spPr>
        <p:txBody>
          <a:bodyPr/>
          <a:lstStyle/>
          <a:p>
            <a:r>
              <a:rPr lang="en-GB" b="1" dirty="0"/>
              <a:t>Furthermore, Mac </a:t>
            </a:r>
            <a:r>
              <a:rPr lang="en-GB" b="1" dirty="0" err="1"/>
              <a:t>Cormick</a:t>
            </a:r>
            <a:r>
              <a:rPr lang="en-GB" b="1" dirty="0"/>
              <a:t> refers to another legend </a:t>
            </a:r>
          </a:p>
          <a:p>
            <a:r>
              <a:rPr lang="en-GB" b="1" dirty="0"/>
              <a:t>that cites Cailleach as utilizing the fertile grazing grounds between </a:t>
            </a:r>
            <a:r>
              <a:rPr lang="en-GB" b="1" dirty="0" err="1"/>
              <a:t>Torrin</a:t>
            </a:r>
            <a:r>
              <a:rPr lang="en-GB" b="1" dirty="0"/>
              <a:t> Rocks and </a:t>
            </a:r>
            <a:r>
              <a:rPr lang="en-GB" b="1" dirty="0" err="1"/>
              <a:t>Dubh</a:t>
            </a:r>
            <a:r>
              <a:rPr lang="en-GB" b="1" dirty="0"/>
              <a:t> </a:t>
            </a:r>
            <a:r>
              <a:rPr lang="en-GB" b="1" dirty="0" err="1"/>
              <a:t>Artach</a:t>
            </a:r>
            <a:r>
              <a:rPr lang="en-GB" b="1" dirty="0"/>
              <a:t> Lighthouse off the southeast coast of Mull, for her numerous herds of deer</a:t>
            </a:r>
          </a:p>
          <a:p>
            <a:r>
              <a:rPr lang="en-GB" b="1" dirty="0"/>
              <a:t>This ‘ground’ now all lies beneath the Atlantic Ocean. </a:t>
            </a:r>
          </a:p>
          <a:p>
            <a:endParaRPr lang="en-GB" dirty="0"/>
          </a:p>
        </p:txBody>
      </p:sp>
      <p:sp>
        <p:nvSpPr>
          <p:cNvPr id="8" name="Oval 7">
            <a:extLst>
              <a:ext uri="{FF2B5EF4-FFF2-40B4-BE49-F238E27FC236}">
                <a16:creationId xmlns:a16="http://schemas.microsoft.com/office/drawing/2014/main" id="{BCDD2126-0AAE-CBB5-90CF-D36D40A3F20C}"/>
              </a:ext>
            </a:extLst>
          </p:cNvPr>
          <p:cNvSpPr/>
          <p:nvPr/>
        </p:nvSpPr>
        <p:spPr>
          <a:xfrm>
            <a:off x="8552328" y="3738289"/>
            <a:ext cx="174812" cy="147917"/>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1413BD69-EF60-343C-F9D6-965F82915397}"/>
              </a:ext>
            </a:extLst>
          </p:cNvPr>
          <p:cNvSpPr txBox="1"/>
          <p:nvPr/>
        </p:nvSpPr>
        <p:spPr>
          <a:xfrm>
            <a:off x="8729382" y="3657607"/>
            <a:ext cx="1343381" cy="369332"/>
          </a:xfrm>
          <a:prstGeom prst="rect">
            <a:avLst/>
          </a:prstGeom>
          <a:noFill/>
        </p:spPr>
        <p:txBody>
          <a:bodyPr wrap="none" rtlCol="0">
            <a:spAutoFit/>
          </a:bodyPr>
          <a:lstStyle/>
          <a:p>
            <a:r>
              <a:rPr lang="en-GB" b="1" dirty="0" err="1"/>
              <a:t>Torrin</a:t>
            </a:r>
            <a:r>
              <a:rPr lang="en-GB" b="1" dirty="0"/>
              <a:t> Rocks</a:t>
            </a:r>
          </a:p>
        </p:txBody>
      </p:sp>
    </p:spTree>
    <p:extLst>
      <p:ext uri="{BB962C8B-B14F-4D97-AF65-F5344CB8AC3E}">
        <p14:creationId xmlns:p14="http://schemas.microsoft.com/office/powerpoint/2010/main" val="30072067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F962-546D-AD81-FE07-5F76561DC3FA}"/>
              </a:ext>
            </a:extLst>
          </p:cNvPr>
          <p:cNvSpPr>
            <a:spLocks noGrp="1"/>
          </p:cNvSpPr>
          <p:nvPr>
            <p:ph type="title"/>
          </p:nvPr>
        </p:nvSpPr>
        <p:spPr/>
        <p:txBody>
          <a:bodyPr/>
          <a:lstStyle/>
          <a:p>
            <a:r>
              <a:rPr lang="en-GB" b="1" dirty="0">
                <a:latin typeface="+mn-lt"/>
              </a:rPr>
              <a:t>The forest of </a:t>
            </a:r>
            <a:r>
              <a:rPr lang="en-GB" b="1" dirty="0" err="1">
                <a:latin typeface="+mn-lt"/>
              </a:rPr>
              <a:t>Benbecula</a:t>
            </a:r>
            <a:endParaRPr lang="en-GB" b="1" dirty="0">
              <a:latin typeface="+mn-lt"/>
            </a:endParaRPr>
          </a:p>
        </p:txBody>
      </p:sp>
      <p:sp>
        <p:nvSpPr>
          <p:cNvPr id="3" name="Content Placeholder 2">
            <a:extLst>
              <a:ext uri="{FF2B5EF4-FFF2-40B4-BE49-F238E27FC236}">
                <a16:creationId xmlns:a16="http://schemas.microsoft.com/office/drawing/2014/main" id="{75254187-3EE1-BDEF-CC6D-DBBAE91DC8A5}"/>
              </a:ext>
            </a:extLst>
          </p:cNvPr>
          <p:cNvSpPr>
            <a:spLocks noGrp="1"/>
          </p:cNvSpPr>
          <p:nvPr>
            <p:ph idx="1"/>
          </p:nvPr>
        </p:nvSpPr>
        <p:spPr/>
        <p:txBody>
          <a:bodyPr>
            <a:normAutofit/>
          </a:bodyPr>
          <a:lstStyle/>
          <a:p>
            <a:pPr marL="0" indent="0">
              <a:buNone/>
            </a:pPr>
            <a:r>
              <a:rPr lang="en-GB" b="1" dirty="0"/>
              <a:t>Other ancient Scottish tales relate how a warrior used to hunt with hounds on what is now the sea floor between St Kilda and Harris, </a:t>
            </a:r>
          </a:p>
          <a:p>
            <a:pPr marL="0" indent="0">
              <a:buNone/>
            </a:pPr>
            <a:r>
              <a:rPr lang="en-GB" b="1" dirty="0"/>
              <a:t>Recent archaeological  work has uncovered submerged forest off the island of </a:t>
            </a:r>
            <a:r>
              <a:rPr lang="en-GB" b="1" dirty="0" err="1"/>
              <a:t>Benbecula</a:t>
            </a:r>
            <a:r>
              <a:rPr lang="en-GB" b="1" dirty="0"/>
              <a:t> dating to 6600 BCE </a:t>
            </a:r>
          </a:p>
        </p:txBody>
      </p:sp>
    </p:spTree>
    <p:extLst>
      <p:ext uri="{BB962C8B-B14F-4D97-AF65-F5344CB8AC3E}">
        <p14:creationId xmlns:p14="http://schemas.microsoft.com/office/powerpoint/2010/main" val="162284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C224-F523-ED39-AC9F-28055B853D3D}"/>
              </a:ext>
            </a:extLst>
          </p:cNvPr>
          <p:cNvSpPr>
            <a:spLocks noGrp="1"/>
          </p:cNvSpPr>
          <p:nvPr>
            <p:ph type="title"/>
          </p:nvPr>
        </p:nvSpPr>
        <p:spPr>
          <a:xfrm>
            <a:off x="838200" y="365125"/>
            <a:ext cx="6705600" cy="1325563"/>
          </a:xfrm>
        </p:spPr>
        <p:txBody>
          <a:bodyPr/>
          <a:lstStyle/>
          <a:p>
            <a:pPr algn="ctr"/>
            <a:r>
              <a:rPr lang="en-GB" b="1" dirty="0">
                <a:latin typeface="+mn-lt"/>
              </a:rPr>
              <a:t>Moment captured</a:t>
            </a:r>
          </a:p>
        </p:txBody>
      </p:sp>
      <p:sp>
        <p:nvSpPr>
          <p:cNvPr id="3" name="Content Placeholder 2">
            <a:extLst>
              <a:ext uri="{FF2B5EF4-FFF2-40B4-BE49-F238E27FC236}">
                <a16:creationId xmlns:a16="http://schemas.microsoft.com/office/drawing/2014/main" id="{0255ECA9-E565-1CB8-ADB5-505F1B7961BF}"/>
              </a:ext>
            </a:extLst>
          </p:cNvPr>
          <p:cNvSpPr>
            <a:spLocks noGrp="1"/>
          </p:cNvSpPr>
          <p:nvPr>
            <p:ph idx="1"/>
          </p:nvPr>
        </p:nvSpPr>
        <p:spPr>
          <a:xfrm>
            <a:off x="852488" y="1825625"/>
            <a:ext cx="6870700" cy="4351338"/>
          </a:xfrm>
        </p:spPr>
        <p:txBody>
          <a:bodyPr/>
          <a:lstStyle/>
          <a:p>
            <a:r>
              <a:rPr lang="en-GB" b="1" dirty="0"/>
              <a:t>Amazingly, this final appearance of a Royal Poet was captured in a manuscript, </a:t>
            </a:r>
            <a:r>
              <a:rPr lang="en-GB" b="1" i="1" dirty="0" err="1"/>
              <a:t>Scotichronicon</a:t>
            </a:r>
            <a:r>
              <a:rPr lang="en-GB" b="1" i="1" dirty="0"/>
              <a:t>,</a:t>
            </a:r>
            <a:r>
              <a:rPr lang="en-GB" b="1" dirty="0"/>
              <a:t> by Walter Bower, built upon a much earlier work by John of </a:t>
            </a:r>
            <a:r>
              <a:rPr lang="en-GB" b="1" dirty="0" err="1"/>
              <a:t>Fordun</a:t>
            </a:r>
            <a:r>
              <a:rPr lang="en-GB" b="1" dirty="0"/>
              <a:t>.</a:t>
            </a:r>
          </a:p>
        </p:txBody>
      </p:sp>
    </p:spTree>
    <p:extLst>
      <p:ext uri="{BB962C8B-B14F-4D97-AF65-F5344CB8AC3E}">
        <p14:creationId xmlns:p14="http://schemas.microsoft.com/office/powerpoint/2010/main" val="21429135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DA846-5AA6-8F68-4161-2CB4FBA3309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DFAFC54-EB05-212D-3776-17598795283B}"/>
              </a:ext>
            </a:extLst>
          </p:cNvPr>
          <p:cNvSpPr>
            <a:spLocks noGrp="1"/>
          </p:cNvSpPr>
          <p:nvPr>
            <p:ph idx="1"/>
          </p:nvPr>
        </p:nvSpPr>
        <p:spPr/>
        <p:txBody>
          <a:bodyPr/>
          <a:lstStyle/>
          <a:p>
            <a:endParaRPr lang="en-GB"/>
          </a:p>
        </p:txBody>
      </p:sp>
      <p:sp>
        <p:nvSpPr>
          <p:cNvPr id="4" name="TextBox 3">
            <a:extLst>
              <a:ext uri="{FF2B5EF4-FFF2-40B4-BE49-F238E27FC236}">
                <a16:creationId xmlns:a16="http://schemas.microsoft.com/office/drawing/2014/main" id="{272898BA-7FCC-002C-300A-CE25453BB1B7}"/>
              </a:ext>
            </a:extLst>
          </p:cNvPr>
          <p:cNvSpPr txBox="1"/>
          <p:nvPr/>
        </p:nvSpPr>
        <p:spPr>
          <a:xfrm>
            <a:off x="13449" y="188260"/>
            <a:ext cx="7491666" cy="584775"/>
          </a:xfrm>
          <a:prstGeom prst="rect">
            <a:avLst/>
          </a:prstGeom>
          <a:solidFill>
            <a:schemeClr val="bg1"/>
          </a:solidFill>
        </p:spPr>
        <p:txBody>
          <a:bodyPr wrap="none" rtlCol="0">
            <a:spAutoFit/>
          </a:bodyPr>
          <a:lstStyle/>
          <a:p>
            <a:r>
              <a:rPr lang="en-GB" sz="3200" b="1" dirty="0"/>
              <a:t>6500 year old submerged forest off Galway</a:t>
            </a:r>
          </a:p>
        </p:txBody>
      </p:sp>
    </p:spTree>
    <p:extLst>
      <p:ext uri="{BB962C8B-B14F-4D97-AF65-F5344CB8AC3E}">
        <p14:creationId xmlns:p14="http://schemas.microsoft.com/office/powerpoint/2010/main" val="4654962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7C47A-D22A-A7CC-9677-C30BE21283C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2DB2010-C4E0-F7AD-F345-78167251D8CA}"/>
              </a:ext>
            </a:extLst>
          </p:cNvPr>
          <p:cNvSpPr>
            <a:spLocks noGrp="1"/>
          </p:cNvSpPr>
          <p:nvPr>
            <p:ph idx="1"/>
          </p:nvPr>
        </p:nvSpPr>
        <p:spPr/>
        <p:txBody>
          <a:bodyPr/>
          <a:lstStyle/>
          <a:p>
            <a:endParaRPr lang="en-GB"/>
          </a:p>
        </p:txBody>
      </p:sp>
      <p:sp>
        <p:nvSpPr>
          <p:cNvPr id="5" name="TextBox 4">
            <a:extLst>
              <a:ext uri="{FF2B5EF4-FFF2-40B4-BE49-F238E27FC236}">
                <a16:creationId xmlns:a16="http://schemas.microsoft.com/office/drawing/2014/main" id="{0ED9F7C3-95D2-4FE4-C29A-AE9121FA85A4}"/>
              </a:ext>
            </a:extLst>
          </p:cNvPr>
          <p:cNvSpPr txBox="1"/>
          <p:nvPr/>
        </p:nvSpPr>
        <p:spPr>
          <a:xfrm>
            <a:off x="13448" y="-18207"/>
            <a:ext cx="9274462" cy="523220"/>
          </a:xfrm>
          <a:prstGeom prst="rect">
            <a:avLst/>
          </a:prstGeom>
          <a:solidFill>
            <a:schemeClr val="bg1"/>
          </a:solidFill>
        </p:spPr>
        <p:txBody>
          <a:bodyPr wrap="none" rtlCol="0">
            <a:spAutoFit/>
          </a:bodyPr>
          <a:lstStyle/>
          <a:p>
            <a:r>
              <a:rPr lang="en-GB" sz="2800" b="1" dirty="0"/>
              <a:t>Giant 8000 year old oak forest off Norfolk Coast - </a:t>
            </a:r>
            <a:r>
              <a:rPr lang="en-GB" sz="2800" b="1" dirty="0" err="1"/>
              <a:t>Doggerland</a:t>
            </a:r>
            <a:endParaRPr lang="en-GB" sz="2800" b="1" dirty="0"/>
          </a:p>
        </p:txBody>
      </p:sp>
    </p:spTree>
    <p:extLst>
      <p:ext uri="{BB962C8B-B14F-4D97-AF65-F5344CB8AC3E}">
        <p14:creationId xmlns:p14="http://schemas.microsoft.com/office/powerpoint/2010/main" val="1863588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A9FA-9BA5-DCA9-B758-1080E5EC7495}"/>
              </a:ext>
            </a:extLst>
          </p:cNvPr>
          <p:cNvSpPr>
            <a:spLocks noGrp="1"/>
          </p:cNvSpPr>
          <p:nvPr>
            <p:ph type="title"/>
          </p:nvPr>
        </p:nvSpPr>
        <p:spPr>
          <a:xfrm>
            <a:off x="838200" y="-334119"/>
            <a:ext cx="10515600" cy="1325563"/>
          </a:xfrm>
        </p:spPr>
        <p:txBody>
          <a:bodyPr/>
          <a:lstStyle/>
          <a:p>
            <a:r>
              <a:rPr lang="en-GB" b="1" dirty="0" err="1">
                <a:latin typeface="+mn-lt"/>
              </a:rPr>
              <a:t>Tir</a:t>
            </a:r>
            <a:r>
              <a:rPr lang="en-GB" b="1" dirty="0">
                <a:latin typeface="+mn-lt"/>
              </a:rPr>
              <a:t>-fa-</a:t>
            </a:r>
            <a:r>
              <a:rPr lang="en-GB" b="1" dirty="0" err="1">
                <a:latin typeface="+mn-lt"/>
              </a:rPr>
              <a:t>tonn</a:t>
            </a:r>
            <a:endParaRPr lang="en-GB" b="1" dirty="0">
              <a:latin typeface="+mn-lt"/>
            </a:endParaRPr>
          </a:p>
        </p:txBody>
      </p:sp>
      <p:sp>
        <p:nvSpPr>
          <p:cNvPr id="3" name="Content Placeholder 2">
            <a:extLst>
              <a:ext uri="{FF2B5EF4-FFF2-40B4-BE49-F238E27FC236}">
                <a16:creationId xmlns:a16="http://schemas.microsoft.com/office/drawing/2014/main" id="{37998E17-3E44-B18B-E011-EE5B79E741BB}"/>
              </a:ext>
            </a:extLst>
          </p:cNvPr>
          <p:cNvSpPr>
            <a:spLocks noGrp="1"/>
          </p:cNvSpPr>
          <p:nvPr>
            <p:ph idx="1"/>
          </p:nvPr>
        </p:nvSpPr>
        <p:spPr>
          <a:xfrm>
            <a:off x="58274" y="776759"/>
            <a:ext cx="7627274" cy="4351338"/>
          </a:xfrm>
        </p:spPr>
        <p:txBody>
          <a:bodyPr/>
          <a:lstStyle/>
          <a:p>
            <a:r>
              <a:rPr lang="en-GB" b="1" dirty="0"/>
              <a:t>Patrick Joyce (1920) writes that:</a:t>
            </a:r>
          </a:p>
          <a:p>
            <a:r>
              <a:rPr lang="en-GB" b="1" dirty="0"/>
              <a:t> “the Gaelic tales abound in allusions to a beautiful country situated under the [Irish] sea—an enchanted land sunk at some remote time, and still held under spell. In some romantic writings it is called </a:t>
            </a:r>
            <a:r>
              <a:rPr lang="en-GB" b="1" dirty="0" err="1"/>
              <a:t>Tir</a:t>
            </a:r>
            <a:r>
              <a:rPr lang="en-GB" b="1" dirty="0"/>
              <a:t>-fa-</a:t>
            </a:r>
            <a:r>
              <a:rPr lang="en-GB" b="1" dirty="0" err="1"/>
              <a:t>tonn</a:t>
            </a:r>
            <a:r>
              <a:rPr lang="en-GB" b="1" dirty="0"/>
              <a:t>, the land beneath the wave”. </a:t>
            </a:r>
          </a:p>
        </p:txBody>
      </p:sp>
    </p:spTree>
    <p:extLst>
      <p:ext uri="{BB962C8B-B14F-4D97-AF65-F5344CB8AC3E}">
        <p14:creationId xmlns:p14="http://schemas.microsoft.com/office/powerpoint/2010/main" val="203934817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A6B7-528B-6AC7-1786-912B95671070}"/>
              </a:ext>
            </a:extLst>
          </p:cNvPr>
          <p:cNvSpPr>
            <a:spLocks noGrp="1"/>
          </p:cNvSpPr>
          <p:nvPr>
            <p:ph type="title"/>
          </p:nvPr>
        </p:nvSpPr>
        <p:spPr/>
        <p:txBody>
          <a:bodyPr/>
          <a:lstStyle/>
          <a:p>
            <a:r>
              <a:rPr lang="en-GB" b="1" dirty="0">
                <a:latin typeface="+mn-lt"/>
              </a:rPr>
              <a:t>The power of the oral tradition</a:t>
            </a:r>
          </a:p>
        </p:txBody>
      </p:sp>
      <p:sp>
        <p:nvSpPr>
          <p:cNvPr id="3" name="Content Placeholder 2">
            <a:extLst>
              <a:ext uri="{FF2B5EF4-FFF2-40B4-BE49-F238E27FC236}">
                <a16:creationId xmlns:a16="http://schemas.microsoft.com/office/drawing/2014/main" id="{C8C9EB45-919A-4DC2-C8BB-28972036B554}"/>
              </a:ext>
            </a:extLst>
          </p:cNvPr>
          <p:cNvSpPr>
            <a:spLocks noGrp="1"/>
          </p:cNvSpPr>
          <p:nvPr>
            <p:ph idx="1"/>
          </p:nvPr>
        </p:nvSpPr>
        <p:spPr/>
        <p:txBody>
          <a:bodyPr/>
          <a:lstStyle/>
          <a:p>
            <a:r>
              <a:rPr lang="en-GB" b="1" dirty="0"/>
              <a:t>On 26th December, 2004, at 7-58am, a vast, thirty metre tsunami, resulting from a massive earthquake of magnitude 9.2, crashed into coastal communities around the Indian Ocean, leaving one quarter of a million people dead.  </a:t>
            </a:r>
          </a:p>
        </p:txBody>
      </p:sp>
    </p:spTree>
    <p:extLst>
      <p:ext uri="{BB962C8B-B14F-4D97-AF65-F5344CB8AC3E}">
        <p14:creationId xmlns:p14="http://schemas.microsoft.com/office/powerpoint/2010/main" val="16270928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943C-DC08-D9E3-CB18-B7681FF92713}"/>
              </a:ext>
            </a:extLst>
          </p:cNvPr>
          <p:cNvSpPr>
            <a:spLocks noGrp="1"/>
          </p:cNvSpPr>
          <p:nvPr>
            <p:ph type="title"/>
          </p:nvPr>
        </p:nvSpPr>
        <p:spPr/>
        <p:txBody>
          <a:bodyPr/>
          <a:lstStyle/>
          <a:p>
            <a:r>
              <a:rPr lang="en-GB" b="1" dirty="0" err="1">
                <a:latin typeface="+mn-lt"/>
              </a:rPr>
              <a:t>Simeulue</a:t>
            </a:r>
            <a:r>
              <a:rPr lang="en-GB" b="1" dirty="0">
                <a:latin typeface="+mn-lt"/>
              </a:rPr>
              <a:t> Island,</a:t>
            </a:r>
            <a:br>
              <a:rPr lang="en-GB" b="1" dirty="0">
                <a:latin typeface="+mn-lt"/>
              </a:rPr>
            </a:br>
            <a:r>
              <a:rPr lang="en-GB" b="1" dirty="0">
                <a:latin typeface="+mn-lt"/>
              </a:rPr>
              <a:t>Indonesia</a:t>
            </a:r>
          </a:p>
        </p:txBody>
      </p:sp>
      <p:sp>
        <p:nvSpPr>
          <p:cNvPr id="3" name="Content Placeholder 2">
            <a:extLst>
              <a:ext uri="{FF2B5EF4-FFF2-40B4-BE49-F238E27FC236}">
                <a16:creationId xmlns:a16="http://schemas.microsoft.com/office/drawing/2014/main" id="{CA453BBE-9EFF-B2BD-4510-2578BBE4A53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12812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00B5-9CCD-CDB6-508E-B0A284FDD09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8D0AEAD-549F-083B-C79C-599D76DDD752}"/>
              </a:ext>
            </a:extLst>
          </p:cNvPr>
          <p:cNvSpPr>
            <a:spLocks noGrp="1"/>
          </p:cNvSpPr>
          <p:nvPr>
            <p:ph idx="1"/>
          </p:nvPr>
        </p:nvSpPr>
        <p:spPr>
          <a:xfrm>
            <a:off x="71721" y="23727"/>
            <a:ext cx="8486400" cy="4351338"/>
          </a:xfrm>
        </p:spPr>
        <p:txBody>
          <a:bodyPr/>
          <a:lstStyle/>
          <a:p>
            <a:pPr marL="0" indent="0">
              <a:buNone/>
            </a:pPr>
            <a:r>
              <a:rPr lang="en-GB" b="1" dirty="0"/>
              <a:t>Yet on </a:t>
            </a:r>
            <a:r>
              <a:rPr lang="en-GB" b="1" dirty="0" err="1"/>
              <a:t>Simeulue</a:t>
            </a:r>
            <a:r>
              <a:rPr lang="en-GB" b="1" dirty="0"/>
              <a:t> island, west of Aceh in North Sumatra, only seven out of seventy-eight thousand population died </a:t>
            </a:r>
          </a:p>
          <a:p>
            <a:pPr marL="0" indent="0">
              <a:buNone/>
            </a:pPr>
            <a:r>
              <a:rPr lang="en-GB" b="1" dirty="0"/>
              <a:t>compared to Bande Aceh, where the number of victims reached more than sixty thousand out of a population of two hundred and fifty thousand people </a:t>
            </a:r>
          </a:p>
          <a:p>
            <a:pPr marL="0" indent="0">
              <a:buNone/>
            </a:pPr>
            <a:r>
              <a:rPr lang="en-GB" b="1" dirty="0"/>
              <a:t>Thus, </a:t>
            </a:r>
            <a:r>
              <a:rPr lang="en-GB" b="1" dirty="0" err="1"/>
              <a:t>Simeulue</a:t>
            </a:r>
            <a:r>
              <a:rPr lang="en-GB" b="1" dirty="0"/>
              <a:t> Island suffered two thousand four hundred times fewer fatalities. Why was this? </a:t>
            </a:r>
          </a:p>
          <a:p>
            <a:endParaRPr lang="en-GB" dirty="0"/>
          </a:p>
        </p:txBody>
      </p:sp>
    </p:spTree>
    <p:extLst>
      <p:ext uri="{BB962C8B-B14F-4D97-AF65-F5344CB8AC3E}">
        <p14:creationId xmlns:p14="http://schemas.microsoft.com/office/powerpoint/2010/main" val="23540878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EF74-CB24-13BE-9525-C74571642ACE}"/>
              </a:ext>
            </a:extLst>
          </p:cNvPr>
          <p:cNvSpPr>
            <a:spLocks noGrp="1"/>
          </p:cNvSpPr>
          <p:nvPr>
            <p:ph type="title"/>
          </p:nvPr>
        </p:nvSpPr>
        <p:spPr/>
        <p:txBody>
          <a:bodyPr/>
          <a:lstStyle/>
          <a:p>
            <a:r>
              <a:rPr lang="en-GB" b="1" dirty="0" err="1">
                <a:latin typeface="+mn-lt"/>
              </a:rPr>
              <a:t>Smong</a:t>
            </a:r>
            <a:r>
              <a:rPr lang="en-GB" b="1" dirty="0">
                <a:latin typeface="+mn-lt"/>
              </a:rPr>
              <a:t> stories</a:t>
            </a:r>
          </a:p>
        </p:txBody>
      </p:sp>
      <p:sp>
        <p:nvSpPr>
          <p:cNvPr id="3" name="Content Placeholder 2">
            <a:extLst>
              <a:ext uri="{FF2B5EF4-FFF2-40B4-BE49-F238E27FC236}">
                <a16:creationId xmlns:a16="http://schemas.microsoft.com/office/drawing/2014/main" id="{260C45EE-D508-FEE2-AE6E-7FDDACB874F0}"/>
              </a:ext>
            </a:extLst>
          </p:cNvPr>
          <p:cNvSpPr>
            <a:spLocks noGrp="1"/>
          </p:cNvSpPr>
          <p:nvPr>
            <p:ph idx="1"/>
          </p:nvPr>
        </p:nvSpPr>
        <p:spPr>
          <a:xfrm>
            <a:off x="838200" y="1798731"/>
            <a:ext cx="10515600" cy="4351338"/>
          </a:xfrm>
        </p:spPr>
        <p:txBody>
          <a:bodyPr/>
          <a:lstStyle/>
          <a:p>
            <a:r>
              <a:rPr lang="en-GB" b="1" dirty="0"/>
              <a:t>From childhood, all of the people on the island learnt one of a variety of ‘</a:t>
            </a:r>
            <a:r>
              <a:rPr lang="en-GB" b="1" dirty="0" err="1"/>
              <a:t>Smong</a:t>
            </a:r>
            <a:r>
              <a:rPr lang="en-GB" b="1" dirty="0"/>
              <a:t>’ stories, songs or poems</a:t>
            </a:r>
          </a:p>
          <a:p>
            <a:r>
              <a:rPr lang="en-GB" b="1" dirty="0"/>
              <a:t>‘</a:t>
            </a:r>
            <a:r>
              <a:rPr lang="en-GB" b="1" dirty="0" err="1"/>
              <a:t>Smong</a:t>
            </a:r>
            <a:r>
              <a:rPr lang="en-GB" b="1" dirty="0"/>
              <a:t>’ means ‘giant wave’ in the </a:t>
            </a:r>
            <a:r>
              <a:rPr lang="en-GB" b="1" dirty="0" err="1"/>
              <a:t>Devayan</a:t>
            </a:r>
            <a:r>
              <a:rPr lang="en-GB" b="1" dirty="0"/>
              <a:t> language, </a:t>
            </a:r>
          </a:p>
          <a:p>
            <a:r>
              <a:rPr lang="en-GB" b="1" dirty="0"/>
              <a:t>a local term that covers a three-part sequence: earthquake shaking, withdrawal of the sea beyond the usual low tide, and rising water that runs inland. </a:t>
            </a:r>
          </a:p>
          <a:p>
            <a:r>
              <a:rPr lang="en-GB" b="1" dirty="0"/>
              <a:t>If the first two happen, everyone calls out ‘</a:t>
            </a:r>
            <a:r>
              <a:rPr lang="en-GB" b="1" dirty="0" err="1"/>
              <a:t>smong</a:t>
            </a:r>
            <a:r>
              <a:rPr lang="en-GB" b="1" dirty="0"/>
              <a:t>’ and this is the trigger to run to higher ground.</a:t>
            </a:r>
          </a:p>
        </p:txBody>
      </p:sp>
      <p:sp>
        <p:nvSpPr>
          <p:cNvPr id="4" name="TextBox 3">
            <a:extLst>
              <a:ext uri="{FF2B5EF4-FFF2-40B4-BE49-F238E27FC236}">
                <a16:creationId xmlns:a16="http://schemas.microsoft.com/office/drawing/2014/main" id="{88A6E6C8-8616-3AD0-F9FD-C1D6EA78CFD5}"/>
              </a:ext>
            </a:extLst>
          </p:cNvPr>
          <p:cNvSpPr txBox="1"/>
          <p:nvPr/>
        </p:nvSpPr>
        <p:spPr>
          <a:xfrm>
            <a:off x="1196788" y="5941548"/>
            <a:ext cx="8048165" cy="646331"/>
          </a:xfrm>
          <a:prstGeom prst="rect">
            <a:avLst/>
          </a:prstGeom>
          <a:noFill/>
        </p:spPr>
        <p:txBody>
          <a:bodyPr wrap="none" rtlCol="0">
            <a:spAutoFit/>
          </a:bodyPr>
          <a:lstStyle/>
          <a:p>
            <a:r>
              <a:rPr lang="en-GB" dirty="0">
                <a:hlinkClick r:id="rId2"/>
              </a:rPr>
              <a:t>https://reliefweb.int/report/indonesia/story-saved-lives-people-simeuleu-indonesia</a:t>
            </a:r>
            <a:endParaRPr lang="en-GB" dirty="0"/>
          </a:p>
          <a:p>
            <a:r>
              <a:rPr lang="en-GB" dirty="0"/>
              <a:t> </a:t>
            </a:r>
            <a:r>
              <a:rPr lang="en-GB" dirty="0">
                <a:hlinkClick r:id="rId3"/>
              </a:rPr>
              <a:t>https://iopscience.iop.org/article/10.1088/1755-1315/56/1/012018</a:t>
            </a:r>
            <a:r>
              <a:rPr lang="en-GB" dirty="0"/>
              <a:t> </a:t>
            </a:r>
          </a:p>
        </p:txBody>
      </p:sp>
    </p:spTree>
    <p:extLst>
      <p:ext uri="{BB962C8B-B14F-4D97-AF65-F5344CB8AC3E}">
        <p14:creationId xmlns:p14="http://schemas.microsoft.com/office/powerpoint/2010/main" val="23903185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9A573-6CBC-21AE-3ED9-543420EB2C8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641B30-6F1F-B894-6122-2236F725F651}"/>
              </a:ext>
            </a:extLst>
          </p:cNvPr>
          <p:cNvSpPr>
            <a:spLocks noGrp="1"/>
          </p:cNvSpPr>
          <p:nvPr>
            <p:ph idx="1"/>
          </p:nvPr>
        </p:nvSpPr>
        <p:spPr>
          <a:xfrm>
            <a:off x="112062" y="1825625"/>
            <a:ext cx="7654178" cy="4351338"/>
          </a:xfrm>
        </p:spPr>
        <p:txBody>
          <a:bodyPr/>
          <a:lstStyle/>
          <a:p>
            <a:r>
              <a:rPr lang="en-GB" b="1" dirty="0"/>
              <a:t>The </a:t>
            </a:r>
            <a:r>
              <a:rPr lang="en-GB" b="1" dirty="0" err="1"/>
              <a:t>Mamanwa</a:t>
            </a:r>
            <a:r>
              <a:rPr lang="en-GB" b="1" dirty="0"/>
              <a:t> indigenous people, from the Philippines, note that when certain bird species, such as the white-eared brown dove, suddenly start chirping during the day, </a:t>
            </a:r>
          </a:p>
          <a:p>
            <a:r>
              <a:rPr lang="en-GB" b="1" dirty="0"/>
              <a:t>this indicates a typhoon is imminent, while if crickets stop chirping, this indicates the imminent arrival of an earthquake. </a:t>
            </a:r>
          </a:p>
        </p:txBody>
      </p:sp>
    </p:spTree>
    <p:extLst>
      <p:ext uri="{BB962C8B-B14F-4D97-AF65-F5344CB8AC3E}">
        <p14:creationId xmlns:p14="http://schemas.microsoft.com/office/powerpoint/2010/main" val="37372081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FB5B7-2FEE-069A-B4DB-5ECE8816D76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83FAB86-BE10-E5FA-F20C-F870C31291D5}"/>
              </a:ext>
            </a:extLst>
          </p:cNvPr>
          <p:cNvSpPr>
            <a:spLocks noGrp="1"/>
          </p:cNvSpPr>
          <p:nvPr>
            <p:ph idx="1"/>
          </p:nvPr>
        </p:nvSpPr>
        <p:spPr>
          <a:xfrm>
            <a:off x="528919" y="1516344"/>
            <a:ext cx="3342995" cy="4351338"/>
          </a:xfrm>
        </p:spPr>
        <p:txBody>
          <a:bodyPr>
            <a:normAutofit lnSpcReduction="10000"/>
          </a:bodyPr>
          <a:lstStyle/>
          <a:p>
            <a:r>
              <a:rPr lang="en-GB" b="1" dirty="0"/>
              <a:t>The Xhosa people of South Africa know that particular movements of bees and snakes, in addition to frogs making more noise in the afternoon, are signs of approaching drought.</a:t>
            </a:r>
          </a:p>
          <a:p>
            <a:endParaRPr lang="en-GB" dirty="0"/>
          </a:p>
        </p:txBody>
      </p:sp>
    </p:spTree>
    <p:extLst>
      <p:ext uri="{BB962C8B-B14F-4D97-AF65-F5344CB8AC3E}">
        <p14:creationId xmlns:p14="http://schemas.microsoft.com/office/powerpoint/2010/main" val="13494723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6E8F5-AF6C-7FEC-339C-A3B5E300AE63}"/>
              </a:ext>
            </a:extLst>
          </p:cNvPr>
          <p:cNvSpPr>
            <a:spLocks noGrp="1"/>
          </p:cNvSpPr>
          <p:nvPr>
            <p:ph type="title"/>
          </p:nvPr>
        </p:nvSpPr>
        <p:spPr>
          <a:xfrm>
            <a:off x="4486" y="365125"/>
            <a:ext cx="10515600" cy="1325563"/>
          </a:xfrm>
        </p:spPr>
        <p:txBody>
          <a:bodyPr/>
          <a:lstStyle/>
          <a:p>
            <a:r>
              <a:rPr lang="en-GB" b="1" dirty="0">
                <a:latin typeface="+mn-lt"/>
              </a:rPr>
              <a:t>ABORIGINAL </a:t>
            </a:r>
            <a:br>
              <a:rPr lang="en-GB" b="1" dirty="0">
                <a:latin typeface="+mn-lt"/>
              </a:rPr>
            </a:br>
            <a:r>
              <a:rPr lang="en-GB" b="1" dirty="0">
                <a:latin typeface="+mn-lt"/>
              </a:rPr>
              <a:t>FLOOD STORIES</a:t>
            </a:r>
          </a:p>
        </p:txBody>
      </p:sp>
      <p:sp>
        <p:nvSpPr>
          <p:cNvPr id="3" name="Content Placeholder 2">
            <a:extLst>
              <a:ext uri="{FF2B5EF4-FFF2-40B4-BE49-F238E27FC236}">
                <a16:creationId xmlns:a16="http://schemas.microsoft.com/office/drawing/2014/main" id="{A0FEF2D4-572B-5C6D-59FF-608FF2ECA7E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9204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4193</Words>
  <Application>Microsoft Office PowerPoint</Application>
  <PresentationFormat>Widescreen</PresentationFormat>
  <Paragraphs>362</Paragraphs>
  <Slides>104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104</vt:i4>
      </vt:variant>
    </vt:vector>
  </HeadingPairs>
  <TitlesOfParts>
    <vt:vector size="108" baseType="lpstr">
      <vt:lpstr>Arial</vt:lpstr>
      <vt:lpstr>Calibri</vt:lpstr>
      <vt:lpstr>Calibri Light</vt:lpstr>
      <vt:lpstr>Office Theme</vt:lpstr>
      <vt:lpstr>Lecture 5</vt:lpstr>
      <vt:lpstr>Storytelling</vt:lpstr>
      <vt:lpstr>PowerPoint Presentation</vt:lpstr>
      <vt:lpstr>Three key roles in Oral Celtic Society:  1. The Filidh and the Bard</vt:lpstr>
      <vt:lpstr>Filidhs and Bards as central to all</vt:lpstr>
      <vt:lpstr>PowerPoint Presentation</vt:lpstr>
      <vt:lpstr>Changes in 12th Century AD</vt:lpstr>
      <vt:lpstr>1249: the last royal court poet of the Scots</vt:lpstr>
      <vt:lpstr>Moment captured</vt:lpstr>
      <vt:lpstr>PowerPoint Presentation</vt:lpstr>
      <vt:lpstr>Flytings</vt:lpstr>
      <vt:lpstr>Poets were feared</vt:lpstr>
      <vt:lpstr>The hedge schools</vt:lpstr>
      <vt:lpstr>The cèilidh house</vt:lpstr>
      <vt:lpstr>PowerPoint Presentation</vt:lpstr>
      <vt:lpstr>Recognizing the significance of Gaelic music</vt:lpstr>
      <vt:lpstr>Ancient hub</vt:lpstr>
      <vt:lpstr>Specialists in the oral tradition</vt:lpstr>
      <vt:lpstr>PowerPoint Presentation</vt:lpstr>
      <vt:lpstr>2. The Druid</vt:lpstr>
      <vt:lpstr>3. The Seer or Vate</vt:lpstr>
      <vt:lpstr>All three roles are centred around the oral tradition and its persistence</vt:lpstr>
      <vt:lpstr>The Importance of Landscape  in the Oral Tradition</vt:lpstr>
      <vt:lpstr>The method of Loci</vt:lpstr>
      <vt:lpstr>Indigenous cosmologies – system thinking</vt:lpstr>
      <vt:lpstr>Genius loci: the protective spirit of a place</vt:lpstr>
      <vt:lpstr>Nature viewed as wild, needing tamed</vt:lpstr>
      <vt:lpstr>The captured Unicorn (c.1500)</vt:lpstr>
      <vt:lpstr>The Renaissance</vt:lpstr>
      <vt:lpstr>The secret garden (giardino secreto)</vt:lpstr>
      <vt:lpstr>PowerPoint Presentation</vt:lpstr>
      <vt:lpstr>PowerPoint Presentation</vt:lpstr>
      <vt:lpstr>PowerPoint Presentation</vt:lpstr>
      <vt:lpstr>An awakening: the Romantics</vt:lpstr>
      <vt:lpstr>PowerPoint Presentation</vt:lpstr>
      <vt:lpstr>Alexander Pope (1688-1744)</vt:lpstr>
      <vt:lpstr>True wildness as the source of inspiration and social cohesion</vt:lpstr>
      <vt:lpstr>Alexander von Humboldt</vt:lpstr>
      <vt:lpstr>Sieidis</vt:lpstr>
      <vt:lpstr>Marker trees</vt:lpstr>
      <vt:lpstr>Longevity of trees</vt:lpstr>
      <vt:lpstr>The Tale of Benbecula</vt:lpstr>
      <vt:lpstr>Role of morality tales</vt:lpstr>
      <vt:lpstr>Gallic sayings point to sufficiency not abundance</vt:lpstr>
      <vt:lpstr>Totemic restrictions</vt:lpstr>
      <vt:lpstr>The Lachlan family on Rum</vt:lpstr>
      <vt:lpstr>Nature sanctuaries</vt:lpstr>
      <vt:lpstr>Discussion time and break</vt:lpstr>
      <vt:lpstr>Lecture 6</vt:lpstr>
      <vt:lpstr>Key theme in oral traditions: embeddedness</vt:lpstr>
      <vt:lpstr>The Green World</vt:lpstr>
      <vt:lpstr>Green World as a tension and a resolution</vt:lpstr>
      <vt:lpstr>PowerPoint Presentation</vt:lpstr>
      <vt:lpstr>The Triskele</vt:lpstr>
      <vt:lpstr>Lugh</vt:lpstr>
      <vt:lpstr>PowerPoint Presentation</vt:lpstr>
      <vt:lpstr>PowerPoint Presentation</vt:lpstr>
      <vt:lpstr>PowerPoint Presentation</vt:lpstr>
      <vt:lpstr>PowerPoint Presentation</vt:lpstr>
      <vt:lpstr>PowerPoint Presentation</vt:lpstr>
      <vt:lpstr>Three Hares</vt:lpstr>
      <vt:lpstr>The Sagas</vt:lpstr>
      <vt:lpstr>The Sagas </vt:lpstr>
      <vt:lpstr>Heroic sagas</vt:lpstr>
      <vt:lpstr>Cú Chulainn in the Ulster Cycle</vt:lpstr>
      <vt:lpstr>Pansemiotics</vt:lpstr>
      <vt:lpstr>Uncreated Energies or Light</vt:lpstr>
      <vt:lpstr>PowerPoint Presentation</vt:lpstr>
      <vt:lpstr>PowerPoint Presentation</vt:lpstr>
      <vt:lpstr>Concerns over pagan beliefs</vt:lpstr>
      <vt:lpstr>PowerPoint Presentation</vt:lpstr>
      <vt:lpstr>Immram Brain: The Voyage of Bran</vt:lpstr>
      <vt:lpstr>Bran</vt:lpstr>
      <vt:lpstr>Excerpts from the Voyage of Bran</vt:lpstr>
      <vt:lpstr>PowerPoint Presentation</vt:lpstr>
      <vt:lpstr>PowerPoint Presentation</vt:lpstr>
      <vt:lpstr>PowerPoint Presentation</vt:lpstr>
      <vt:lpstr>The physical and the metaphysical as one</vt:lpstr>
      <vt:lpstr>Scottish traditional Ballad</vt:lpstr>
      <vt:lpstr>An ancient explanation?</vt:lpstr>
      <vt:lpstr>PowerPoint Presentation</vt:lpstr>
      <vt:lpstr>From The Voyage of Bran:</vt:lpstr>
      <vt:lpstr>Cailleach, the goddess of creation and destruction</vt:lpstr>
      <vt:lpstr>Cailleach</vt:lpstr>
      <vt:lpstr>PowerPoint Presentation</vt:lpstr>
      <vt:lpstr>PowerPoint Presentation</vt:lpstr>
      <vt:lpstr>PowerPoint Presentation</vt:lpstr>
      <vt:lpstr>PowerPoint Presentation</vt:lpstr>
      <vt:lpstr>The forest of Benbecula</vt:lpstr>
      <vt:lpstr>PowerPoint Presentation</vt:lpstr>
      <vt:lpstr>PowerPoint Presentation</vt:lpstr>
      <vt:lpstr>Tir-fa-tonn</vt:lpstr>
      <vt:lpstr>The power of the oral tradition</vt:lpstr>
      <vt:lpstr>Simeulue Island, Indonesia</vt:lpstr>
      <vt:lpstr>PowerPoint Presentation</vt:lpstr>
      <vt:lpstr>Smong stories</vt:lpstr>
      <vt:lpstr>PowerPoint Presentation</vt:lpstr>
      <vt:lpstr>PowerPoint Presentation</vt:lpstr>
      <vt:lpstr>ABORIGINAL  FLOOD STORIES</vt:lpstr>
      <vt:lpstr>8th Century Green World ascetic poetry</vt:lpstr>
      <vt:lpstr>The Oral Tradition as a Repository </vt:lpstr>
      <vt:lpstr>Discussion time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Celtic Ecology II</dc:title>
  <dc:creator>Keith Skene</dc:creator>
  <cp:lastModifiedBy>Keith Skene</cp:lastModifiedBy>
  <cp:revision>20</cp:revision>
  <dcterms:created xsi:type="dcterms:W3CDTF">2024-01-05T11:19:50Z</dcterms:created>
  <dcterms:modified xsi:type="dcterms:W3CDTF">2024-02-28T11:09:17Z</dcterms:modified>
</cp:coreProperties>
</file>