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69" r:id="rId4"/>
    <p:sldId id="370" r:id="rId5"/>
    <p:sldId id="371" r:id="rId6"/>
    <p:sldId id="372" r:id="rId7"/>
    <p:sldId id="374" r:id="rId8"/>
    <p:sldId id="368" r:id="rId9"/>
    <p:sldId id="375" r:id="rId10"/>
    <p:sldId id="341" r:id="rId11"/>
    <p:sldId id="317" r:id="rId12"/>
    <p:sldId id="386" r:id="rId13"/>
    <p:sldId id="350" r:id="rId14"/>
    <p:sldId id="351" r:id="rId15"/>
    <p:sldId id="377" r:id="rId16"/>
    <p:sldId id="378" r:id="rId17"/>
    <p:sldId id="379" r:id="rId18"/>
    <p:sldId id="380" r:id="rId19"/>
    <p:sldId id="382" r:id="rId20"/>
    <p:sldId id="463" r:id="rId21"/>
    <p:sldId id="345" r:id="rId22"/>
    <p:sldId id="352" r:id="rId23"/>
    <p:sldId id="367" r:id="rId24"/>
    <p:sldId id="259" r:id="rId25"/>
    <p:sldId id="260" r:id="rId26"/>
    <p:sldId id="476" r:id="rId27"/>
    <p:sldId id="478" r:id="rId28"/>
    <p:sldId id="479" r:id="rId29"/>
    <p:sldId id="316" r:id="rId30"/>
    <p:sldId id="346" r:id="rId31"/>
    <p:sldId id="384" r:id="rId32"/>
    <p:sldId id="464" r:id="rId33"/>
    <p:sldId id="465" r:id="rId34"/>
    <p:sldId id="347" r:id="rId35"/>
    <p:sldId id="263" r:id="rId36"/>
    <p:sldId id="387" r:id="rId37"/>
    <p:sldId id="388" r:id="rId38"/>
    <p:sldId id="468" r:id="rId39"/>
    <p:sldId id="467" r:id="rId40"/>
    <p:sldId id="264" r:id="rId41"/>
    <p:sldId id="389" r:id="rId42"/>
    <p:sldId id="265" r:id="rId43"/>
    <p:sldId id="266" r:id="rId44"/>
    <p:sldId id="269" r:id="rId45"/>
    <p:sldId id="268" r:id="rId46"/>
    <p:sldId id="270" r:id="rId47"/>
    <p:sldId id="271" r:id="rId48"/>
    <p:sldId id="279" r:id="rId49"/>
    <p:sldId id="277" r:id="rId50"/>
    <p:sldId id="284" r:id="rId51"/>
    <p:sldId id="290" r:id="rId52"/>
    <p:sldId id="293" r:id="rId53"/>
    <p:sldId id="302" r:id="rId54"/>
    <p:sldId id="289" r:id="rId55"/>
    <p:sldId id="295" r:id="rId56"/>
    <p:sldId id="353" r:id="rId57"/>
    <p:sldId id="354" r:id="rId58"/>
    <p:sldId id="355" r:id="rId59"/>
    <p:sldId id="356" r:id="rId60"/>
    <p:sldId id="359" r:id="rId61"/>
    <p:sldId id="360" r:id="rId62"/>
    <p:sldId id="361" r:id="rId63"/>
    <p:sldId id="363" r:id="rId64"/>
    <p:sldId id="365" r:id="rId65"/>
    <p:sldId id="39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7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EFF2A-C3C7-BF32-AA01-902C99763B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AB75DF-167C-05CC-8089-B7FD0C0876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3599F1-04D9-8556-64D6-88C0DB9480A3}"/>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5" name="Footer Placeholder 4">
            <a:extLst>
              <a:ext uri="{FF2B5EF4-FFF2-40B4-BE49-F238E27FC236}">
                <a16:creationId xmlns:a16="http://schemas.microsoft.com/office/drawing/2014/main" id="{8DA225A6-A8C7-C02D-40FC-57A832BDF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2789D0-2C7E-8F35-BC81-4CA57782F9C6}"/>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336498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42C9-3243-5ABA-2798-5AD6B7371A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C4513D-57F7-3674-C462-CF56B1B82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2EA817-6C55-D115-1980-A2BBB2B47CFD}"/>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5" name="Footer Placeholder 4">
            <a:extLst>
              <a:ext uri="{FF2B5EF4-FFF2-40B4-BE49-F238E27FC236}">
                <a16:creationId xmlns:a16="http://schemas.microsoft.com/office/drawing/2014/main" id="{08E955D6-74C2-75CF-672A-883298EFE6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A889D2-2E4C-D9D7-4ABB-C50E24392413}"/>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373996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DC4201-50B4-D051-5233-9765D7B5DD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A249AD-1AB1-EEA7-360B-6CA9E2242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E88166-5495-2B95-84C9-07B5ADC4050E}"/>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5" name="Footer Placeholder 4">
            <a:extLst>
              <a:ext uri="{FF2B5EF4-FFF2-40B4-BE49-F238E27FC236}">
                <a16:creationId xmlns:a16="http://schemas.microsoft.com/office/drawing/2014/main" id="{C0424763-D5B1-5365-B130-0A68BC39B0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CFB39-2A2E-F756-A4E9-EB2C7BA2B78D}"/>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375658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202F-225E-1100-3457-7BCA345730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A0842A-4427-E6D8-BC2D-8E08D07B45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5524AC-EE12-DC7A-59B3-BCE44B627974}"/>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5" name="Footer Placeholder 4">
            <a:extLst>
              <a:ext uri="{FF2B5EF4-FFF2-40B4-BE49-F238E27FC236}">
                <a16:creationId xmlns:a16="http://schemas.microsoft.com/office/drawing/2014/main" id="{9F443D0F-BCE3-DAFA-D697-D70F2A323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C7B7E5-0193-C5F1-D0F1-542475756896}"/>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113477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20DE-C0E4-2DD0-1D1D-1949E3C84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60CB2E-FBB7-4980-6661-CB0B4E41BF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3295CD-C3C3-29D1-0347-A0E68AFDC679}"/>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5" name="Footer Placeholder 4">
            <a:extLst>
              <a:ext uri="{FF2B5EF4-FFF2-40B4-BE49-F238E27FC236}">
                <a16:creationId xmlns:a16="http://schemas.microsoft.com/office/drawing/2014/main" id="{C3736D88-45B0-9E43-72C5-7756171CC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367E0-506B-EA5C-16C7-5E7BB5DFFD38}"/>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400545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58DA-767E-84B1-51E7-049FA732D6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9C8AD-9C61-CAC2-B7A2-9640543319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5739E3-6E4E-4A1B-B6FB-2D4807B094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388DCF-4DE5-65FA-680C-0FBC28DE5588}"/>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6" name="Footer Placeholder 5">
            <a:extLst>
              <a:ext uri="{FF2B5EF4-FFF2-40B4-BE49-F238E27FC236}">
                <a16:creationId xmlns:a16="http://schemas.microsoft.com/office/drawing/2014/main" id="{4CD90833-4A31-3B22-4283-59A47E5B2D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F99DBA-55D8-9447-F865-207E7004D714}"/>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48206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0AD3-4F5C-9416-35E4-6FCA2AA355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39FBB8-AB12-BCE6-D403-9FA3285BF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EBCFEF-80BE-51CC-19C5-777EFCDD35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DAF720-2692-4B08-0F58-C9F2E12DE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703C62-41F8-107C-9CA3-3869B1CB1E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7624C9-ED69-5C49-3955-103EDE422672}"/>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8" name="Footer Placeholder 7">
            <a:extLst>
              <a:ext uri="{FF2B5EF4-FFF2-40B4-BE49-F238E27FC236}">
                <a16:creationId xmlns:a16="http://schemas.microsoft.com/office/drawing/2014/main" id="{3D6592BC-3F2F-BB73-1802-D47BFB4082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C7451A-5A71-CF55-E074-ACC84D0751E6}"/>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38138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14FF-F292-D8B2-0105-660679F86A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D9A9EB-9CBF-B078-1EF9-B9F5B8328CE8}"/>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4" name="Footer Placeholder 3">
            <a:extLst>
              <a:ext uri="{FF2B5EF4-FFF2-40B4-BE49-F238E27FC236}">
                <a16:creationId xmlns:a16="http://schemas.microsoft.com/office/drawing/2014/main" id="{EC2AA4AF-1BDA-CFC1-9F94-33185CA0EB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FD9380-4BD7-879D-9E72-9AE769EDEF99}"/>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293066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A519F-00F1-6B5A-298A-154011B068E3}"/>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3" name="Footer Placeholder 2">
            <a:extLst>
              <a:ext uri="{FF2B5EF4-FFF2-40B4-BE49-F238E27FC236}">
                <a16:creationId xmlns:a16="http://schemas.microsoft.com/office/drawing/2014/main" id="{E50A593F-36B1-23C6-119E-10494AD821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8403B4-B9C8-767F-7415-EB69B35212C9}"/>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4167118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759F-D004-560B-768C-39C8ACEB2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DCFE9D-4229-AA55-2F68-A7976A142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F00DB6-377F-1A68-FF52-B3C456E5D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0CDB6-C3FB-772B-E8ED-30F63CDEFF5B}"/>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6" name="Footer Placeholder 5">
            <a:extLst>
              <a:ext uri="{FF2B5EF4-FFF2-40B4-BE49-F238E27FC236}">
                <a16:creationId xmlns:a16="http://schemas.microsoft.com/office/drawing/2014/main" id="{F43B23C7-9B65-FBAE-9F56-0287A81885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48A06A-B119-4489-A97C-3E389A1F011B}"/>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421912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AF74-EDEB-C796-9A2C-D2E6C9F47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AD90C5-9B58-61D7-BC04-7009E250A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2C4DFB-8FBA-E9ED-DB75-690352ED0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6323D2-E15E-5301-BB6E-11CB2C168FC1}"/>
              </a:ext>
            </a:extLst>
          </p:cNvPr>
          <p:cNvSpPr>
            <a:spLocks noGrp="1"/>
          </p:cNvSpPr>
          <p:nvPr>
            <p:ph type="dt" sz="half" idx="10"/>
          </p:nvPr>
        </p:nvSpPr>
        <p:spPr/>
        <p:txBody>
          <a:bodyPr/>
          <a:lstStyle/>
          <a:p>
            <a:fld id="{BDEF573F-EEC6-4664-A0FB-8A482628A131}" type="datetimeFigureOut">
              <a:rPr lang="en-GB" smtClean="0"/>
              <a:t>11/02/2024</a:t>
            </a:fld>
            <a:endParaRPr lang="en-GB"/>
          </a:p>
        </p:txBody>
      </p:sp>
      <p:sp>
        <p:nvSpPr>
          <p:cNvPr id="6" name="Footer Placeholder 5">
            <a:extLst>
              <a:ext uri="{FF2B5EF4-FFF2-40B4-BE49-F238E27FC236}">
                <a16:creationId xmlns:a16="http://schemas.microsoft.com/office/drawing/2014/main" id="{DBEC411E-74F3-C004-A00B-20A4BD7AF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D85C8-94CE-5839-0BB5-96F5110D948F}"/>
              </a:ext>
            </a:extLst>
          </p:cNvPr>
          <p:cNvSpPr>
            <a:spLocks noGrp="1"/>
          </p:cNvSpPr>
          <p:nvPr>
            <p:ph type="sldNum" sz="quarter" idx="12"/>
          </p:nvPr>
        </p:nvSpPr>
        <p:spPr/>
        <p:txBody>
          <a:bodyPr/>
          <a:lstStyle/>
          <a:p>
            <a:fld id="{08C1D504-E647-4394-BA6D-64F4AFE8F60E}" type="slidenum">
              <a:rPr lang="en-GB" smtClean="0"/>
              <a:t>‹#›</a:t>
            </a:fld>
            <a:endParaRPr lang="en-GB"/>
          </a:p>
        </p:txBody>
      </p:sp>
    </p:spTree>
    <p:extLst>
      <p:ext uri="{BB962C8B-B14F-4D97-AF65-F5344CB8AC3E}">
        <p14:creationId xmlns:p14="http://schemas.microsoft.com/office/powerpoint/2010/main" val="11438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8F3B4-EFCC-778D-C127-F2214485D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DCE5B0-0DF8-F191-84E8-12E716CCD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91751-F810-E744-4BD1-8D7E8CCA8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F573F-EEC6-4664-A0FB-8A482628A131}" type="datetimeFigureOut">
              <a:rPr lang="en-GB" smtClean="0"/>
              <a:t>11/02/2024</a:t>
            </a:fld>
            <a:endParaRPr lang="en-GB"/>
          </a:p>
        </p:txBody>
      </p:sp>
      <p:sp>
        <p:nvSpPr>
          <p:cNvPr id="5" name="Footer Placeholder 4">
            <a:extLst>
              <a:ext uri="{FF2B5EF4-FFF2-40B4-BE49-F238E27FC236}">
                <a16:creationId xmlns:a16="http://schemas.microsoft.com/office/drawing/2014/main" id="{2699C1C7-FA9C-0E1B-C9DC-0AB61807D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7EA0C9-6F23-86AF-656D-F9B46CF9D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1D504-E647-4394-BA6D-64F4AFE8F60E}" type="slidenum">
              <a:rPr lang="en-GB" smtClean="0"/>
              <a:t>‹#›</a:t>
            </a:fld>
            <a:endParaRPr lang="en-GB"/>
          </a:p>
        </p:txBody>
      </p:sp>
    </p:spTree>
    <p:extLst>
      <p:ext uri="{BB962C8B-B14F-4D97-AF65-F5344CB8AC3E}">
        <p14:creationId xmlns:p14="http://schemas.microsoft.com/office/powerpoint/2010/main" val="145140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rskene@gmail.com" TargetMode="External"/><Relationship Id="rId2" Type="http://schemas.openxmlformats.org/officeDocument/2006/relationships/hyperlink" Target="http://www.biosri.org/celticecolog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FFDF-A418-40E9-FAE9-EF0EFECD1637}"/>
              </a:ext>
            </a:extLst>
          </p:cNvPr>
          <p:cNvSpPr>
            <a:spLocks noGrp="1"/>
          </p:cNvSpPr>
          <p:nvPr>
            <p:ph type="ctrTitle"/>
          </p:nvPr>
        </p:nvSpPr>
        <p:spPr>
          <a:xfrm>
            <a:off x="1524000" y="731519"/>
            <a:ext cx="9144000" cy="1022264"/>
          </a:xfrm>
          <a:solidFill>
            <a:schemeClr val="tx1"/>
          </a:solidFill>
          <a:effectLst>
            <a:softEdge rad="127000"/>
          </a:effectLst>
        </p:spPr>
        <p:txBody>
          <a:bodyPr>
            <a:normAutofit fontScale="90000"/>
          </a:bodyPr>
          <a:lstStyle/>
          <a:p>
            <a:r>
              <a:rPr lang="en-GB" sz="7200" b="1" dirty="0">
                <a:solidFill>
                  <a:schemeClr val="bg1"/>
                </a:solidFill>
                <a:latin typeface="+mn-lt"/>
              </a:rPr>
              <a:t>Celtic Ecology</a:t>
            </a:r>
          </a:p>
        </p:txBody>
      </p:sp>
      <p:sp>
        <p:nvSpPr>
          <p:cNvPr id="3" name="Subtitle 2">
            <a:extLst>
              <a:ext uri="{FF2B5EF4-FFF2-40B4-BE49-F238E27FC236}">
                <a16:creationId xmlns:a16="http://schemas.microsoft.com/office/drawing/2014/main" id="{21FC3ABE-CA89-B1A2-68C0-1BB3091E58A6}"/>
              </a:ext>
            </a:extLst>
          </p:cNvPr>
          <p:cNvSpPr>
            <a:spLocks noGrp="1"/>
          </p:cNvSpPr>
          <p:nvPr>
            <p:ph type="subTitle" idx="1"/>
          </p:nvPr>
        </p:nvSpPr>
        <p:spPr>
          <a:xfrm>
            <a:off x="3859236" y="3118065"/>
            <a:ext cx="5045613" cy="879601"/>
          </a:xfrm>
          <a:solidFill>
            <a:srgbClr val="321704"/>
          </a:solidFill>
          <a:effectLst>
            <a:softEdge rad="31750"/>
          </a:effectLst>
        </p:spPr>
        <p:txBody>
          <a:bodyPr>
            <a:normAutofit fontScale="92500" lnSpcReduction="20000"/>
          </a:bodyPr>
          <a:lstStyle/>
          <a:p>
            <a:r>
              <a:rPr lang="en-GB" sz="3200" b="1" dirty="0">
                <a:solidFill>
                  <a:schemeClr val="bg1"/>
                </a:solidFill>
              </a:rPr>
              <a:t>Dr Keith R. Skene</a:t>
            </a:r>
          </a:p>
          <a:p>
            <a:r>
              <a:rPr lang="en-GB" sz="3200" b="1" dirty="0">
                <a:solidFill>
                  <a:schemeClr val="bg1"/>
                </a:solidFill>
              </a:rPr>
              <a:t>Biosphere Research Institute</a:t>
            </a:r>
          </a:p>
        </p:txBody>
      </p:sp>
    </p:spTree>
    <p:extLst>
      <p:ext uri="{BB962C8B-B14F-4D97-AF65-F5344CB8AC3E}">
        <p14:creationId xmlns:p14="http://schemas.microsoft.com/office/powerpoint/2010/main" val="98229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4BAA-54CA-F3DF-3939-D639E5C6F2AC}"/>
              </a:ext>
            </a:extLst>
          </p:cNvPr>
          <p:cNvSpPr>
            <a:spLocks noGrp="1"/>
          </p:cNvSpPr>
          <p:nvPr>
            <p:ph type="title"/>
          </p:nvPr>
        </p:nvSpPr>
        <p:spPr/>
        <p:txBody>
          <a:bodyPr/>
          <a:lstStyle/>
          <a:p>
            <a:pPr algn="ctr"/>
            <a:r>
              <a:rPr lang="en-GB" b="1" dirty="0">
                <a:latin typeface="+mn-lt"/>
              </a:rPr>
              <a:t>The Celts</a:t>
            </a:r>
          </a:p>
        </p:txBody>
      </p:sp>
      <p:sp>
        <p:nvSpPr>
          <p:cNvPr id="3" name="Content Placeholder 2">
            <a:extLst>
              <a:ext uri="{FF2B5EF4-FFF2-40B4-BE49-F238E27FC236}">
                <a16:creationId xmlns:a16="http://schemas.microsoft.com/office/drawing/2014/main" id="{695B2D57-166C-E27D-93B0-8A9280E1AECF}"/>
              </a:ext>
            </a:extLst>
          </p:cNvPr>
          <p:cNvSpPr>
            <a:spLocks noGrp="1"/>
          </p:cNvSpPr>
          <p:nvPr>
            <p:ph idx="1"/>
          </p:nvPr>
        </p:nvSpPr>
        <p:spPr>
          <a:xfrm>
            <a:off x="838200" y="1825625"/>
            <a:ext cx="6571129" cy="4351338"/>
          </a:xfrm>
        </p:spPr>
        <p:txBody>
          <a:bodyPr/>
          <a:lstStyle/>
          <a:p>
            <a:r>
              <a:rPr lang="en-GB" b="1" dirty="0"/>
              <a:t>The first recorded use of the name ‘Celts’ in ancient Greek was in 517 BC by the Greek geographer </a:t>
            </a:r>
            <a:r>
              <a:rPr lang="en-GB" b="1" dirty="0" err="1"/>
              <a:t>Hecataeus</a:t>
            </a:r>
            <a:r>
              <a:rPr lang="en-GB" b="1" dirty="0"/>
              <a:t> of Miletus, who lived near </a:t>
            </a:r>
            <a:r>
              <a:rPr lang="en-GB" b="1" dirty="0" err="1"/>
              <a:t>Massilia</a:t>
            </a:r>
            <a:r>
              <a:rPr lang="en-GB" b="1" dirty="0"/>
              <a:t> (now Marseilles) in southern Gaul, using the term </a:t>
            </a:r>
            <a:r>
              <a:rPr lang="el-GR" b="1" dirty="0"/>
              <a:t>Κελτοί (</a:t>
            </a:r>
            <a:r>
              <a:rPr lang="en-GB" b="1" dirty="0" err="1"/>
              <a:t>Keltoy</a:t>
            </a:r>
            <a:r>
              <a:rPr lang="en-GB" b="1" dirty="0"/>
              <a:t>)</a:t>
            </a:r>
          </a:p>
          <a:p>
            <a:r>
              <a:rPr lang="en-GB" b="1" dirty="0"/>
              <a:t>The Romans referred to the Celts as ‘Galli’, or the </a:t>
            </a:r>
            <a:r>
              <a:rPr lang="en-GB" b="1" dirty="0" err="1"/>
              <a:t>Gauls</a:t>
            </a:r>
            <a:endParaRPr lang="en-GB" b="1" dirty="0"/>
          </a:p>
          <a:p>
            <a:r>
              <a:rPr lang="en-GB" b="1" dirty="0"/>
              <a:t>Another generic term among the Greeks was ‘Galatia’.</a:t>
            </a:r>
          </a:p>
        </p:txBody>
      </p:sp>
      <p:sp>
        <p:nvSpPr>
          <p:cNvPr id="4" name="AutoShape 2" descr="Hecataeus of Miletus — His Thoughts on Cosmology, Religion, and Myth">
            <a:extLst>
              <a:ext uri="{FF2B5EF4-FFF2-40B4-BE49-F238E27FC236}">
                <a16:creationId xmlns:a16="http://schemas.microsoft.com/office/drawing/2014/main" id="{DAF4E617-ED14-7B01-9C1E-2904B655CD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5107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F43C-A2D7-476E-7372-3BB19FB9BAC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ED85482-6E6E-3847-EA85-FEB56AB73AFC}"/>
              </a:ext>
            </a:extLst>
          </p:cNvPr>
          <p:cNvSpPr>
            <a:spLocks noGrp="1"/>
          </p:cNvSpPr>
          <p:nvPr>
            <p:ph idx="1"/>
          </p:nvPr>
        </p:nvSpPr>
        <p:spPr/>
        <p:txBody>
          <a:bodyPr/>
          <a:lstStyle/>
          <a:p>
            <a:r>
              <a:rPr lang="en-GB" b="1" dirty="0"/>
              <a:t>Thus, as early as the mid-4th century BC at the very latest, </a:t>
            </a:r>
          </a:p>
          <a:p>
            <a:r>
              <a:rPr lang="en-GB" b="1" dirty="0"/>
              <a:t>the term ‘Celts’ had become established as the name used in classical Greek ethnography for barbarian communities inhabiting much of Europe,</a:t>
            </a:r>
          </a:p>
          <a:p>
            <a:r>
              <a:rPr lang="en-GB" b="1" dirty="0"/>
              <a:t> from the coast of the Atlantic Ocean, across much of Western and Central Europe (including considerable parts of the Northwestern shores of the Mediterranean Sea) </a:t>
            </a:r>
          </a:p>
          <a:p>
            <a:r>
              <a:rPr lang="en-GB" b="1" dirty="0"/>
              <a:t>and down into present day Turkey</a:t>
            </a:r>
          </a:p>
          <a:p>
            <a:pPr marL="0" indent="0">
              <a:buNone/>
            </a:pPr>
            <a:endParaRPr lang="en-GB" b="1" dirty="0"/>
          </a:p>
        </p:txBody>
      </p:sp>
    </p:spTree>
    <p:extLst>
      <p:ext uri="{BB962C8B-B14F-4D97-AF65-F5344CB8AC3E}">
        <p14:creationId xmlns:p14="http://schemas.microsoft.com/office/powerpoint/2010/main" val="346978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1FEA-1DE8-03A8-7E30-86C35F135516}"/>
              </a:ext>
            </a:extLst>
          </p:cNvPr>
          <p:cNvSpPr>
            <a:spLocks noGrp="1"/>
          </p:cNvSpPr>
          <p:nvPr>
            <p:ph type="title"/>
          </p:nvPr>
        </p:nvSpPr>
        <p:spPr>
          <a:xfrm>
            <a:off x="0" y="-127244"/>
            <a:ext cx="12192000" cy="1325563"/>
          </a:xfrm>
        </p:spPr>
        <p:txBody>
          <a:bodyPr/>
          <a:lstStyle/>
          <a:p>
            <a:pPr algn="ctr"/>
            <a:r>
              <a:rPr lang="en-GB" b="1" dirty="0">
                <a:latin typeface="+mn-lt"/>
              </a:rPr>
              <a:t>The Celts:  a major circum-mediterranean group</a:t>
            </a:r>
          </a:p>
        </p:txBody>
      </p:sp>
      <p:sp>
        <p:nvSpPr>
          <p:cNvPr id="3" name="Content Placeholder 2">
            <a:extLst>
              <a:ext uri="{FF2B5EF4-FFF2-40B4-BE49-F238E27FC236}">
                <a16:creationId xmlns:a16="http://schemas.microsoft.com/office/drawing/2014/main" id="{993047FC-DB41-BCC4-62F6-0FB0C10A28A8}"/>
              </a:ext>
            </a:extLst>
          </p:cNvPr>
          <p:cNvSpPr>
            <a:spLocks noGrp="1"/>
          </p:cNvSpPr>
          <p:nvPr>
            <p:ph idx="1"/>
          </p:nvPr>
        </p:nvSpPr>
        <p:spPr>
          <a:xfrm>
            <a:off x="838200" y="1065968"/>
            <a:ext cx="10515600" cy="4351338"/>
          </a:xfrm>
        </p:spPr>
        <p:txBody>
          <a:bodyPr/>
          <a:lstStyle/>
          <a:p>
            <a:r>
              <a:rPr lang="en-GB" b="1" dirty="0"/>
              <a:t>By 450 BC, the Celts were one of the major circum-mediterranean barbarian groups</a:t>
            </a:r>
          </a:p>
        </p:txBody>
      </p:sp>
    </p:spTree>
    <p:extLst>
      <p:ext uri="{BB962C8B-B14F-4D97-AF65-F5344CB8AC3E}">
        <p14:creationId xmlns:p14="http://schemas.microsoft.com/office/powerpoint/2010/main" val="19130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5440-6340-3831-FA44-D6F7ED88A104}"/>
              </a:ext>
            </a:extLst>
          </p:cNvPr>
          <p:cNvSpPr>
            <a:spLocks noGrp="1"/>
          </p:cNvSpPr>
          <p:nvPr>
            <p:ph type="title"/>
          </p:nvPr>
        </p:nvSpPr>
        <p:spPr/>
        <p:txBody>
          <a:bodyPr/>
          <a:lstStyle/>
          <a:p>
            <a:r>
              <a:rPr lang="en-GB" b="1" dirty="0">
                <a:latin typeface="+mn-lt"/>
              </a:rPr>
              <a:t>But who were the Celts?</a:t>
            </a:r>
          </a:p>
        </p:txBody>
      </p:sp>
      <p:sp>
        <p:nvSpPr>
          <p:cNvPr id="5" name="Content Placeholder 4">
            <a:extLst>
              <a:ext uri="{FF2B5EF4-FFF2-40B4-BE49-F238E27FC236}">
                <a16:creationId xmlns:a16="http://schemas.microsoft.com/office/drawing/2014/main" id="{E9ECDF98-296B-8CE6-E45C-DA2DA34A8BFE}"/>
              </a:ext>
            </a:extLst>
          </p:cNvPr>
          <p:cNvSpPr>
            <a:spLocks noGrp="1"/>
          </p:cNvSpPr>
          <p:nvPr>
            <p:ph idx="1"/>
          </p:nvPr>
        </p:nvSpPr>
        <p:spPr>
          <a:xfrm>
            <a:off x="514643" y="1825625"/>
            <a:ext cx="10515600" cy="4351338"/>
          </a:xfrm>
        </p:spPr>
        <p:txBody>
          <a:bodyPr/>
          <a:lstStyle/>
          <a:p>
            <a:r>
              <a:rPr lang="en-GB" b="1" dirty="0"/>
              <a:t>Challenging question</a:t>
            </a:r>
          </a:p>
          <a:p>
            <a:r>
              <a:rPr lang="en-GB" b="1" dirty="0"/>
              <a:t>Little in terms of written records</a:t>
            </a:r>
          </a:p>
          <a:p>
            <a:r>
              <a:rPr lang="en-GB" b="1" dirty="0"/>
              <a:t>What records exist are likely highly revisionist</a:t>
            </a:r>
          </a:p>
          <a:p>
            <a:r>
              <a:rPr lang="en-GB" b="1" dirty="0"/>
              <a:t>A hugely contested issue among current academics.</a:t>
            </a:r>
          </a:p>
        </p:txBody>
      </p:sp>
    </p:spTree>
    <p:extLst>
      <p:ext uri="{BB962C8B-B14F-4D97-AF65-F5344CB8AC3E}">
        <p14:creationId xmlns:p14="http://schemas.microsoft.com/office/powerpoint/2010/main" val="368464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1957-9D94-148C-F3BE-ADF8D546C9E6}"/>
              </a:ext>
            </a:extLst>
          </p:cNvPr>
          <p:cNvSpPr>
            <a:spLocks noGrp="1"/>
          </p:cNvSpPr>
          <p:nvPr>
            <p:ph type="title"/>
          </p:nvPr>
        </p:nvSpPr>
        <p:spPr/>
        <p:txBody>
          <a:bodyPr/>
          <a:lstStyle/>
          <a:p>
            <a:pPr algn="ctr"/>
            <a:r>
              <a:rPr lang="en-GB" b="1" dirty="0">
                <a:latin typeface="+mn-lt"/>
              </a:rPr>
              <a:t>Politicization of the Celts</a:t>
            </a:r>
          </a:p>
        </p:txBody>
      </p:sp>
      <p:sp>
        <p:nvSpPr>
          <p:cNvPr id="3" name="Content Placeholder 2">
            <a:extLst>
              <a:ext uri="{FF2B5EF4-FFF2-40B4-BE49-F238E27FC236}">
                <a16:creationId xmlns:a16="http://schemas.microsoft.com/office/drawing/2014/main" id="{EE7E82BE-470B-6074-4CA4-DA4B3E4D8830}"/>
              </a:ext>
            </a:extLst>
          </p:cNvPr>
          <p:cNvSpPr>
            <a:spLocks noGrp="1"/>
          </p:cNvSpPr>
          <p:nvPr>
            <p:ph idx="1"/>
          </p:nvPr>
        </p:nvSpPr>
        <p:spPr>
          <a:xfrm>
            <a:off x="219638" y="1825625"/>
            <a:ext cx="8641976" cy="4351338"/>
          </a:xfrm>
        </p:spPr>
        <p:txBody>
          <a:bodyPr/>
          <a:lstStyle/>
          <a:p>
            <a:r>
              <a:rPr lang="en-GB" b="1" dirty="0"/>
              <a:t>More recent movements seek to reclaim national identity in a post-colonial world</a:t>
            </a:r>
          </a:p>
          <a:p>
            <a:r>
              <a:rPr lang="en-GB" b="1" dirty="0"/>
              <a:t>The search for our origins </a:t>
            </a:r>
          </a:p>
          <a:p>
            <a:r>
              <a:rPr lang="en-GB" b="1" dirty="0"/>
              <a:t>And a deeper identity within our past</a:t>
            </a:r>
          </a:p>
          <a:p>
            <a:r>
              <a:rPr lang="en-GB" b="1" dirty="0"/>
              <a:t>While others seek to highlight the barbarism of the past, strengthening the  belief in the progress of the Enlightenment away from such brutes</a:t>
            </a:r>
          </a:p>
          <a:p>
            <a:r>
              <a:rPr lang="en-GB" b="1" dirty="0"/>
              <a:t>And the justification of the appropriation of their land as argued by John Locke.</a:t>
            </a:r>
          </a:p>
        </p:txBody>
      </p:sp>
    </p:spTree>
    <p:extLst>
      <p:ext uri="{BB962C8B-B14F-4D97-AF65-F5344CB8AC3E}">
        <p14:creationId xmlns:p14="http://schemas.microsoft.com/office/powerpoint/2010/main" val="21041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58DE-E39D-7DEF-D9E9-65CDA37AB7E2}"/>
              </a:ext>
            </a:extLst>
          </p:cNvPr>
          <p:cNvSpPr>
            <a:spLocks noGrp="1"/>
          </p:cNvSpPr>
          <p:nvPr>
            <p:ph type="title"/>
          </p:nvPr>
        </p:nvSpPr>
        <p:spPr>
          <a:xfrm>
            <a:off x="838200" y="284443"/>
            <a:ext cx="10515600" cy="1325563"/>
          </a:xfrm>
        </p:spPr>
        <p:txBody>
          <a:bodyPr/>
          <a:lstStyle/>
          <a:p>
            <a:pPr algn="ctr"/>
            <a:r>
              <a:rPr lang="en-GB" b="1" dirty="0">
                <a:latin typeface="+mn-lt"/>
              </a:rPr>
              <a:t>Castro de Barona, Galicia, Spain</a:t>
            </a:r>
          </a:p>
        </p:txBody>
      </p:sp>
      <p:sp>
        <p:nvSpPr>
          <p:cNvPr id="6" name="Content Placeholder 5">
            <a:extLst>
              <a:ext uri="{FF2B5EF4-FFF2-40B4-BE49-F238E27FC236}">
                <a16:creationId xmlns:a16="http://schemas.microsoft.com/office/drawing/2014/main" id="{AFCF40C4-3BBF-9A6F-1E0D-D8D98BE675E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4878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F8990-CCEC-9197-AD44-B57C574EA878}"/>
              </a:ext>
            </a:extLst>
          </p:cNvPr>
          <p:cNvSpPr>
            <a:spLocks noGrp="1"/>
          </p:cNvSpPr>
          <p:nvPr>
            <p:ph type="title"/>
          </p:nvPr>
        </p:nvSpPr>
        <p:spPr/>
        <p:txBody>
          <a:bodyPr>
            <a:normAutofit/>
          </a:bodyPr>
          <a:lstStyle/>
          <a:p>
            <a:pPr algn="ctr"/>
            <a:r>
              <a:rPr lang="en-GB" b="1" dirty="0">
                <a:latin typeface="+mn-lt"/>
              </a:rPr>
              <a:t>Castro de Santa Tegra, Galicia, Spain</a:t>
            </a:r>
          </a:p>
        </p:txBody>
      </p:sp>
      <p:sp>
        <p:nvSpPr>
          <p:cNvPr id="3" name="Content Placeholder 2">
            <a:extLst>
              <a:ext uri="{FF2B5EF4-FFF2-40B4-BE49-F238E27FC236}">
                <a16:creationId xmlns:a16="http://schemas.microsoft.com/office/drawing/2014/main" id="{73823F97-71EE-C67C-F471-FA4B3467D04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8803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1D00-21D7-CB33-F60D-5C77328F333F}"/>
              </a:ext>
            </a:extLst>
          </p:cNvPr>
          <p:cNvSpPr>
            <a:spLocks noGrp="1"/>
          </p:cNvSpPr>
          <p:nvPr>
            <p:ph type="title"/>
          </p:nvPr>
        </p:nvSpPr>
        <p:spPr/>
        <p:txBody>
          <a:bodyPr/>
          <a:lstStyle/>
          <a:p>
            <a:pPr algn="ctr"/>
            <a:r>
              <a:rPr lang="en-GB" b="1" dirty="0">
                <a:latin typeface="+mn-lt"/>
              </a:rPr>
              <a:t>Castro de </a:t>
            </a:r>
            <a:r>
              <a:rPr lang="en-GB" b="1" dirty="0" err="1">
                <a:latin typeface="+mn-lt"/>
              </a:rPr>
              <a:t>Coaña</a:t>
            </a:r>
            <a:r>
              <a:rPr lang="en-GB" b="1" dirty="0">
                <a:latin typeface="+mn-lt"/>
              </a:rPr>
              <a:t>, Portugal</a:t>
            </a:r>
          </a:p>
        </p:txBody>
      </p:sp>
      <p:sp>
        <p:nvSpPr>
          <p:cNvPr id="3" name="Content Placeholder 2">
            <a:extLst>
              <a:ext uri="{FF2B5EF4-FFF2-40B4-BE49-F238E27FC236}">
                <a16:creationId xmlns:a16="http://schemas.microsoft.com/office/drawing/2014/main" id="{6BE07936-EC6C-FD90-8E7F-11DF1FB386F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03921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E153-FECE-BA58-7025-AC58BECB2ADD}"/>
              </a:ext>
            </a:extLst>
          </p:cNvPr>
          <p:cNvSpPr>
            <a:spLocks noGrp="1"/>
          </p:cNvSpPr>
          <p:nvPr>
            <p:ph type="title"/>
          </p:nvPr>
        </p:nvSpPr>
        <p:spPr/>
        <p:txBody>
          <a:bodyPr/>
          <a:lstStyle/>
          <a:p>
            <a:pPr algn="ctr"/>
            <a:r>
              <a:rPr lang="en-GB" b="1" dirty="0">
                <a:latin typeface="+mn-lt"/>
              </a:rPr>
              <a:t>Castro de </a:t>
            </a:r>
            <a:r>
              <a:rPr lang="en-GB" b="1" dirty="0" err="1">
                <a:latin typeface="+mn-lt"/>
              </a:rPr>
              <a:t>Povoa</a:t>
            </a:r>
            <a:r>
              <a:rPr lang="en-GB" b="1" dirty="0">
                <a:latin typeface="+mn-lt"/>
              </a:rPr>
              <a:t> do Varzim, Portugal</a:t>
            </a:r>
          </a:p>
        </p:txBody>
      </p:sp>
      <p:sp>
        <p:nvSpPr>
          <p:cNvPr id="3" name="Content Placeholder 2">
            <a:extLst>
              <a:ext uri="{FF2B5EF4-FFF2-40B4-BE49-F238E27FC236}">
                <a16:creationId xmlns:a16="http://schemas.microsoft.com/office/drawing/2014/main" id="{33B017E9-C6E9-7842-C957-64B75A42722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6293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33A0-E20D-BDA9-EAB5-4C9428536DA7}"/>
              </a:ext>
            </a:extLst>
          </p:cNvPr>
          <p:cNvSpPr>
            <a:spLocks noGrp="1"/>
          </p:cNvSpPr>
          <p:nvPr>
            <p:ph type="title"/>
          </p:nvPr>
        </p:nvSpPr>
        <p:spPr>
          <a:xfrm>
            <a:off x="838200" y="-226543"/>
            <a:ext cx="10515600" cy="1325563"/>
          </a:xfrm>
        </p:spPr>
        <p:txBody>
          <a:bodyPr/>
          <a:lstStyle/>
          <a:p>
            <a:pPr algn="ctr"/>
            <a:r>
              <a:rPr lang="en-GB" b="1" dirty="0">
                <a:latin typeface="+mn-lt"/>
              </a:rPr>
              <a:t>The </a:t>
            </a:r>
            <a:r>
              <a:rPr lang="en-GB" b="1" dirty="0" err="1">
                <a:latin typeface="+mn-lt"/>
              </a:rPr>
              <a:t>Hochdorf</a:t>
            </a:r>
            <a:r>
              <a:rPr lang="en-GB" b="1" dirty="0">
                <a:latin typeface="+mn-lt"/>
              </a:rPr>
              <a:t> Chieftain's Grave 530 BC </a:t>
            </a:r>
          </a:p>
        </p:txBody>
      </p:sp>
      <p:sp>
        <p:nvSpPr>
          <p:cNvPr id="3" name="Content Placeholder 2">
            <a:extLst>
              <a:ext uri="{FF2B5EF4-FFF2-40B4-BE49-F238E27FC236}">
                <a16:creationId xmlns:a16="http://schemas.microsoft.com/office/drawing/2014/main" id="{EEB7BFF6-2FAC-3F8A-7B34-EDE489A8B95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675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EEA9-629F-1226-2A91-AD2C582BCF5A}"/>
              </a:ext>
            </a:extLst>
          </p:cNvPr>
          <p:cNvSpPr>
            <a:spLocks noGrp="1"/>
          </p:cNvSpPr>
          <p:nvPr>
            <p:ph type="title"/>
          </p:nvPr>
        </p:nvSpPr>
        <p:spPr/>
        <p:txBody>
          <a:bodyPr>
            <a:normAutofit/>
          </a:bodyPr>
          <a:lstStyle/>
          <a:p>
            <a:pPr algn="ctr"/>
            <a:r>
              <a:rPr lang="en-GB" sz="6000" b="1" dirty="0">
                <a:latin typeface="+mn-lt"/>
              </a:rPr>
              <a:t>The Course</a:t>
            </a:r>
          </a:p>
        </p:txBody>
      </p:sp>
      <p:sp>
        <p:nvSpPr>
          <p:cNvPr id="3" name="Content Placeholder 2">
            <a:extLst>
              <a:ext uri="{FF2B5EF4-FFF2-40B4-BE49-F238E27FC236}">
                <a16:creationId xmlns:a16="http://schemas.microsoft.com/office/drawing/2014/main" id="{B02931EA-40BB-842F-39D5-2B70724802E4}"/>
              </a:ext>
            </a:extLst>
          </p:cNvPr>
          <p:cNvSpPr>
            <a:spLocks noGrp="1"/>
          </p:cNvSpPr>
          <p:nvPr>
            <p:ph idx="1"/>
          </p:nvPr>
        </p:nvSpPr>
        <p:spPr>
          <a:xfrm>
            <a:off x="228600" y="1825624"/>
            <a:ext cx="11125200" cy="4373469"/>
          </a:xfrm>
        </p:spPr>
        <p:txBody>
          <a:bodyPr>
            <a:normAutofit fontScale="92500" lnSpcReduction="20000"/>
          </a:bodyPr>
          <a:lstStyle/>
          <a:p>
            <a:pPr marL="0" indent="0">
              <a:buNone/>
            </a:pPr>
            <a:r>
              <a:rPr lang="en-GB" b="1" dirty="0"/>
              <a:t>Week 1:	Introduction</a:t>
            </a:r>
          </a:p>
          <a:p>
            <a:pPr marL="0" indent="0">
              <a:buNone/>
            </a:pPr>
            <a:r>
              <a:rPr lang="en-GB" b="1" dirty="0"/>
              <a:t>                	Celtic Origins: From the East</a:t>
            </a:r>
          </a:p>
          <a:p>
            <a:pPr marL="0" indent="0">
              <a:buNone/>
            </a:pPr>
            <a:r>
              <a:rPr lang="en-GB" b="1" dirty="0"/>
              <a:t>Week 2: 	Celtic Origins: From the East or West?</a:t>
            </a:r>
          </a:p>
          <a:p>
            <a:pPr marL="0" indent="0">
              <a:buNone/>
            </a:pPr>
            <a:r>
              <a:rPr lang="en-GB" b="1" dirty="0"/>
              <a:t>	  	Celtic Origins: from the heart?</a:t>
            </a:r>
          </a:p>
          <a:p>
            <a:pPr marL="0" indent="0">
              <a:buNone/>
            </a:pPr>
            <a:r>
              <a:rPr lang="en-GB" b="1" dirty="0"/>
              <a:t>Week 3: 	Oral Traditions, the </a:t>
            </a:r>
            <a:r>
              <a:rPr lang="en-GB" b="1" dirty="0" err="1"/>
              <a:t>cèilidh</a:t>
            </a:r>
            <a:r>
              <a:rPr lang="en-GB" b="1" dirty="0"/>
              <a:t> house and the expressive arts</a:t>
            </a:r>
          </a:p>
          <a:p>
            <a:pPr marL="0" indent="0">
              <a:buNone/>
            </a:pPr>
            <a:r>
              <a:rPr lang="en-GB" b="1" dirty="0"/>
              <a:t>                	Pagan beliefs: the Green World and the sagas</a:t>
            </a:r>
          </a:p>
          <a:p>
            <a:pPr marL="0" indent="0">
              <a:buNone/>
            </a:pPr>
            <a:r>
              <a:rPr lang="en-GB" b="1" dirty="0"/>
              <a:t>Week 4: 	The Significance of the Otherworld</a:t>
            </a:r>
          </a:p>
          <a:p>
            <a:pPr marL="0" indent="0">
              <a:buNone/>
            </a:pPr>
            <a:r>
              <a:rPr lang="en-GB" b="1" dirty="0"/>
              <a:t>                	</a:t>
            </a:r>
            <a:r>
              <a:rPr lang="en-GB" b="1" dirty="0" err="1"/>
              <a:t>Dúthchas</a:t>
            </a:r>
            <a:endParaRPr lang="en-GB" b="1" dirty="0"/>
          </a:p>
          <a:p>
            <a:pPr marL="0" indent="0">
              <a:buNone/>
            </a:pPr>
            <a:r>
              <a:rPr lang="en-GB" b="1" dirty="0"/>
              <a:t>Week 5: 	The Cheshire Cat, Nationhood and identity: In search of a Celtic    		Ecology</a:t>
            </a:r>
          </a:p>
          <a:p>
            <a:pPr marL="0" indent="0">
              <a:buNone/>
            </a:pPr>
            <a:r>
              <a:rPr lang="en-GB" dirty="0"/>
              <a:t>                </a:t>
            </a:r>
          </a:p>
        </p:txBody>
      </p:sp>
    </p:spTree>
    <p:extLst>
      <p:ext uri="{BB962C8B-B14F-4D97-AF65-F5344CB8AC3E}">
        <p14:creationId xmlns:p14="http://schemas.microsoft.com/office/powerpoint/2010/main" val="249295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ECE5-F0B8-AF8A-910C-0CF17A2FC00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E2E28A2-57DE-D192-F8B1-33149F8FED3B}"/>
              </a:ext>
            </a:extLst>
          </p:cNvPr>
          <p:cNvSpPr>
            <a:spLocks noGrp="1"/>
          </p:cNvSpPr>
          <p:nvPr>
            <p:ph idx="1"/>
          </p:nvPr>
        </p:nvSpPr>
        <p:spPr/>
        <p:txBody>
          <a:bodyPr/>
          <a:lstStyle/>
          <a:p>
            <a:endParaRPr lang="en-GB"/>
          </a:p>
        </p:txBody>
      </p:sp>
      <p:sp>
        <p:nvSpPr>
          <p:cNvPr id="5" name="TextBox 4">
            <a:extLst>
              <a:ext uri="{FF2B5EF4-FFF2-40B4-BE49-F238E27FC236}">
                <a16:creationId xmlns:a16="http://schemas.microsoft.com/office/drawing/2014/main" id="{A12C5846-43B3-5CE2-D038-683017C20221}"/>
              </a:ext>
            </a:extLst>
          </p:cNvPr>
          <p:cNvSpPr txBox="1"/>
          <p:nvPr/>
        </p:nvSpPr>
        <p:spPr>
          <a:xfrm>
            <a:off x="5106572" y="5176911"/>
            <a:ext cx="3042500" cy="1323439"/>
          </a:xfrm>
          <a:prstGeom prst="rect">
            <a:avLst/>
          </a:prstGeom>
          <a:noFill/>
        </p:spPr>
        <p:txBody>
          <a:bodyPr wrap="none" rtlCol="0">
            <a:spAutoFit/>
          </a:bodyPr>
          <a:lstStyle/>
          <a:p>
            <a:r>
              <a:rPr lang="en-GB" sz="4000" b="1" dirty="0" err="1"/>
              <a:t>Agris</a:t>
            </a:r>
            <a:r>
              <a:rPr lang="en-GB" sz="4000" b="1" dirty="0"/>
              <a:t> Helmet </a:t>
            </a:r>
          </a:p>
          <a:p>
            <a:r>
              <a:rPr lang="en-GB" sz="4000" b="1" dirty="0"/>
              <a:t>350 BC</a:t>
            </a:r>
          </a:p>
        </p:txBody>
      </p:sp>
    </p:spTree>
    <p:extLst>
      <p:ext uri="{BB962C8B-B14F-4D97-AF65-F5344CB8AC3E}">
        <p14:creationId xmlns:p14="http://schemas.microsoft.com/office/powerpoint/2010/main" val="2524010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2BD6-6EBB-B174-40BD-73ECE0901002}"/>
              </a:ext>
            </a:extLst>
          </p:cNvPr>
          <p:cNvSpPr>
            <a:spLocks noGrp="1"/>
          </p:cNvSpPr>
          <p:nvPr>
            <p:ph type="title"/>
          </p:nvPr>
        </p:nvSpPr>
        <p:spPr/>
        <p:txBody>
          <a:bodyPr>
            <a:normAutofit/>
          </a:bodyPr>
          <a:lstStyle/>
          <a:p>
            <a:pPr algn="ctr"/>
            <a:r>
              <a:rPr lang="en-GB" b="1" dirty="0">
                <a:latin typeface="+mn-lt"/>
              </a:rPr>
              <a:t>Plato (c. 350 BC)</a:t>
            </a:r>
          </a:p>
        </p:txBody>
      </p:sp>
      <p:sp>
        <p:nvSpPr>
          <p:cNvPr id="3" name="Content Placeholder 2">
            <a:extLst>
              <a:ext uri="{FF2B5EF4-FFF2-40B4-BE49-F238E27FC236}">
                <a16:creationId xmlns:a16="http://schemas.microsoft.com/office/drawing/2014/main" id="{826A1AB1-D6E6-E744-1025-2D882F309575}"/>
              </a:ext>
            </a:extLst>
          </p:cNvPr>
          <p:cNvSpPr>
            <a:spLocks noGrp="1"/>
          </p:cNvSpPr>
          <p:nvPr>
            <p:ph idx="1"/>
          </p:nvPr>
        </p:nvSpPr>
        <p:spPr/>
        <p:txBody>
          <a:bodyPr/>
          <a:lstStyle/>
          <a:p>
            <a:r>
              <a:rPr lang="en-GB" b="1" dirty="0"/>
              <a:t>Plato, in his “Laws,” classes the Celts (along with the Scythians, Persians, Carthaginians, Iberians and Thracians!!) among the races who were drunken and warlike</a:t>
            </a:r>
          </a:p>
          <a:p>
            <a:r>
              <a:rPr lang="en-GB" b="1" dirty="0"/>
              <a:t>Their attack on Rome in 390 BC is one of the landmarks of ancient history</a:t>
            </a:r>
          </a:p>
          <a:p>
            <a:r>
              <a:rPr lang="en-GB" b="1" dirty="0"/>
              <a:t>Much barbarity is attributed to them in the sacking of Delphi in the year 273 BC. </a:t>
            </a:r>
          </a:p>
        </p:txBody>
      </p:sp>
    </p:spTree>
    <p:extLst>
      <p:ext uri="{BB962C8B-B14F-4D97-AF65-F5344CB8AC3E}">
        <p14:creationId xmlns:p14="http://schemas.microsoft.com/office/powerpoint/2010/main" val="4191266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025A-1F8B-BA81-F635-45392D0E245B}"/>
              </a:ext>
            </a:extLst>
          </p:cNvPr>
          <p:cNvSpPr>
            <a:spLocks noGrp="1"/>
          </p:cNvSpPr>
          <p:nvPr>
            <p:ph type="title"/>
          </p:nvPr>
        </p:nvSpPr>
        <p:spPr>
          <a:xfrm>
            <a:off x="838200" y="-281988"/>
            <a:ext cx="10515600" cy="1325563"/>
          </a:xfrm>
        </p:spPr>
        <p:txBody>
          <a:bodyPr/>
          <a:lstStyle/>
          <a:p>
            <a:pPr algn="ctr"/>
            <a:r>
              <a:rPr lang="en-GB" b="1" dirty="0">
                <a:latin typeface="+mn-lt"/>
              </a:rPr>
              <a:t>The sacking of Delphi</a:t>
            </a:r>
          </a:p>
        </p:txBody>
      </p:sp>
      <p:sp>
        <p:nvSpPr>
          <p:cNvPr id="3" name="Content Placeholder 2">
            <a:extLst>
              <a:ext uri="{FF2B5EF4-FFF2-40B4-BE49-F238E27FC236}">
                <a16:creationId xmlns:a16="http://schemas.microsoft.com/office/drawing/2014/main" id="{142FC480-885E-2FBA-1ED5-B95400B038F6}"/>
              </a:ext>
            </a:extLst>
          </p:cNvPr>
          <p:cNvSpPr>
            <a:spLocks noGrp="1"/>
          </p:cNvSpPr>
          <p:nvPr>
            <p:ph idx="1"/>
          </p:nvPr>
        </p:nvSpPr>
        <p:spPr/>
        <p:txBody>
          <a:bodyPr/>
          <a:lstStyle/>
          <a:p>
            <a:endParaRPr lang="en-GB" dirty="0"/>
          </a:p>
        </p:txBody>
      </p:sp>
      <p:sp>
        <p:nvSpPr>
          <p:cNvPr id="4" name="TextBox 3">
            <a:extLst>
              <a:ext uri="{FF2B5EF4-FFF2-40B4-BE49-F238E27FC236}">
                <a16:creationId xmlns:a16="http://schemas.microsoft.com/office/drawing/2014/main" id="{8DB2517D-0B15-FDD3-B888-EC1E53AA6C40}"/>
              </a:ext>
            </a:extLst>
          </p:cNvPr>
          <p:cNvSpPr txBox="1"/>
          <p:nvPr/>
        </p:nvSpPr>
        <p:spPr>
          <a:xfrm>
            <a:off x="1223888" y="5739617"/>
            <a:ext cx="9537897" cy="1200329"/>
          </a:xfrm>
          <a:prstGeom prst="rect">
            <a:avLst/>
          </a:prstGeom>
          <a:noFill/>
        </p:spPr>
        <p:txBody>
          <a:bodyPr wrap="square" rtlCol="0">
            <a:spAutoFit/>
          </a:bodyPr>
          <a:lstStyle/>
          <a:p>
            <a:r>
              <a:rPr lang="en-GB" sz="2400" b="1" dirty="0"/>
              <a:t>Detail of a terracotta frieze depicting Celtic warriors plundering a temple</a:t>
            </a:r>
          </a:p>
          <a:p>
            <a:r>
              <a:rPr lang="en-GB" sz="2400" b="1" dirty="0"/>
              <a:t> from </a:t>
            </a:r>
            <a:r>
              <a:rPr lang="en-GB" sz="2400" b="1" dirty="0" err="1"/>
              <a:t>Civitalba</a:t>
            </a:r>
            <a:r>
              <a:rPr lang="en-GB" sz="2400" b="1" dirty="0"/>
              <a:t> (Marche), Italy. The scene is believed to represent the </a:t>
            </a:r>
          </a:p>
          <a:p>
            <a:r>
              <a:rPr lang="en-GB" sz="2400" b="1" dirty="0"/>
              <a:t>sacking of the temple at Delphi by Brennos’ army.</a:t>
            </a:r>
          </a:p>
        </p:txBody>
      </p:sp>
    </p:spTree>
    <p:extLst>
      <p:ext uri="{BB962C8B-B14F-4D97-AF65-F5344CB8AC3E}">
        <p14:creationId xmlns:p14="http://schemas.microsoft.com/office/powerpoint/2010/main" val="3072606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E5F3-78EF-D5E9-E051-002AE74F333E}"/>
              </a:ext>
            </a:extLst>
          </p:cNvPr>
          <p:cNvSpPr>
            <a:spLocks noGrp="1"/>
          </p:cNvSpPr>
          <p:nvPr>
            <p:ph type="title"/>
          </p:nvPr>
        </p:nvSpPr>
        <p:spPr>
          <a:xfrm>
            <a:off x="138956" y="365125"/>
            <a:ext cx="11945192" cy="1325563"/>
          </a:xfrm>
        </p:spPr>
        <p:txBody>
          <a:bodyPr/>
          <a:lstStyle/>
          <a:p>
            <a:pPr algn="ctr"/>
            <a:r>
              <a:rPr lang="en-GB" b="1" dirty="0">
                <a:latin typeface="+mn-lt"/>
              </a:rPr>
              <a:t>Strabo’s early observations on Celts (c. 10BC) </a:t>
            </a:r>
          </a:p>
        </p:txBody>
      </p:sp>
      <p:sp>
        <p:nvSpPr>
          <p:cNvPr id="3" name="Content Placeholder 2">
            <a:extLst>
              <a:ext uri="{FF2B5EF4-FFF2-40B4-BE49-F238E27FC236}">
                <a16:creationId xmlns:a16="http://schemas.microsoft.com/office/drawing/2014/main" id="{467DE003-5631-E194-DC53-0AA56F710720}"/>
              </a:ext>
            </a:extLst>
          </p:cNvPr>
          <p:cNvSpPr>
            <a:spLocks noGrp="1"/>
          </p:cNvSpPr>
          <p:nvPr>
            <p:ph idx="1"/>
          </p:nvPr>
        </p:nvSpPr>
        <p:spPr>
          <a:xfrm>
            <a:off x="138956" y="1825625"/>
            <a:ext cx="8668868" cy="4351338"/>
          </a:xfrm>
        </p:spPr>
        <p:txBody>
          <a:bodyPr>
            <a:normAutofit lnSpcReduction="10000"/>
          </a:bodyPr>
          <a:lstStyle/>
          <a:p>
            <a:r>
              <a:rPr lang="en-GB" b="1" dirty="0"/>
              <a:t>“All of the </a:t>
            </a:r>
            <a:r>
              <a:rPr lang="en-GB" b="1" dirty="0" err="1"/>
              <a:t>Gauls</a:t>
            </a:r>
            <a:r>
              <a:rPr lang="en-GB" b="1" dirty="0"/>
              <a:t>, who are called both Galli and </a:t>
            </a:r>
            <a:r>
              <a:rPr lang="en-GB" b="1" dirty="0" err="1"/>
              <a:t>Galatai</a:t>
            </a:r>
            <a:r>
              <a:rPr lang="en-GB" b="1" dirty="0"/>
              <a:t>, are absolutely mad about war. They are high spirited and quickly seek out a fight, but on the other hand, they are sincere and not at all malicious. [. . .] They also possess a lack of seriousness and a love of boasting along with a great affection for ornaments. They wear golden </a:t>
            </a:r>
            <a:r>
              <a:rPr lang="en-GB" b="1" dirty="0" err="1"/>
              <a:t>jewelry</a:t>
            </a:r>
            <a:r>
              <a:rPr lang="en-GB" b="1" dirty="0"/>
              <a:t> such as necklaces and bracelets around their arms and wrists, while the upper classes wear dyed clothing decorated with gold. Because of their lightness in character, they are both unbearable to be around when they are victorious, and panic-stricken when things go against them.”</a:t>
            </a:r>
          </a:p>
        </p:txBody>
      </p:sp>
    </p:spTree>
    <p:extLst>
      <p:ext uri="{BB962C8B-B14F-4D97-AF65-F5344CB8AC3E}">
        <p14:creationId xmlns:p14="http://schemas.microsoft.com/office/powerpoint/2010/main" val="386582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4D8F-B6B6-D475-2CE9-8DCE2791D8DB}"/>
              </a:ext>
            </a:extLst>
          </p:cNvPr>
          <p:cNvSpPr>
            <a:spLocks noGrp="1"/>
          </p:cNvSpPr>
          <p:nvPr>
            <p:ph type="title"/>
          </p:nvPr>
        </p:nvSpPr>
        <p:spPr>
          <a:xfrm>
            <a:off x="838200" y="-186202"/>
            <a:ext cx="10515600" cy="1325563"/>
          </a:xfrm>
        </p:spPr>
        <p:txBody>
          <a:bodyPr/>
          <a:lstStyle/>
          <a:p>
            <a:pPr algn="ctr"/>
            <a:r>
              <a:rPr lang="en-GB" b="1" dirty="0">
                <a:latin typeface="+mn-lt"/>
              </a:rPr>
              <a:t>Who were the Celts?</a:t>
            </a:r>
          </a:p>
        </p:txBody>
      </p:sp>
      <p:sp>
        <p:nvSpPr>
          <p:cNvPr id="3" name="Content Placeholder 2">
            <a:extLst>
              <a:ext uri="{FF2B5EF4-FFF2-40B4-BE49-F238E27FC236}">
                <a16:creationId xmlns:a16="http://schemas.microsoft.com/office/drawing/2014/main" id="{FD2365EA-B1BB-7754-87A1-C2078C1992B2}"/>
              </a:ext>
            </a:extLst>
          </p:cNvPr>
          <p:cNvSpPr>
            <a:spLocks noGrp="1"/>
          </p:cNvSpPr>
          <p:nvPr>
            <p:ph idx="1"/>
          </p:nvPr>
        </p:nvSpPr>
        <p:spPr>
          <a:xfrm>
            <a:off x="838200" y="1180169"/>
            <a:ext cx="7673788" cy="4351338"/>
          </a:xfrm>
        </p:spPr>
        <p:txBody>
          <a:bodyPr>
            <a:normAutofit fontScale="92500" lnSpcReduction="10000"/>
          </a:bodyPr>
          <a:lstStyle/>
          <a:p>
            <a:r>
              <a:rPr lang="en-GB" sz="4300" b="1" dirty="0"/>
              <a:t>The </a:t>
            </a:r>
            <a:r>
              <a:rPr lang="en-GB" sz="4300" b="1" dirty="0" err="1"/>
              <a:t>Celtosceptics</a:t>
            </a:r>
            <a:r>
              <a:rPr lang="en-GB" sz="4300" b="1" dirty="0"/>
              <a:t>:</a:t>
            </a:r>
          </a:p>
          <a:p>
            <a:endParaRPr lang="en-GB" b="1" dirty="0"/>
          </a:p>
          <a:p>
            <a:r>
              <a:rPr lang="en-GB" b="1" dirty="0"/>
              <a:t>Professor John Collis, University of Sheffield (1994): “There was no cross-European Celtic people. There was no broad-based Celtic art, society, or religion. And there were never any Celts in Britain.”</a:t>
            </a:r>
          </a:p>
          <a:p>
            <a:endParaRPr lang="en-GB" b="1" dirty="0"/>
          </a:p>
          <a:p>
            <a:endParaRPr lang="en-GB" b="1" dirty="0"/>
          </a:p>
          <a:p>
            <a:r>
              <a:rPr lang="en-GB" b="1" dirty="0"/>
              <a:t>Micheal Morse (2005)“The Celts are, and always were, a creation of the human mind”</a:t>
            </a:r>
          </a:p>
        </p:txBody>
      </p:sp>
    </p:spTree>
    <p:extLst>
      <p:ext uri="{BB962C8B-B14F-4D97-AF65-F5344CB8AC3E}">
        <p14:creationId xmlns:p14="http://schemas.microsoft.com/office/powerpoint/2010/main" val="214570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55BA-244F-9907-6046-C9C310C537C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F77AB42-8253-CD76-7C6C-F3D0BB777EE1}"/>
              </a:ext>
            </a:extLst>
          </p:cNvPr>
          <p:cNvSpPr>
            <a:spLocks noGrp="1"/>
          </p:cNvSpPr>
          <p:nvPr>
            <p:ph idx="1"/>
          </p:nvPr>
        </p:nvSpPr>
        <p:spPr>
          <a:xfrm>
            <a:off x="838200" y="1825625"/>
            <a:ext cx="8615082" cy="4351338"/>
          </a:xfrm>
        </p:spPr>
        <p:txBody>
          <a:bodyPr/>
          <a:lstStyle/>
          <a:p>
            <a:r>
              <a:rPr lang="en-GB" b="1" dirty="0"/>
              <a:t>Peter Ellis (1990): “The Celts were the first European people north of the Alps to emerge into recorded history. At one time they dominated the ancient world from Ireland in the west to Turkey in the east, and from Belgium in the north, south to Spain and Italy”</a:t>
            </a:r>
          </a:p>
          <a:p>
            <a:endParaRPr lang="en-GB" dirty="0"/>
          </a:p>
          <a:p>
            <a:endParaRPr lang="en-GB" dirty="0"/>
          </a:p>
        </p:txBody>
      </p:sp>
    </p:spTree>
    <p:extLst>
      <p:ext uri="{BB962C8B-B14F-4D97-AF65-F5344CB8AC3E}">
        <p14:creationId xmlns:p14="http://schemas.microsoft.com/office/powerpoint/2010/main" val="245839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A309-1496-DFB2-423C-A390D409FE2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7BC9462-28BD-4301-1A3F-F770B5261867}"/>
              </a:ext>
            </a:extLst>
          </p:cNvPr>
          <p:cNvSpPr>
            <a:spLocks noGrp="1"/>
          </p:cNvSpPr>
          <p:nvPr>
            <p:ph idx="1"/>
          </p:nvPr>
        </p:nvSpPr>
        <p:spPr/>
        <p:txBody>
          <a:bodyPr/>
          <a:lstStyle/>
          <a:p>
            <a:endParaRPr lang="en-GB"/>
          </a:p>
        </p:txBody>
      </p:sp>
      <p:pic>
        <p:nvPicPr>
          <p:cNvPr id="2050" name="Picture 2" descr="OC] Decline of Celtic languages in the British Isles, every 200 years since  400AD : r/MapPorn">
            <a:extLst>
              <a:ext uri="{FF2B5EF4-FFF2-40B4-BE49-F238E27FC236}">
                <a16:creationId xmlns:a16="http://schemas.microsoft.com/office/drawing/2014/main" id="{4879E6AB-EC62-4B6E-A262-2B292685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0"/>
            <a:ext cx="11156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79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28DB-0FD6-1C44-18CF-D540C411E57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A23BA19-A09E-17BB-E46D-EBE48F2B4EC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01C4E32-FDE2-09B0-94EE-43A4BE4CF70A}"/>
              </a:ext>
            </a:extLst>
          </p:cNvPr>
          <p:cNvPicPr>
            <a:picLocks noChangeAspect="1"/>
          </p:cNvPicPr>
          <p:nvPr/>
        </p:nvPicPr>
        <p:blipFill rotWithShape="1">
          <a:blip r:embed="rId2"/>
          <a:srcRect b="5324"/>
          <a:stretch/>
        </p:blipFill>
        <p:spPr>
          <a:xfrm>
            <a:off x="2667000" y="0"/>
            <a:ext cx="7243658" cy="6858000"/>
          </a:xfrm>
          <a:prstGeom prst="rect">
            <a:avLst/>
          </a:prstGeom>
        </p:spPr>
      </p:pic>
    </p:spTree>
    <p:extLst>
      <p:ext uri="{BB962C8B-B14F-4D97-AF65-F5344CB8AC3E}">
        <p14:creationId xmlns:p14="http://schemas.microsoft.com/office/powerpoint/2010/main" val="25152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9CD9-42CA-367C-7B93-BC0D711376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B462186-8603-6410-30C6-745F5CBFFF41}"/>
              </a:ext>
            </a:extLst>
          </p:cNvPr>
          <p:cNvSpPr>
            <a:spLocks noGrp="1"/>
          </p:cNvSpPr>
          <p:nvPr>
            <p:ph idx="1"/>
          </p:nvPr>
        </p:nvSpPr>
        <p:spPr/>
        <p:txBody>
          <a:bodyPr/>
          <a:lstStyle/>
          <a:p>
            <a:endParaRPr lang="en-GB" dirty="0"/>
          </a:p>
        </p:txBody>
      </p:sp>
      <p:pic>
        <p:nvPicPr>
          <p:cNvPr id="3074" name="Picture 2" descr="Welsh &amp; Irish Languages: Still Relevant in Society Today? | Listen &amp; Learn">
            <a:extLst>
              <a:ext uri="{FF2B5EF4-FFF2-40B4-BE49-F238E27FC236}">
                <a16:creationId xmlns:a16="http://schemas.microsoft.com/office/drawing/2014/main" id="{E8E9C48D-1553-ABA7-501E-3ADBE5583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4" y="1338262"/>
            <a:ext cx="6705600" cy="4181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CE5989-7BDF-7EAF-AF5E-5072BD18E7AF}"/>
              </a:ext>
            </a:extLst>
          </p:cNvPr>
          <p:cNvPicPr>
            <a:picLocks noChangeAspect="1"/>
          </p:cNvPicPr>
          <p:nvPr/>
        </p:nvPicPr>
        <p:blipFill>
          <a:blip r:embed="rId3"/>
          <a:stretch>
            <a:fillRect/>
          </a:stretch>
        </p:blipFill>
        <p:spPr>
          <a:xfrm>
            <a:off x="7569928" y="-1"/>
            <a:ext cx="4622072" cy="6858000"/>
          </a:xfrm>
          <a:prstGeom prst="rect">
            <a:avLst/>
          </a:prstGeom>
        </p:spPr>
      </p:pic>
    </p:spTree>
    <p:extLst>
      <p:ext uri="{BB962C8B-B14F-4D97-AF65-F5344CB8AC3E}">
        <p14:creationId xmlns:p14="http://schemas.microsoft.com/office/powerpoint/2010/main" val="2017640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4792-AE8B-E7D8-21A7-A89BC62E1E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BB18B56-820B-543E-C0BB-FEA777A1F57D}"/>
              </a:ext>
            </a:extLst>
          </p:cNvPr>
          <p:cNvSpPr>
            <a:spLocks noGrp="1"/>
          </p:cNvSpPr>
          <p:nvPr>
            <p:ph idx="1"/>
          </p:nvPr>
        </p:nvSpPr>
        <p:spPr>
          <a:xfrm>
            <a:off x="838200" y="1825625"/>
            <a:ext cx="6436659" cy="4351338"/>
          </a:xfrm>
        </p:spPr>
        <p:txBody>
          <a:bodyPr>
            <a:normAutofit/>
          </a:bodyPr>
          <a:lstStyle/>
          <a:p>
            <a:r>
              <a:rPr lang="en-GB" b="1" dirty="0"/>
              <a:t>Importance of the Celts across Europe: Plato in the first and Aristotle in the second half of the 4th century BC already refer to ‘the Celts’ as one as the main barbarian peoples of the ancient world</a:t>
            </a:r>
          </a:p>
          <a:p>
            <a:r>
              <a:rPr lang="en-GB" b="1" dirty="0"/>
              <a:t>Ptolemy reports that Alexander the Great met ambassadors of the Celts on the lower Danube in 335 BC. </a:t>
            </a:r>
          </a:p>
          <a:p>
            <a:endParaRPr lang="en-GB" dirty="0"/>
          </a:p>
        </p:txBody>
      </p:sp>
    </p:spTree>
    <p:extLst>
      <p:ext uri="{BB962C8B-B14F-4D97-AF65-F5344CB8AC3E}">
        <p14:creationId xmlns:p14="http://schemas.microsoft.com/office/powerpoint/2010/main" val="351241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0046-6F56-A164-88F8-6A0BD736EDEE}"/>
              </a:ext>
            </a:extLst>
          </p:cNvPr>
          <p:cNvSpPr>
            <a:spLocks noGrp="1"/>
          </p:cNvSpPr>
          <p:nvPr>
            <p:ph type="title"/>
          </p:nvPr>
        </p:nvSpPr>
        <p:spPr/>
        <p:txBody>
          <a:bodyPr/>
          <a:lstStyle/>
          <a:p>
            <a:pPr algn="ctr"/>
            <a:r>
              <a:rPr lang="en-GB" b="1" dirty="0">
                <a:latin typeface="+mn-lt"/>
              </a:rPr>
              <a:t>Housekeeping</a:t>
            </a:r>
          </a:p>
        </p:txBody>
      </p:sp>
      <p:sp>
        <p:nvSpPr>
          <p:cNvPr id="3" name="Content Placeholder 2">
            <a:extLst>
              <a:ext uri="{FF2B5EF4-FFF2-40B4-BE49-F238E27FC236}">
                <a16:creationId xmlns:a16="http://schemas.microsoft.com/office/drawing/2014/main" id="{E8B7BD88-E08C-424C-7B50-3FAEDAB70A04}"/>
              </a:ext>
            </a:extLst>
          </p:cNvPr>
          <p:cNvSpPr>
            <a:spLocks noGrp="1"/>
          </p:cNvSpPr>
          <p:nvPr>
            <p:ph idx="1"/>
          </p:nvPr>
        </p:nvSpPr>
        <p:spPr/>
        <p:txBody>
          <a:bodyPr/>
          <a:lstStyle/>
          <a:p>
            <a:r>
              <a:rPr lang="en-GB" b="1" dirty="0"/>
              <a:t>Each week, outlines of the lectures, suggested books, papers and websites will be added to the following site (password protected). You should have been sent an email detailing this.</a:t>
            </a:r>
          </a:p>
          <a:p>
            <a:r>
              <a:rPr lang="en-GB" b="1" dirty="0"/>
              <a:t>Website: </a:t>
            </a:r>
            <a:r>
              <a:rPr lang="en-GB" b="1" dirty="0">
                <a:hlinkClick r:id="rId2"/>
              </a:rPr>
              <a:t>www.biosri.org/celticecology</a:t>
            </a:r>
            <a:r>
              <a:rPr lang="en-GB" b="1" dirty="0"/>
              <a:t> </a:t>
            </a:r>
          </a:p>
          <a:p>
            <a:r>
              <a:rPr lang="en-GB" b="1" dirty="0"/>
              <a:t>Password: biosri6</a:t>
            </a:r>
          </a:p>
          <a:p>
            <a:r>
              <a:rPr lang="en-GB" b="1" dirty="0"/>
              <a:t>Contact: </a:t>
            </a:r>
            <a:r>
              <a:rPr lang="en-GB" b="1" dirty="0">
                <a:hlinkClick r:id="rId3"/>
              </a:rPr>
              <a:t>krskene@gmail.com</a:t>
            </a:r>
            <a:r>
              <a:rPr lang="en-GB" b="1" dirty="0"/>
              <a:t> </a:t>
            </a:r>
          </a:p>
        </p:txBody>
      </p:sp>
    </p:spTree>
    <p:extLst>
      <p:ext uri="{BB962C8B-B14F-4D97-AF65-F5344CB8AC3E}">
        <p14:creationId xmlns:p14="http://schemas.microsoft.com/office/powerpoint/2010/main" val="3170814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C338-4428-414C-395E-515C9402CD9E}"/>
              </a:ext>
            </a:extLst>
          </p:cNvPr>
          <p:cNvSpPr>
            <a:spLocks noGrp="1"/>
          </p:cNvSpPr>
          <p:nvPr>
            <p:ph type="title"/>
          </p:nvPr>
        </p:nvSpPr>
        <p:spPr/>
        <p:txBody>
          <a:bodyPr/>
          <a:lstStyle/>
          <a:p>
            <a:pPr algn="ctr"/>
            <a:r>
              <a:rPr lang="en-GB" b="1" dirty="0">
                <a:latin typeface="+mn-lt"/>
              </a:rPr>
              <a:t>A Pluriverse</a:t>
            </a:r>
          </a:p>
        </p:txBody>
      </p:sp>
      <p:sp>
        <p:nvSpPr>
          <p:cNvPr id="3" name="Content Placeholder 2">
            <a:extLst>
              <a:ext uri="{FF2B5EF4-FFF2-40B4-BE49-F238E27FC236}">
                <a16:creationId xmlns:a16="http://schemas.microsoft.com/office/drawing/2014/main" id="{F8DFDB64-B2DE-5146-B640-B8FAD8E41443}"/>
              </a:ext>
            </a:extLst>
          </p:cNvPr>
          <p:cNvSpPr>
            <a:spLocks noGrp="1"/>
          </p:cNvSpPr>
          <p:nvPr>
            <p:ph idx="1"/>
          </p:nvPr>
        </p:nvSpPr>
        <p:spPr/>
        <p:txBody>
          <a:bodyPr/>
          <a:lstStyle/>
          <a:p>
            <a:r>
              <a:rPr lang="en-GB" b="1" dirty="0"/>
              <a:t>Many different art styles, habitats and languages</a:t>
            </a:r>
          </a:p>
          <a:p>
            <a:r>
              <a:rPr lang="en-GB" b="1" dirty="0"/>
              <a:t>At what level do we look for the Celts?</a:t>
            </a:r>
          </a:p>
          <a:p>
            <a:r>
              <a:rPr lang="en-GB" b="1" dirty="0"/>
              <a:t>What is the unit of culture?</a:t>
            </a:r>
          </a:p>
          <a:p>
            <a:r>
              <a:rPr lang="en-GB" b="1" dirty="0"/>
              <a:t>Unified by a common essence or a common enemy?</a:t>
            </a:r>
          </a:p>
          <a:p>
            <a:endParaRPr lang="en-GB" dirty="0"/>
          </a:p>
        </p:txBody>
      </p:sp>
    </p:spTree>
    <p:extLst>
      <p:ext uri="{BB962C8B-B14F-4D97-AF65-F5344CB8AC3E}">
        <p14:creationId xmlns:p14="http://schemas.microsoft.com/office/powerpoint/2010/main" val="411133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FAAE-4399-CF16-9F48-723132909ADA}"/>
              </a:ext>
            </a:extLst>
          </p:cNvPr>
          <p:cNvSpPr>
            <a:spLocks noGrp="1"/>
          </p:cNvSpPr>
          <p:nvPr>
            <p:ph type="title"/>
          </p:nvPr>
        </p:nvSpPr>
        <p:spPr/>
        <p:txBody>
          <a:bodyPr/>
          <a:lstStyle/>
          <a:p>
            <a:pPr algn="ctr"/>
            <a:r>
              <a:rPr lang="en-GB" b="1" dirty="0">
                <a:latin typeface="+mn-lt"/>
              </a:rPr>
              <a:t>The </a:t>
            </a:r>
            <a:r>
              <a:rPr lang="en-GB" b="1" dirty="0" err="1">
                <a:latin typeface="+mn-lt"/>
              </a:rPr>
              <a:t>toutâ</a:t>
            </a:r>
            <a:endParaRPr lang="en-GB" b="1" dirty="0">
              <a:latin typeface="+mn-lt"/>
            </a:endParaRPr>
          </a:p>
        </p:txBody>
      </p:sp>
      <p:sp>
        <p:nvSpPr>
          <p:cNvPr id="3" name="Content Placeholder 2">
            <a:extLst>
              <a:ext uri="{FF2B5EF4-FFF2-40B4-BE49-F238E27FC236}">
                <a16:creationId xmlns:a16="http://schemas.microsoft.com/office/drawing/2014/main" id="{2FE6365C-77C7-890F-0597-5FC53F65DB9F}"/>
              </a:ext>
            </a:extLst>
          </p:cNvPr>
          <p:cNvSpPr>
            <a:spLocks noGrp="1"/>
          </p:cNvSpPr>
          <p:nvPr>
            <p:ph idx="1"/>
          </p:nvPr>
        </p:nvSpPr>
        <p:spPr/>
        <p:txBody>
          <a:bodyPr/>
          <a:lstStyle/>
          <a:p>
            <a:r>
              <a:rPr lang="en-GB" b="1" dirty="0"/>
              <a:t>Tribes composed of up to 3000 people with king, poet, justice and priest and seer</a:t>
            </a:r>
          </a:p>
          <a:p>
            <a:r>
              <a:rPr lang="en-GB" b="1" dirty="0"/>
              <a:t>Around 100 of these in Ireland</a:t>
            </a:r>
          </a:p>
          <a:p>
            <a:r>
              <a:rPr lang="en-GB" b="1" dirty="0"/>
              <a:t>Across the entirety of Europe, huge regional variation, just as today</a:t>
            </a:r>
          </a:p>
          <a:p>
            <a:pPr marL="0" indent="0">
              <a:buNone/>
            </a:pPr>
            <a:endParaRPr lang="en-GB" dirty="0"/>
          </a:p>
        </p:txBody>
      </p:sp>
    </p:spTree>
    <p:extLst>
      <p:ext uri="{BB962C8B-B14F-4D97-AF65-F5344CB8AC3E}">
        <p14:creationId xmlns:p14="http://schemas.microsoft.com/office/powerpoint/2010/main" val="665456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FA92-70AA-4F91-95F3-ABC68A4B88D0}"/>
              </a:ext>
            </a:extLst>
          </p:cNvPr>
          <p:cNvSpPr>
            <a:spLocks noGrp="1"/>
          </p:cNvSpPr>
          <p:nvPr>
            <p:ph type="title"/>
          </p:nvPr>
        </p:nvSpPr>
        <p:spPr/>
        <p:txBody>
          <a:bodyPr/>
          <a:lstStyle/>
          <a:p>
            <a:pPr algn="ctr"/>
            <a:r>
              <a:rPr lang="en-GB" b="1" dirty="0">
                <a:latin typeface="+mn-lt"/>
              </a:rPr>
              <a:t>Trade</a:t>
            </a:r>
          </a:p>
        </p:txBody>
      </p:sp>
      <p:sp>
        <p:nvSpPr>
          <p:cNvPr id="3" name="Content Placeholder 2">
            <a:extLst>
              <a:ext uri="{FF2B5EF4-FFF2-40B4-BE49-F238E27FC236}">
                <a16:creationId xmlns:a16="http://schemas.microsoft.com/office/drawing/2014/main" id="{8182C5D6-9A7F-7290-1293-8C33BFF29A1B}"/>
              </a:ext>
            </a:extLst>
          </p:cNvPr>
          <p:cNvSpPr>
            <a:spLocks noGrp="1"/>
          </p:cNvSpPr>
          <p:nvPr>
            <p:ph idx="1"/>
          </p:nvPr>
        </p:nvSpPr>
        <p:spPr/>
        <p:txBody>
          <a:bodyPr/>
          <a:lstStyle/>
          <a:p>
            <a:r>
              <a:rPr lang="en-GB" b="1" dirty="0"/>
              <a:t>Trade links led to artifact, language and cultural diffusion</a:t>
            </a:r>
          </a:p>
          <a:p>
            <a:r>
              <a:rPr lang="en-GB" b="1" dirty="0"/>
              <a:t>The Celts cannot really be viewed as a uniform, monolithic, unchanging people</a:t>
            </a:r>
          </a:p>
          <a:p>
            <a:r>
              <a:rPr lang="en-GB" b="1" dirty="0"/>
              <a:t>Emergent dynamic processes, not some museum exhibit</a:t>
            </a:r>
          </a:p>
          <a:p>
            <a:r>
              <a:rPr lang="en-GB" b="1" dirty="0"/>
              <a:t>Present as well as past</a:t>
            </a:r>
          </a:p>
          <a:p>
            <a:endParaRPr lang="en-GB" dirty="0"/>
          </a:p>
        </p:txBody>
      </p:sp>
    </p:spTree>
    <p:extLst>
      <p:ext uri="{BB962C8B-B14F-4D97-AF65-F5344CB8AC3E}">
        <p14:creationId xmlns:p14="http://schemas.microsoft.com/office/powerpoint/2010/main" val="1784869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9745-DEEF-617C-760F-BE534321BAE8}"/>
              </a:ext>
            </a:extLst>
          </p:cNvPr>
          <p:cNvSpPr>
            <a:spLocks noGrp="1"/>
          </p:cNvSpPr>
          <p:nvPr>
            <p:ph type="title"/>
          </p:nvPr>
        </p:nvSpPr>
        <p:spPr>
          <a:xfrm>
            <a:off x="838200" y="-239788"/>
            <a:ext cx="10515600" cy="1325563"/>
          </a:xfrm>
        </p:spPr>
        <p:txBody>
          <a:bodyPr/>
          <a:lstStyle/>
          <a:p>
            <a:pPr algn="ctr"/>
            <a:r>
              <a:rPr lang="en-GB" b="1" dirty="0">
                <a:latin typeface="+mn-lt"/>
              </a:rPr>
              <a:t>Ecological Pluriverse</a:t>
            </a:r>
          </a:p>
        </p:txBody>
      </p:sp>
      <p:sp>
        <p:nvSpPr>
          <p:cNvPr id="3" name="Content Placeholder 2">
            <a:extLst>
              <a:ext uri="{FF2B5EF4-FFF2-40B4-BE49-F238E27FC236}">
                <a16:creationId xmlns:a16="http://schemas.microsoft.com/office/drawing/2014/main" id="{0205D392-A78D-B106-97BA-47E68A0DD26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11189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EC3C-8444-C94B-F430-BAA89990C2DF}"/>
              </a:ext>
            </a:extLst>
          </p:cNvPr>
          <p:cNvSpPr>
            <a:spLocks noGrp="1"/>
          </p:cNvSpPr>
          <p:nvPr>
            <p:ph type="title"/>
          </p:nvPr>
        </p:nvSpPr>
        <p:spPr/>
        <p:txBody>
          <a:bodyPr/>
          <a:lstStyle/>
          <a:p>
            <a:r>
              <a:rPr lang="en-GB" b="1" dirty="0">
                <a:latin typeface="+mn-lt"/>
              </a:rPr>
              <a:t>Trade routes</a:t>
            </a:r>
          </a:p>
        </p:txBody>
      </p:sp>
      <p:sp>
        <p:nvSpPr>
          <p:cNvPr id="3" name="Content Placeholder 2">
            <a:extLst>
              <a:ext uri="{FF2B5EF4-FFF2-40B4-BE49-F238E27FC236}">
                <a16:creationId xmlns:a16="http://schemas.microsoft.com/office/drawing/2014/main" id="{F589C02A-A70B-0B8C-0CE0-3BD72261456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535804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9974-DD0C-2952-0A64-505A45ACC4DF}"/>
              </a:ext>
            </a:extLst>
          </p:cNvPr>
          <p:cNvSpPr>
            <a:spLocks noGrp="1"/>
          </p:cNvSpPr>
          <p:nvPr>
            <p:ph type="title"/>
          </p:nvPr>
        </p:nvSpPr>
        <p:spPr/>
        <p:txBody>
          <a:bodyPr/>
          <a:lstStyle/>
          <a:p>
            <a:pPr algn="ctr"/>
            <a:r>
              <a:rPr lang="en-GB" b="1" dirty="0">
                <a:latin typeface="+mn-lt"/>
              </a:rPr>
              <a:t>Distribution of the Celts by 270 BC</a:t>
            </a:r>
          </a:p>
        </p:txBody>
      </p:sp>
      <p:sp>
        <p:nvSpPr>
          <p:cNvPr id="4" name="Content Placeholder 3">
            <a:extLst>
              <a:ext uri="{FF2B5EF4-FFF2-40B4-BE49-F238E27FC236}">
                <a16:creationId xmlns:a16="http://schemas.microsoft.com/office/drawing/2014/main" id="{4C5095EF-97E9-E0D6-1C07-53873F6E80A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1588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B414-54C0-0866-81FA-6B5A71DC5507}"/>
              </a:ext>
            </a:extLst>
          </p:cNvPr>
          <p:cNvSpPr>
            <a:spLocks noGrp="1"/>
          </p:cNvSpPr>
          <p:nvPr>
            <p:ph type="title"/>
          </p:nvPr>
        </p:nvSpPr>
        <p:spPr/>
        <p:txBody>
          <a:bodyPr>
            <a:normAutofit/>
          </a:bodyPr>
          <a:lstStyle/>
          <a:p>
            <a:pPr algn="ctr"/>
            <a:r>
              <a:rPr lang="en-GB" sz="6000" b="1" dirty="0">
                <a:latin typeface="+mn-lt"/>
              </a:rPr>
              <a:t>Discussion and break</a:t>
            </a:r>
          </a:p>
        </p:txBody>
      </p:sp>
      <p:sp>
        <p:nvSpPr>
          <p:cNvPr id="3" name="Content Placeholder 2">
            <a:extLst>
              <a:ext uri="{FF2B5EF4-FFF2-40B4-BE49-F238E27FC236}">
                <a16:creationId xmlns:a16="http://schemas.microsoft.com/office/drawing/2014/main" id="{CF98FB34-7930-0EE3-0AE8-925C5D9DE12F}"/>
              </a:ext>
            </a:extLst>
          </p:cNvPr>
          <p:cNvSpPr>
            <a:spLocks noGrp="1"/>
          </p:cNvSpPr>
          <p:nvPr>
            <p:ph idx="1"/>
          </p:nvPr>
        </p:nvSpPr>
        <p:spPr/>
        <p:txBody>
          <a:bodyPr/>
          <a:lstStyle/>
          <a:p>
            <a:endParaRPr lang="en-GB"/>
          </a:p>
        </p:txBody>
      </p:sp>
      <p:sp>
        <p:nvSpPr>
          <p:cNvPr id="4" name="TextBox 3">
            <a:extLst>
              <a:ext uri="{FF2B5EF4-FFF2-40B4-BE49-F238E27FC236}">
                <a16:creationId xmlns:a16="http://schemas.microsoft.com/office/drawing/2014/main" id="{AB6D662C-AB09-FD79-EC8D-966FE379EE81}"/>
              </a:ext>
            </a:extLst>
          </p:cNvPr>
          <p:cNvSpPr txBox="1"/>
          <p:nvPr/>
        </p:nvSpPr>
        <p:spPr>
          <a:xfrm>
            <a:off x="2796983" y="6176963"/>
            <a:ext cx="6738191" cy="461665"/>
          </a:xfrm>
          <a:prstGeom prst="rect">
            <a:avLst/>
          </a:prstGeom>
          <a:noFill/>
        </p:spPr>
        <p:txBody>
          <a:bodyPr wrap="none" rtlCol="0">
            <a:spAutoFit/>
          </a:bodyPr>
          <a:lstStyle/>
          <a:p>
            <a:r>
              <a:rPr lang="en-GB" sz="2400" b="1" i="0" dirty="0">
                <a:effectLst/>
                <a:latin typeface="Domine"/>
              </a:rPr>
              <a:t>The Kavanagh Charter Horn, County Carlow, Ireland</a:t>
            </a:r>
            <a:endParaRPr lang="en-GB" sz="2400" b="1" dirty="0"/>
          </a:p>
        </p:txBody>
      </p:sp>
    </p:spTree>
    <p:extLst>
      <p:ext uri="{BB962C8B-B14F-4D97-AF65-F5344CB8AC3E}">
        <p14:creationId xmlns:p14="http://schemas.microsoft.com/office/powerpoint/2010/main" val="3007843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9712-E99E-A324-ECE6-938ACD20BE2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187435-2710-3EB9-1A65-58855224D83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09829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1B8BCF-471F-5221-AC67-AE782AA4C4D0}"/>
              </a:ext>
            </a:extLst>
          </p:cNvPr>
          <p:cNvSpPr>
            <a:spLocks noGrp="1"/>
          </p:cNvSpPr>
          <p:nvPr>
            <p:ph type="ctrTitle"/>
          </p:nvPr>
        </p:nvSpPr>
        <p:spPr>
          <a:xfrm>
            <a:off x="1524000" y="-59323"/>
            <a:ext cx="9144000" cy="2387600"/>
          </a:xfrm>
        </p:spPr>
        <p:txBody>
          <a:bodyPr/>
          <a:lstStyle/>
          <a:p>
            <a:r>
              <a:rPr lang="en-GB" b="1" dirty="0"/>
              <a:t>Week One Lecture II</a:t>
            </a:r>
            <a:br>
              <a:rPr lang="en-GB" b="1" dirty="0"/>
            </a:br>
            <a:r>
              <a:rPr lang="en-GB" b="1" dirty="0"/>
              <a:t>Origins</a:t>
            </a:r>
          </a:p>
        </p:txBody>
      </p:sp>
      <p:sp>
        <p:nvSpPr>
          <p:cNvPr id="5" name="Subtitle 4">
            <a:extLst>
              <a:ext uri="{FF2B5EF4-FFF2-40B4-BE49-F238E27FC236}">
                <a16:creationId xmlns:a16="http://schemas.microsoft.com/office/drawing/2014/main" id="{69289057-874B-58E1-BCD9-F71AA6B9F272}"/>
              </a:ext>
            </a:extLst>
          </p:cNvPr>
          <p:cNvSpPr>
            <a:spLocks noGrp="1"/>
          </p:cNvSpPr>
          <p:nvPr>
            <p:ph type="subTitle" idx="1"/>
          </p:nvPr>
        </p:nvSpPr>
        <p:spPr/>
        <p:txBody>
          <a:bodyPr>
            <a:normAutofit/>
          </a:bodyPr>
          <a:lstStyle/>
          <a:p>
            <a:r>
              <a:rPr lang="en-GB" sz="4000" b="1" dirty="0"/>
              <a:t>Dr Keith R. Skene</a:t>
            </a:r>
          </a:p>
          <a:p>
            <a:r>
              <a:rPr lang="en-GB" sz="4000" b="1" dirty="0"/>
              <a:t>Biosphere Research Institute</a:t>
            </a:r>
          </a:p>
        </p:txBody>
      </p:sp>
    </p:spTree>
    <p:extLst>
      <p:ext uri="{BB962C8B-B14F-4D97-AF65-F5344CB8AC3E}">
        <p14:creationId xmlns:p14="http://schemas.microsoft.com/office/powerpoint/2010/main" val="2198432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9974-DD0C-2952-0A64-505A45ACC4DF}"/>
              </a:ext>
            </a:extLst>
          </p:cNvPr>
          <p:cNvSpPr>
            <a:spLocks noGrp="1"/>
          </p:cNvSpPr>
          <p:nvPr>
            <p:ph type="title"/>
          </p:nvPr>
        </p:nvSpPr>
        <p:spPr/>
        <p:txBody>
          <a:bodyPr/>
          <a:lstStyle/>
          <a:p>
            <a:pPr algn="ctr"/>
            <a:r>
              <a:rPr lang="en-GB" b="1" dirty="0">
                <a:latin typeface="+mn-lt"/>
              </a:rPr>
              <a:t>Distribution of the Celts by 270 BC</a:t>
            </a:r>
          </a:p>
        </p:txBody>
      </p:sp>
      <p:sp>
        <p:nvSpPr>
          <p:cNvPr id="4" name="Content Placeholder 3">
            <a:extLst>
              <a:ext uri="{FF2B5EF4-FFF2-40B4-BE49-F238E27FC236}">
                <a16:creationId xmlns:a16="http://schemas.microsoft.com/office/drawing/2014/main" id="{23E9FCB9-7513-5DDE-9428-43B2437C1DA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5321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BB9B-606A-C12E-4A4B-21171B7882E7}"/>
              </a:ext>
            </a:extLst>
          </p:cNvPr>
          <p:cNvSpPr>
            <a:spLocks noGrp="1"/>
          </p:cNvSpPr>
          <p:nvPr>
            <p:ph type="title"/>
          </p:nvPr>
        </p:nvSpPr>
        <p:spPr>
          <a:xfrm>
            <a:off x="838200" y="2841039"/>
            <a:ext cx="10515600" cy="1325563"/>
          </a:xfrm>
        </p:spPr>
        <p:txBody>
          <a:bodyPr>
            <a:normAutofit/>
          </a:bodyPr>
          <a:lstStyle/>
          <a:p>
            <a:pPr algn="ctr"/>
            <a:r>
              <a:rPr lang="en-GB" sz="6000" b="1" dirty="0">
                <a:latin typeface="+mn-lt"/>
              </a:rPr>
              <a:t>Celtic Ecology: An Introduction</a:t>
            </a:r>
          </a:p>
        </p:txBody>
      </p:sp>
      <p:sp>
        <p:nvSpPr>
          <p:cNvPr id="3" name="Content Placeholder 2">
            <a:extLst>
              <a:ext uri="{FF2B5EF4-FFF2-40B4-BE49-F238E27FC236}">
                <a16:creationId xmlns:a16="http://schemas.microsoft.com/office/drawing/2014/main" id="{360489E0-BEB8-41DB-0502-F1E4B10E43B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176893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63FA-4C4D-6EEC-368D-FF191413AFF5}"/>
              </a:ext>
            </a:extLst>
          </p:cNvPr>
          <p:cNvSpPr>
            <a:spLocks noGrp="1"/>
          </p:cNvSpPr>
          <p:nvPr>
            <p:ph type="title"/>
          </p:nvPr>
        </p:nvSpPr>
        <p:spPr/>
        <p:txBody>
          <a:bodyPr/>
          <a:lstStyle/>
          <a:p>
            <a:pPr algn="ctr"/>
            <a:r>
              <a:rPr lang="en-GB" b="1" dirty="0">
                <a:latin typeface="+mn-lt"/>
              </a:rPr>
              <a:t>Where did they come from: the three theories</a:t>
            </a:r>
          </a:p>
        </p:txBody>
      </p:sp>
      <p:sp>
        <p:nvSpPr>
          <p:cNvPr id="3" name="Content Placeholder 2">
            <a:extLst>
              <a:ext uri="{FF2B5EF4-FFF2-40B4-BE49-F238E27FC236}">
                <a16:creationId xmlns:a16="http://schemas.microsoft.com/office/drawing/2014/main" id="{4D2E77BA-EA9B-2546-DFDC-5E47938FB057}"/>
              </a:ext>
            </a:extLst>
          </p:cNvPr>
          <p:cNvSpPr>
            <a:spLocks noGrp="1"/>
          </p:cNvSpPr>
          <p:nvPr>
            <p:ph idx="1"/>
          </p:nvPr>
        </p:nvSpPr>
        <p:spPr/>
        <p:txBody>
          <a:bodyPr/>
          <a:lstStyle/>
          <a:p>
            <a:r>
              <a:rPr lang="en-GB" b="1" dirty="0"/>
              <a:t>From the East                       From the West                 From the middle!</a:t>
            </a:r>
          </a:p>
        </p:txBody>
      </p:sp>
      <p:pic>
        <p:nvPicPr>
          <p:cNvPr id="1026" name="Picture 2" descr="Map Of Europe Vector Art &amp; Graphics | freevector.com">
            <a:extLst>
              <a:ext uri="{FF2B5EF4-FFF2-40B4-BE49-F238E27FC236}">
                <a16:creationId xmlns:a16="http://schemas.microsoft.com/office/drawing/2014/main" id="{00BBC0D8-43BC-7F73-2137-0682220AA1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38" t="29247" r="34436" b="4479"/>
          <a:stretch/>
        </p:blipFill>
        <p:spPr bwMode="auto">
          <a:xfrm>
            <a:off x="13451" y="2689414"/>
            <a:ext cx="3875342" cy="31600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ap Of Europe Vector Art &amp; Graphics | freevector.com">
            <a:extLst>
              <a:ext uri="{FF2B5EF4-FFF2-40B4-BE49-F238E27FC236}">
                <a16:creationId xmlns:a16="http://schemas.microsoft.com/office/drawing/2014/main" id="{F5E30CCE-B2DD-5543-7A00-6424F22DEC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38" t="29247" r="34436" b="4479"/>
          <a:stretch/>
        </p:blipFill>
        <p:spPr bwMode="auto">
          <a:xfrm>
            <a:off x="4146182" y="2680450"/>
            <a:ext cx="3875342" cy="3160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p Of Europe Vector Art &amp; Graphics | freevector.com">
            <a:extLst>
              <a:ext uri="{FF2B5EF4-FFF2-40B4-BE49-F238E27FC236}">
                <a16:creationId xmlns:a16="http://schemas.microsoft.com/office/drawing/2014/main" id="{DA9F11BA-FC83-5106-41A9-78AE975C6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38" t="29247" r="34436" b="4479"/>
          <a:stretch/>
        </p:blipFill>
        <p:spPr bwMode="auto">
          <a:xfrm>
            <a:off x="8314783" y="2680450"/>
            <a:ext cx="3875342" cy="3160059"/>
          </a:xfrm>
          <a:prstGeom prst="rect">
            <a:avLst/>
          </a:prstGeom>
          <a:noFill/>
          <a:extLst>
            <a:ext uri="{909E8E84-426E-40DD-AFC4-6F175D3DCCD1}">
              <a14:hiddenFill xmlns:a14="http://schemas.microsoft.com/office/drawing/2010/main">
                <a:solidFill>
                  <a:srgbClr val="FFFFFF"/>
                </a:solidFill>
              </a14:hiddenFill>
            </a:ext>
          </a:extLst>
        </p:spPr>
      </p:pic>
      <p:sp>
        <p:nvSpPr>
          <p:cNvPr id="6" name="Callout: Quad Arrow 5">
            <a:extLst>
              <a:ext uri="{FF2B5EF4-FFF2-40B4-BE49-F238E27FC236}">
                <a16:creationId xmlns:a16="http://schemas.microsoft.com/office/drawing/2014/main" id="{5BA27A14-D195-67BF-DC79-3E2FAA9687E2}"/>
              </a:ext>
            </a:extLst>
          </p:cNvPr>
          <p:cNvSpPr/>
          <p:nvPr/>
        </p:nvSpPr>
        <p:spPr>
          <a:xfrm>
            <a:off x="9238131" y="3966883"/>
            <a:ext cx="981634" cy="914397"/>
          </a:xfrm>
          <a:prstGeom prst="quad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7138E274-DFB7-96BB-1814-3C3E9CE595FC}"/>
              </a:ext>
            </a:extLst>
          </p:cNvPr>
          <p:cNvSpPr/>
          <p:nvPr/>
        </p:nvSpPr>
        <p:spPr>
          <a:xfrm>
            <a:off x="4760261" y="4585446"/>
            <a:ext cx="981635" cy="242047"/>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4F979F5D-C75C-03DC-A53C-1679EB76D997}"/>
              </a:ext>
            </a:extLst>
          </p:cNvPr>
          <p:cNvSpPr/>
          <p:nvPr/>
        </p:nvSpPr>
        <p:spPr>
          <a:xfrm rot="17146978">
            <a:off x="4455463" y="4146178"/>
            <a:ext cx="981635" cy="242047"/>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19A3CECE-C650-EBE0-674D-BAAD45AE4495}"/>
              </a:ext>
            </a:extLst>
          </p:cNvPr>
          <p:cNvSpPr/>
          <p:nvPr/>
        </p:nvSpPr>
        <p:spPr>
          <a:xfrm rot="14065095">
            <a:off x="1102664" y="4007225"/>
            <a:ext cx="981635" cy="242047"/>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6EDFC285-D393-2BCA-242F-210806DBC797}"/>
              </a:ext>
            </a:extLst>
          </p:cNvPr>
          <p:cNvSpPr/>
          <p:nvPr/>
        </p:nvSpPr>
        <p:spPr>
          <a:xfrm rot="9698972">
            <a:off x="941305" y="4504764"/>
            <a:ext cx="981635" cy="242047"/>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6A626CFA-1A3A-6185-D1F8-12D845D789CF}"/>
              </a:ext>
            </a:extLst>
          </p:cNvPr>
          <p:cNvSpPr/>
          <p:nvPr/>
        </p:nvSpPr>
        <p:spPr>
          <a:xfrm rot="10800000">
            <a:off x="1242354" y="4338565"/>
            <a:ext cx="576443" cy="215405"/>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749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5ABF-9367-1998-3822-AEF15615E626}"/>
              </a:ext>
            </a:extLst>
          </p:cNvPr>
          <p:cNvSpPr>
            <a:spLocks noGrp="1"/>
          </p:cNvSpPr>
          <p:nvPr>
            <p:ph type="title"/>
          </p:nvPr>
        </p:nvSpPr>
        <p:spPr/>
        <p:txBody>
          <a:bodyPr/>
          <a:lstStyle/>
          <a:p>
            <a:pPr algn="ctr"/>
            <a:br>
              <a:rPr lang="en-GB" b="1" dirty="0">
                <a:latin typeface="+mn-lt"/>
              </a:rPr>
            </a:br>
            <a:r>
              <a:rPr lang="en-GB" b="1" dirty="0">
                <a:latin typeface="+mn-lt"/>
              </a:rPr>
              <a:t>Origin theories: from the East</a:t>
            </a:r>
          </a:p>
        </p:txBody>
      </p:sp>
      <p:sp>
        <p:nvSpPr>
          <p:cNvPr id="3" name="Content Placeholder 2">
            <a:extLst>
              <a:ext uri="{FF2B5EF4-FFF2-40B4-BE49-F238E27FC236}">
                <a16:creationId xmlns:a16="http://schemas.microsoft.com/office/drawing/2014/main" id="{19F5B1D6-AB31-3CF4-26C7-939422CE9EF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82799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9FCA-31BC-92A5-FE77-7323D7915FB1}"/>
              </a:ext>
            </a:extLst>
          </p:cNvPr>
          <p:cNvSpPr>
            <a:spLocks noGrp="1"/>
          </p:cNvSpPr>
          <p:nvPr>
            <p:ph type="title"/>
          </p:nvPr>
        </p:nvSpPr>
        <p:spPr/>
        <p:txBody>
          <a:bodyPr/>
          <a:lstStyle/>
          <a:p>
            <a:pPr algn="ctr"/>
            <a:r>
              <a:rPr lang="en-GB" b="1" dirty="0">
                <a:latin typeface="+mn-lt"/>
              </a:rPr>
              <a:t>1. From the East</a:t>
            </a:r>
          </a:p>
        </p:txBody>
      </p:sp>
      <p:sp>
        <p:nvSpPr>
          <p:cNvPr id="3" name="Content Placeholder 2">
            <a:extLst>
              <a:ext uri="{FF2B5EF4-FFF2-40B4-BE49-F238E27FC236}">
                <a16:creationId xmlns:a16="http://schemas.microsoft.com/office/drawing/2014/main" id="{89ABD799-EF35-80D8-471D-1A0398F78BB9}"/>
              </a:ext>
            </a:extLst>
          </p:cNvPr>
          <p:cNvSpPr>
            <a:spLocks noGrp="1"/>
          </p:cNvSpPr>
          <p:nvPr>
            <p:ph idx="1"/>
          </p:nvPr>
        </p:nvSpPr>
        <p:spPr/>
        <p:txBody>
          <a:bodyPr>
            <a:normAutofit/>
          </a:bodyPr>
          <a:lstStyle/>
          <a:p>
            <a:r>
              <a:rPr lang="en-GB" b="1" dirty="0"/>
              <a:t>Origin from East: defined as people that spread from Germany and the Alps between 1600 BC and 100 BC</a:t>
            </a:r>
          </a:p>
          <a:p>
            <a:r>
              <a:rPr lang="en-GB" b="1" dirty="0"/>
              <a:t>An early Indo-European people.</a:t>
            </a:r>
          </a:p>
        </p:txBody>
      </p:sp>
      <p:pic>
        <p:nvPicPr>
          <p:cNvPr id="4" name="Picture 2" descr="Map Of Europe Vector Art &amp; Graphics | freevector.com">
            <a:extLst>
              <a:ext uri="{FF2B5EF4-FFF2-40B4-BE49-F238E27FC236}">
                <a16:creationId xmlns:a16="http://schemas.microsoft.com/office/drawing/2014/main" id="{9CFE444D-EC9C-560A-F08E-0A0D466445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38" t="29247" r="34436" b="4479"/>
          <a:stretch/>
        </p:blipFill>
        <p:spPr bwMode="auto">
          <a:xfrm>
            <a:off x="3805519" y="3550022"/>
            <a:ext cx="3875342" cy="316005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DB02F486-0C31-B062-9402-96AD27E92C2B}"/>
              </a:ext>
            </a:extLst>
          </p:cNvPr>
          <p:cNvSpPr/>
          <p:nvPr/>
        </p:nvSpPr>
        <p:spPr>
          <a:xfrm rot="14065095">
            <a:off x="4894732" y="4867833"/>
            <a:ext cx="981635" cy="242047"/>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755BC958-A0C5-ACC4-7D01-10D949C034F4}"/>
              </a:ext>
            </a:extLst>
          </p:cNvPr>
          <p:cNvSpPr/>
          <p:nvPr/>
        </p:nvSpPr>
        <p:spPr>
          <a:xfrm rot="9698972">
            <a:off x="4733373" y="5365372"/>
            <a:ext cx="981635" cy="242047"/>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35FFB74F-54C1-0148-47CD-7AC1FE857477}"/>
              </a:ext>
            </a:extLst>
          </p:cNvPr>
          <p:cNvSpPr/>
          <p:nvPr/>
        </p:nvSpPr>
        <p:spPr>
          <a:xfrm rot="10800000">
            <a:off x="5034422" y="5199173"/>
            <a:ext cx="576443" cy="215405"/>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9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B5ED-F949-3B54-63B2-1882F90E6E99}"/>
              </a:ext>
            </a:extLst>
          </p:cNvPr>
          <p:cNvSpPr>
            <a:spLocks noGrp="1"/>
          </p:cNvSpPr>
          <p:nvPr>
            <p:ph type="title"/>
          </p:nvPr>
        </p:nvSpPr>
        <p:spPr/>
        <p:txBody>
          <a:bodyPr/>
          <a:lstStyle/>
          <a:p>
            <a:pPr algn="ctr"/>
            <a:r>
              <a:rPr lang="en-GB" b="1" dirty="0">
                <a:latin typeface="+mn-lt"/>
              </a:rPr>
              <a:t>Eastern Origins</a:t>
            </a:r>
          </a:p>
        </p:txBody>
      </p:sp>
      <p:sp>
        <p:nvSpPr>
          <p:cNvPr id="3" name="Content Placeholder 2">
            <a:extLst>
              <a:ext uri="{FF2B5EF4-FFF2-40B4-BE49-F238E27FC236}">
                <a16:creationId xmlns:a16="http://schemas.microsoft.com/office/drawing/2014/main" id="{028787C6-3FE9-0FA6-4249-3E27CB7165D7}"/>
              </a:ext>
            </a:extLst>
          </p:cNvPr>
          <p:cNvSpPr>
            <a:spLocks noGrp="1"/>
          </p:cNvSpPr>
          <p:nvPr>
            <p:ph idx="1"/>
          </p:nvPr>
        </p:nvSpPr>
        <p:spPr/>
        <p:txBody>
          <a:bodyPr/>
          <a:lstStyle/>
          <a:p>
            <a:r>
              <a:rPr lang="en-GB" b="1" dirty="0"/>
              <a:t>Celtic archaeological finds from across Western Europe resemble earlier finds in Austria and Germany</a:t>
            </a:r>
          </a:p>
          <a:p>
            <a:r>
              <a:rPr lang="en-GB" b="1" dirty="0"/>
              <a:t>East origin worked with the idea of civilization spreading West </a:t>
            </a:r>
          </a:p>
          <a:p>
            <a:r>
              <a:rPr lang="en-GB" b="1" dirty="0"/>
              <a:t>and with the Proto-Indo-European origin of language in Europe.</a:t>
            </a:r>
          </a:p>
        </p:txBody>
      </p:sp>
    </p:spTree>
    <p:extLst>
      <p:ext uri="{BB962C8B-B14F-4D97-AF65-F5344CB8AC3E}">
        <p14:creationId xmlns:p14="http://schemas.microsoft.com/office/powerpoint/2010/main" val="422250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645A-EA07-3AA0-D18E-3AD4B30E4A84}"/>
              </a:ext>
            </a:extLst>
          </p:cNvPr>
          <p:cNvSpPr>
            <a:spLocks noGrp="1"/>
          </p:cNvSpPr>
          <p:nvPr>
            <p:ph type="title"/>
          </p:nvPr>
        </p:nvSpPr>
        <p:spPr>
          <a:xfrm>
            <a:off x="838200" y="-51732"/>
            <a:ext cx="10515600" cy="1325563"/>
          </a:xfrm>
        </p:spPr>
        <p:txBody>
          <a:bodyPr/>
          <a:lstStyle/>
          <a:p>
            <a:r>
              <a:rPr lang="en-GB" b="1" dirty="0">
                <a:latin typeface="+mn-lt"/>
              </a:rPr>
              <a:t>HALLSTATT</a:t>
            </a:r>
          </a:p>
        </p:txBody>
      </p:sp>
      <p:sp>
        <p:nvSpPr>
          <p:cNvPr id="3" name="Content Placeholder 2">
            <a:extLst>
              <a:ext uri="{FF2B5EF4-FFF2-40B4-BE49-F238E27FC236}">
                <a16:creationId xmlns:a16="http://schemas.microsoft.com/office/drawing/2014/main" id="{EB7C36C9-AAEC-FF82-E5BD-B1B26FCC2B5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65572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66B6-A736-F103-EB5D-7AE6DC8BA29B}"/>
              </a:ext>
            </a:extLst>
          </p:cNvPr>
          <p:cNvSpPr>
            <a:spLocks noGrp="1"/>
          </p:cNvSpPr>
          <p:nvPr>
            <p:ph type="title"/>
          </p:nvPr>
        </p:nvSpPr>
        <p:spPr>
          <a:xfrm>
            <a:off x="4827494" y="-65179"/>
            <a:ext cx="6526306" cy="1325563"/>
          </a:xfrm>
        </p:spPr>
        <p:txBody>
          <a:bodyPr/>
          <a:lstStyle/>
          <a:p>
            <a:pPr algn="ctr"/>
            <a:r>
              <a:rPr lang="en-GB" b="1" dirty="0">
                <a:latin typeface="+mn-lt"/>
              </a:rPr>
              <a:t>Hallstatt three thousand years ago</a:t>
            </a:r>
          </a:p>
        </p:txBody>
      </p:sp>
      <p:sp>
        <p:nvSpPr>
          <p:cNvPr id="3" name="Content Placeholder 2">
            <a:extLst>
              <a:ext uri="{FF2B5EF4-FFF2-40B4-BE49-F238E27FC236}">
                <a16:creationId xmlns:a16="http://schemas.microsoft.com/office/drawing/2014/main" id="{70FC98BE-CE53-8F99-343F-1A20A64CF934}"/>
              </a:ext>
            </a:extLst>
          </p:cNvPr>
          <p:cNvSpPr>
            <a:spLocks noGrp="1"/>
          </p:cNvSpPr>
          <p:nvPr>
            <p:ph idx="1"/>
          </p:nvPr>
        </p:nvSpPr>
        <p:spPr>
          <a:xfrm>
            <a:off x="5006789" y="1529791"/>
            <a:ext cx="6347011" cy="4351338"/>
          </a:xfrm>
        </p:spPr>
        <p:txBody>
          <a:bodyPr>
            <a:normAutofit/>
          </a:bodyPr>
          <a:lstStyle/>
          <a:p>
            <a:r>
              <a:rPr lang="en-GB" b="1" dirty="0"/>
              <a:t>An important salt-mining site and Bronze- to Iron-Age cemetery in Austria</a:t>
            </a:r>
          </a:p>
          <a:p>
            <a:r>
              <a:rPr lang="en-GB" b="1" dirty="0"/>
              <a:t>The oldest salt mines in the world</a:t>
            </a:r>
          </a:p>
          <a:p>
            <a:endParaRPr lang="en-GB" dirty="0"/>
          </a:p>
          <a:p>
            <a:endParaRPr lang="en-GB" dirty="0"/>
          </a:p>
        </p:txBody>
      </p:sp>
    </p:spTree>
    <p:extLst>
      <p:ext uri="{BB962C8B-B14F-4D97-AF65-F5344CB8AC3E}">
        <p14:creationId xmlns:p14="http://schemas.microsoft.com/office/powerpoint/2010/main" val="4006285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AFAA-D64F-6D24-69AB-02CC9437F40F}"/>
              </a:ext>
            </a:extLst>
          </p:cNvPr>
          <p:cNvSpPr>
            <a:spLocks noGrp="1"/>
          </p:cNvSpPr>
          <p:nvPr>
            <p:ph type="title"/>
          </p:nvPr>
        </p:nvSpPr>
        <p:spPr>
          <a:xfrm>
            <a:off x="838200" y="41363"/>
            <a:ext cx="10515600" cy="1325563"/>
          </a:xfrm>
        </p:spPr>
        <p:txBody>
          <a:bodyPr/>
          <a:lstStyle/>
          <a:p>
            <a:pPr algn="ctr"/>
            <a:r>
              <a:rPr lang="en-GB" b="1" dirty="0">
                <a:latin typeface="+mn-lt"/>
              </a:rPr>
              <a:t>Homeland of the Celts</a:t>
            </a:r>
          </a:p>
        </p:txBody>
      </p:sp>
      <p:sp>
        <p:nvSpPr>
          <p:cNvPr id="3" name="Content Placeholder 2">
            <a:extLst>
              <a:ext uri="{FF2B5EF4-FFF2-40B4-BE49-F238E27FC236}">
                <a16:creationId xmlns:a16="http://schemas.microsoft.com/office/drawing/2014/main" id="{C1E86673-1449-C2AB-52DE-83847E339FF3}"/>
              </a:ext>
            </a:extLst>
          </p:cNvPr>
          <p:cNvSpPr>
            <a:spLocks noGrp="1"/>
          </p:cNvSpPr>
          <p:nvPr>
            <p:ph idx="1"/>
          </p:nvPr>
        </p:nvSpPr>
        <p:spPr>
          <a:xfrm>
            <a:off x="838200" y="1354980"/>
            <a:ext cx="10515600" cy="4351338"/>
          </a:xfrm>
        </p:spPr>
        <p:txBody>
          <a:bodyPr/>
          <a:lstStyle/>
          <a:p>
            <a:r>
              <a:rPr lang="en-GB" b="1" dirty="0"/>
              <a:t>Evidence related to grave goods associated with early Celtic identity</a:t>
            </a:r>
          </a:p>
          <a:p>
            <a:r>
              <a:rPr lang="en-GB" b="1" dirty="0"/>
              <a:t>And later distributed across more western territories</a:t>
            </a:r>
          </a:p>
          <a:p>
            <a:r>
              <a:rPr lang="en-GB" b="1" dirty="0"/>
              <a:t>The Hallstatt culture was the predominant Western and Central European archaeological culture of the Late Bronze Age (Hallstatt A, Hallstatt B) from the 12th to 8th centuries BC</a:t>
            </a:r>
          </a:p>
          <a:p>
            <a:r>
              <a:rPr lang="en-GB" b="1" dirty="0"/>
              <a:t> And the Early Iron Age (Hallstatt C, Hallstatt D) from the 8th to 6th centuries BC</a:t>
            </a:r>
          </a:p>
        </p:txBody>
      </p:sp>
    </p:spTree>
    <p:extLst>
      <p:ext uri="{BB962C8B-B14F-4D97-AF65-F5344CB8AC3E}">
        <p14:creationId xmlns:p14="http://schemas.microsoft.com/office/powerpoint/2010/main" val="1447775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F292-DDC1-3EA1-9155-D15AD8BD0C02}"/>
              </a:ext>
            </a:extLst>
          </p:cNvPr>
          <p:cNvSpPr>
            <a:spLocks noGrp="1"/>
          </p:cNvSpPr>
          <p:nvPr>
            <p:ph type="title"/>
          </p:nvPr>
        </p:nvSpPr>
        <p:spPr/>
        <p:txBody>
          <a:bodyPr/>
          <a:lstStyle/>
          <a:p>
            <a:pPr algn="ctr"/>
            <a:r>
              <a:rPr lang="en-GB" b="1" dirty="0">
                <a:latin typeface="+mn-lt"/>
              </a:rPr>
              <a:t>Hallstatt salt mine</a:t>
            </a:r>
          </a:p>
        </p:txBody>
      </p:sp>
      <p:sp>
        <p:nvSpPr>
          <p:cNvPr id="3" name="Content Placeholder 2">
            <a:extLst>
              <a:ext uri="{FF2B5EF4-FFF2-40B4-BE49-F238E27FC236}">
                <a16:creationId xmlns:a16="http://schemas.microsoft.com/office/drawing/2014/main" id="{64DFD00A-B795-24E0-8DA2-2B33D8AD4B09}"/>
              </a:ext>
            </a:extLst>
          </p:cNvPr>
          <p:cNvSpPr>
            <a:spLocks noGrp="1"/>
          </p:cNvSpPr>
          <p:nvPr>
            <p:ph idx="1"/>
          </p:nvPr>
        </p:nvSpPr>
        <p:spPr/>
        <p:txBody>
          <a:bodyPr/>
          <a:lstStyle/>
          <a:p>
            <a:r>
              <a:rPr lang="en-GB" b="1" dirty="0"/>
              <a:t>1,300 burials with Celtic-style grave goods </a:t>
            </a:r>
          </a:p>
          <a:p>
            <a:r>
              <a:rPr lang="en-GB" b="1" dirty="0"/>
              <a:t>Salt preserved organic material </a:t>
            </a:r>
          </a:p>
        </p:txBody>
      </p:sp>
    </p:spTree>
    <p:extLst>
      <p:ext uri="{BB962C8B-B14F-4D97-AF65-F5344CB8AC3E}">
        <p14:creationId xmlns:p14="http://schemas.microsoft.com/office/powerpoint/2010/main" val="1184465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AE30-166D-08DB-DDD0-4BF94BE5553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4AED9C-CC90-8ED9-25B0-B2D93F446F2A}"/>
              </a:ext>
            </a:extLst>
          </p:cNvPr>
          <p:cNvSpPr>
            <a:spLocks noGrp="1"/>
          </p:cNvSpPr>
          <p:nvPr>
            <p:ph idx="1"/>
          </p:nvPr>
        </p:nvSpPr>
        <p:spPr>
          <a:xfrm>
            <a:off x="838200" y="346455"/>
            <a:ext cx="4271682" cy="4351338"/>
          </a:xfrm>
        </p:spPr>
        <p:txBody>
          <a:bodyPr/>
          <a:lstStyle/>
          <a:p>
            <a:pPr marL="0" indent="0">
              <a:buNone/>
            </a:pPr>
            <a:r>
              <a:rPr lang="en-GB" b="1" dirty="0"/>
              <a:t>The </a:t>
            </a:r>
            <a:r>
              <a:rPr lang="en-GB" b="1" dirty="0" err="1"/>
              <a:t>Strettweg</a:t>
            </a:r>
            <a:r>
              <a:rPr lang="en-GB" b="1" dirty="0"/>
              <a:t> Cult Wagon from c. 600 BC was found as part of a princely grave of the Hallstatt culture in </a:t>
            </a:r>
            <a:r>
              <a:rPr lang="en-GB" b="1" dirty="0" err="1"/>
              <a:t>Strettweg</a:t>
            </a:r>
            <a:r>
              <a:rPr lang="en-GB" b="1" dirty="0"/>
              <a:t> near </a:t>
            </a:r>
            <a:r>
              <a:rPr lang="en-GB" b="1" dirty="0" err="1"/>
              <a:t>Judenburg</a:t>
            </a:r>
            <a:r>
              <a:rPr lang="en-GB" b="1" dirty="0"/>
              <a:t>, Austria in 1851.</a:t>
            </a:r>
          </a:p>
        </p:txBody>
      </p:sp>
    </p:spTree>
    <p:extLst>
      <p:ext uri="{BB962C8B-B14F-4D97-AF65-F5344CB8AC3E}">
        <p14:creationId xmlns:p14="http://schemas.microsoft.com/office/powerpoint/2010/main" val="3028922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33A0-E20D-BDA9-EAB5-4C9428536DA7}"/>
              </a:ext>
            </a:extLst>
          </p:cNvPr>
          <p:cNvSpPr>
            <a:spLocks noGrp="1"/>
          </p:cNvSpPr>
          <p:nvPr>
            <p:ph type="title"/>
          </p:nvPr>
        </p:nvSpPr>
        <p:spPr>
          <a:xfrm>
            <a:off x="838200" y="-226543"/>
            <a:ext cx="10515600" cy="1325563"/>
          </a:xfrm>
        </p:spPr>
        <p:txBody>
          <a:bodyPr/>
          <a:lstStyle/>
          <a:p>
            <a:pPr algn="ctr"/>
            <a:r>
              <a:rPr lang="en-GB" b="1" dirty="0">
                <a:latin typeface="+mn-lt"/>
              </a:rPr>
              <a:t>The </a:t>
            </a:r>
            <a:r>
              <a:rPr lang="en-GB" b="1" dirty="0" err="1">
                <a:latin typeface="+mn-lt"/>
              </a:rPr>
              <a:t>Hochdorf</a:t>
            </a:r>
            <a:r>
              <a:rPr lang="en-GB" b="1" dirty="0">
                <a:latin typeface="+mn-lt"/>
              </a:rPr>
              <a:t> Chieftain's Grave </a:t>
            </a:r>
          </a:p>
        </p:txBody>
      </p:sp>
      <p:sp>
        <p:nvSpPr>
          <p:cNvPr id="3" name="Content Placeholder 2">
            <a:extLst>
              <a:ext uri="{FF2B5EF4-FFF2-40B4-BE49-F238E27FC236}">
                <a16:creationId xmlns:a16="http://schemas.microsoft.com/office/drawing/2014/main" id="{EEB7BFF6-2FAC-3F8A-7B34-EDE489A8B95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78803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1A43-A481-D210-8CCF-9C20AF6C61C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5B9E3A6-772E-F41C-5D85-1FC5E7C9BDD0}"/>
              </a:ext>
            </a:extLst>
          </p:cNvPr>
          <p:cNvSpPr>
            <a:spLocks noGrp="1"/>
          </p:cNvSpPr>
          <p:nvPr>
            <p:ph idx="1"/>
          </p:nvPr>
        </p:nvSpPr>
        <p:spPr/>
        <p:txBody>
          <a:bodyPr/>
          <a:lstStyle/>
          <a:p>
            <a:endParaRPr lang="en-GB"/>
          </a:p>
        </p:txBody>
      </p:sp>
      <p:sp>
        <p:nvSpPr>
          <p:cNvPr id="4" name="TextBox 3">
            <a:extLst>
              <a:ext uri="{FF2B5EF4-FFF2-40B4-BE49-F238E27FC236}">
                <a16:creationId xmlns:a16="http://schemas.microsoft.com/office/drawing/2014/main" id="{58BF1715-A4B0-F890-1622-E37688A039E0}"/>
              </a:ext>
            </a:extLst>
          </p:cNvPr>
          <p:cNvSpPr txBox="1"/>
          <p:nvPr/>
        </p:nvSpPr>
        <p:spPr>
          <a:xfrm>
            <a:off x="1626035" y="6137108"/>
            <a:ext cx="3357009" cy="769441"/>
          </a:xfrm>
          <a:prstGeom prst="rect">
            <a:avLst/>
          </a:prstGeom>
          <a:solidFill>
            <a:schemeClr val="accent6">
              <a:lumMod val="60000"/>
              <a:lumOff val="40000"/>
            </a:schemeClr>
          </a:solidFill>
          <a:effectLst>
            <a:softEdge rad="127000"/>
          </a:effectLst>
        </p:spPr>
        <p:txBody>
          <a:bodyPr wrap="none" rtlCol="0">
            <a:spAutoFit/>
          </a:bodyPr>
          <a:lstStyle/>
          <a:p>
            <a:r>
              <a:rPr lang="en-GB" sz="4400" b="1" dirty="0" err="1"/>
              <a:t>Emain</a:t>
            </a:r>
            <a:r>
              <a:rPr lang="en-GB" sz="4400" b="1" dirty="0"/>
              <a:t> Macha</a:t>
            </a:r>
          </a:p>
        </p:txBody>
      </p:sp>
      <p:sp>
        <p:nvSpPr>
          <p:cNvPr id="5" name="TextBox 4">
            <a:extLst>
              <a:ext uri="{FF2B5EF4-FFF2-40B4-BE49-F238E27FC236}">
                <a16:creationId xmlns:a16="http://schemas.microsoft.com/office/drawing/2014/main" id="{6FAEA54C-94F2-BF92-4682-4AAFB4F5E537}"/>
              </a:ext>
            </a:extLst>
          </p:cNvPr>
          <p:cNvSpPr txBox="1"/>
          <p:nvPr/>
        </p:nvSpPr>
        <p:spPr>
          <a:xfrm>
            <a:off x="2259106" y="53790"/>
            <a:ext cx="8012450" cy="830997"/>
          </a:xfrm>
          <a:prstGeom prst="rect">
            <a:avLst/>
          </a:prstGeom>
          <a:solidFill>
            <a:schemeClr val="accent6">
              <a:lumMod val="60000"/>
              <a:lumOff val="40000"/>
            </a:schemeClr>
          </a:solidFill>
          <a:effectLst>
            <a:softEdge rad="127000"/>
          </a:effectLst>
        </p:spPr>
        <p:txBody>
          <a:bodyPr wrap="none" rtlCol="0">
            <a:spAutoFit/>
          </a:bodyPr>
          <a:lstStyle/>
          <a:p>
            <a:r>
              <a:rPr lang="en-GB" sz="4800" b="1" dirty="0"/>
              <a:t>Celtic Ecology: An Introduction</a:t>
            </a:r>
          </a:p>
        </p:txBody>
      </p:sp>
    </p:spTree>
    <p:extLst>
      <p:ext uri="{BB962C8B-B14F-4D97-AF65-F5344CB8AC3E}">
        <p14:creationId xmlns:p14="http://schemas.microsoft.com/office/powerpoint/2010/main" val="2931171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B6910-B1AF-2581-4F02-5530B7A82169}"/>
              </a:ext>
            </a:extLst>
          </p:cNvPr>
          <p:cNvSpPr>
            <a:spLocks noGrp="1"/>
          </p:cNvSpPr>
          <p:nvPr>
            <p:ph type="title"/>
          </p:nvPr>
        </p:nvSpPr>
        <p:spPr/>
        <p:txBody>
          <a:bodyPr/>
          <a:lstStyle/>
          <a:p>
            <a:pPr algn="ctr"/>
            <a:r>
              <a:rPr lang="en-GB" b="1" dirty="0">
                <a:latin typeface="+mn-lt"/>
              </a:rPr>
              <a:t>La Tène</a:t>
            </a:r>
          </a:p>
        </p:txBody>
      </p:sp>
      <p:sp>
        <p:nvSpPr>
          <p:cNvPr id="3" name="Content Placeholder 2">
            <a:extLst>
              <a:ext uri="{FF2B5EF4-FFF2-40B4-BE49-F238E27FC236}">
                <a16:creationId xmlns:a16="http://schemas.microsoft.com/office/drawing/2014/main" id="{CF4DDB25-1236-5C89-3664-A9F680C12D83}"/>
              </a:ext>
            </a:extLst>
          </p:cNvPr>
          <p:cNvSpPr>
            <a:spLocks noGrp="1"/>
          </p:cNvSpPr>
          <p:nvPr>
            <p:ph idx="1"/>
          </p:nvPr>
        </p:nvSpPr>
        <p:spPr/>
        <p:txBody>
          <a:bodyPr/>
          <a:lstStyle/>
          <a:p>
            <a:r>
              <a:rPr lang="en-GB" b="1" dirty="0"/>
              <a:t>Origin from East: “La Tène,” the designation for the Iron Age after c.450 BC</a:t>
            </a:r>
          </a:p>
          <a:p>
            <a:r>
              <a:rPr lang="en-GB" b="1" dirty="0"/>
              <a:t>Named after a submerged site on Lake Neuchâtel in Switzerland</a:t>
            </a:r>
          </a:p>
          <a:p>
            <a:r>
              <a:rPr lang="en-GB" b="1" dirty="0"/>
              <a:t>Very few Hallstatt but more numerous LT artifacts are found in the British Isles and Ireland.</a:t>
            </a:r>
          </a:p>
          <a:p>
            <a:endParaRPr lang="en-GB" dirty="0"/>
          </a:p>
        </p:txBody>
      </p:sp>
    </p:spTree>
    <p:extLst>
      <p:ext uri="{BB962C8B-B14F-4D97-AF65-F5344CB8AC3E}">
        <p14:creationId xmlns:p14="http://schemas.microsoft.com/office/powerpoint/2010/main" val="1215900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99EE-1096-C09F-559E-3D7308359EB6}"/>
              </a:ext>
            </a:extLst>
          </p:cNvPr>
          <p:cNvSpPr>
            <a:spLocks noGrp="1"/>
          </p:cNvSpPr>
          <p:nvPr>
            <p:ph type="title"/>
          </p:nvPr>
        </p:nvSpPr>
        <p:spPr/>
        <p:txBody>
          <a:bodyPr/>
          <a:lstStyle/>
          <a:p>
            <a:pPr algn="ctr"/>
            <a:r>
              <a:rPr lang="en-GB" b="1" dirty="0"/>
              <a:t>‘</a:t>
            </a:r>
            <a:r>
              <a:rPr lang="en-GB" b="1" dirty="0">
                <a:latin typeface="+mn-lt"/>
              </a:rPr>
              <a:t>lake-dwelling fever’</a:t>
            </a:r>
          </a:p>
        </p:txBody>
      </p:sp>
      <p:sp>
        <p:nvSpPr>
          <p:cNvPr id="3" name="Content Placeholder 2">
            <a:extLst>
              <a:ext uri="{FF2B5EF4-FFF2-40B4-BE49-F238E27FC236}">
                <a16:creationId xmlns:a16="http://schemas.microsoft.com/office/drawing/2014/main" id="{F0994582-CDEA-4A91-DE49-5BA4500BBD6D}"/>
              </a:ext>
            </a:extLst>
          </p:cNvPr>
          <p:cNvSpPr>
            <a:spLocks noGrp="1"/>
          </p:cNvSpPr>
          <p:nvPr>
            <p:ph idx="1"/>
          </p:nvPr>
        </p:nvSpPr>
        <p:spPr/>
        <p:txBody>
          <a:bodyPr/>
          <a:lstStyle/>
          <a:p>
            <a:r>
              <a:rPr lang="en-GB" b="1" dirty="0"/>
              <a:t>Low water levels throughout Switzerland in 1850s</a:t>
            </a:r>
          </a:p>
          <a:p>
            <a:r>
              <a:rPr lang="en-GB" b="1" dirty="0"/>
              <a:t>Discovery of Neolithic village at </a:t>
            </a:r>
            <a:r>
              <a:rPr lang="en-GB" b="1" dirty="0" err="1"/>
              <a:t>Meilen</a:t>
            </a:r>
            <a:r>
              <a:rPr lang="en-GB" b="1" dirty="0"/>
              <a:t>, Lake Zürich in 1854</a:t>
            </a:r>
          </a:p>
        </p:txBody>
      </p:sp>
    </p:spTree>
    <p:extLst>
      <p:ext uri="{BB962C8B-B14F-4D97-AF65-F5344CB8AC3E}">
        <p14:creationId xmlns:p14="http://schemas.microsoft.com/office/powerpoint/2010/main" val="3821205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0A4C-BF46-9B28-DDAE-4AFC6FE92C3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12C2835-D945-CDA1-C503-70A45127C3AC}"/>
              </a:ext>
            </a:extLst>
          </p:cNvPr>
          <p:cNvSpPr>
            <a:spLocks noGrp="1"/>
          </p:cNvSpPr>
          <p:nvPr>
            <p:ph idx="1"/>
          </p:nvPr>
        </p:nvSpPr>
        <p:spPr/>
        <p:txBody>
          <a:bodyPr/>
          <a:lstStyle/>
          <a:p>
            <a:endParaRPr lang="en-GB" dirty="0"/>
          </a:p>
        </p:txBody>
      </p:sp>
      <p:sp>
        <p:nvSpPr>
          <p:cNvPr id="6" name="TextBox 5">
            <a:extLst>
              <a:ext uri="{FF2B5EF4-FFF2-40B4-BE49-F238E27FC236}">
                <a16:creationId xmlns:a16="http://schemas.microsoft.com/office/drawing/2014/main" id="{60DF52E2-ADF5-EC0B-3629-B143DE6F0669}"/>
              </a:ext>
            </a:extLst>
          </p:cNvPr>
          <p:cNvSpPr txBox="1"/>
          <p:nvPr/>
        </p:nvSpPr>
        <p:spPr>
          <a:xfrm>
            <a:off x="4625789" y="201706"/>
            <a:ext cx="3041538" cy="1200329"/>
          </a:xfrm>
          <a:prstGeom prst="rect">
            <a:avLst/>
          </a:prstGeom>
          <a:noFill/>
        </p:spPr>
        <p:txBody>
          <a:bodyPr wrap="none" rtlCol="0">
            <a:spAutoFit/>
          </a:bodyPr>
          <a:lstStyle/>
          <a:p>
            <a:r>
              <a:rPr lang="en-GB" sz="7200" b="1" dirty="0"/>
              <a:t>La Tène</a:t>
            </a:r>
          </a:p>
        </p:txBody>
      </p:sp>
    </p:spTree>
    <p:extLst>
      <p:ext uri="{BB962C8B-B14F-4D97-AF65-F5344CB8AC3E}">
        <p14:creationId xmlns:p14="http://schemas.microsoft.com/office/powerpoint/2010/main" val="53022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7C9C-5D9C-AA91-16E0-56F652EE3DF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4BDFF97-9B90-A772-F9E7-7A04F0848A64}"/>
              </a:ext>
            </a:extLst>
          </p:cNvPr>
          <p:cNvSpPr>
            <a:spLocks noGrp="1"/>
          </p:cNvSpPr>
          <p:nvPr>
            <p:ph idx="1"/>
          </p:nvPr>
        </p:nvSpPr>
        <p:spPr/>
        <p:txBody>
          <a:bodyPr/>
          <a:lstStyle/>
          <a:p>
            <a:endParaRPr lang="en-GB"/>
          </a:p>
        </p:txBody>
      </p:sp>
      <p:sp>
        <p:nvSpPr>
          <p:cNvPr id="4" name="TextBox 3">
            <a:extLst>
              <a:ext uri="{FF2B5EF4-FFF2-40B4-BE49-F238E27FC236}">
                <a16:creationId xmlns:a16="http://schemas.microsoft.com/office/drawing/2014/main" id="{375862A5-FA47-B6E7-7609-C9414AE16F35}"/>
              </a:ext>
            </a:extLst>
          </p:cNvPr>
          <p:cNvSpPr txBox="1"/>
          <p:nvPr/>
        </p:nvSpPr>
        <p:spPr>
          <a:xfrm>
            <a:off x="668618" y="6287994"/>
            <a:ext cx="10985443" cy="400110"/>
          </a:xfrm>
          <a:prstGeom prst="rect">
            <a:avLst/>
          </a:prstGeom>
          <a:noFill/>
        </p:spPr>
        <p:txBody>
          <a:bodyPr wrap="none" rtlCol="0">
            <a:spAutoFit/>
          </a:bodyPr>
          <a:lstStyle/>
          <a:p>
            <a:r>
              <a:rPr lang="en-GB" sz="2000" b="1" dirty="0" err="1"/>
              <a:t>Panarama</a:t>
            </a:r>
            <a:r>
              <a:rPr lang="en-GB" sz="2000" b="1" dirty="0"/>
              <a:t> of the eastern edge of Lake Neuchâtel and La Tène, painted by Jean Henri Baumann in 1850 </a:t>
            </a:r>
          </a:p>
        </p:txBody>
      </p:sp>
    </p:spTree>
    <p:extLst>
      <p:ext uri="{BB962C8B-B14F-4D97-AF65-F5344CB8AC3E}">
        <p14:creationId xmlns:p14="http://schemas.microsoft.com/office/powerpoint/2010/main" val="2108307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01B9-ECD8-083A-DA0C-FC4896C36160}"/>
              </a:ext>
            </a:extLst>
          </p:cNvPr>
          <p:cNvSpPr>
            <a:spLocks noGrp="1"/>
          </p:cNvSpPr>
          <p:nvPr>
            <p:ph type="title"/>
          </p:nvPr>
        </p:nvSpPr>
        <p:spPr/>
        <p:txBody>
          <a:bodyPr/>
          <a:lstStyle/>
          <a:p>
            <a:pPr algn="ctr"/>
            <a:r>
              <a:rPr lang="en-GB" b="1" dirty="0" err="1">
                <a:latin typeface="+mn-lt"/>
              </a:rPr>
              <a:t>Hansi</a:t>
            </a:r>
            <a:r>
              <a:rPr lang="en-GB" b="1" dirty="0">
                <a:latin typeface="+mn-lt"/>
              </a:rPr>
              <a:t> Kopp, November 1857</a:t>
            </a:r>
          </a:p>
        </p:txBody>
      </p:sp>
      <p:sp>
        <p:nvSpPr>
          <p:cNvPr id="3" name="Content Placeholder 2">
            <a:extLst>
              <a:ext uri="{FF2B5EF4-FFF2-40B4-BE49-F238E27FC236}">
                <a16:creationId xmlns:a16="http://schemas.microsoft.com/office/drawing/2014/main" id="{E7319CFC-A651-74BE-BA58-CDA2E7D03582}"/>
              </a:ext>
            </a:extLst>
          </p:cNvPr>
          <p:cNvSpPr>
            <a:spLocks noGrp="1"/>
          </p:cNvSpPr>
          <p:nvPr>
            <p:ph idx="1"/>
          </p:nvPr>
        </p:nvSpPr>
        <p:spPr/>
        <p:txBody>
          <a:bodyPr/>
          <a:lstStyle/>
          <a:p>
            <a:r>
              <a:rPr lang="en-GB" b="1" dirty="0"/>
              <a:t>Extremely low water levels</a:t>
            </a:r>
          </a:p>
          <a:p>
            <a:r>
              <a:rPr lang="en-GB" b="1" dirty="0"/>
              <a:t>11 years after Hallstatt discovery</a:t>
            </a:r>
          </a:p>
        </p:txBody>
      </p:sp>
      <p:sp>
        <p:nvSpPr>
          <p:cNvPr id="5" name="TextBox 4">
            <a:extLst>
              <a:ext uri="{FF2B5EF4-FFF2-40B4-BE49-F238E27FC236}">
                <a16:creationId xmlns:a16="http://schemas.microsoft.com/office/drawing/2014/main" id="{F85AF3E2-C53A-E22F-F284-DF81404C04E7}"/>
              </a:ext>
            </a:extLst>
          </p:cNvPr>
          <p:cNvSpPr txBox="1"/>
          <p:nvPr/>
        </p:nvSpPr>
        <p:spPr>
          <a:xfrm>
            <a:off x="295835" y="4571558"/>
            <a:ext cx="3765180" cy="1015663"/>
          </a:xfrm>
          <a:prstGeom prst="rect">
            <a:avLst/>
          </a:prstGeom>
          <a:noFill/>
        </p:spPr>
        <p:txBody>
          <a:bodyPr wrap="square">
            <a:spAutoFit/>
          </a:bodyPr>
          <a:lstStyle/>
          <a:p>
            <a:r>
              <a:rPr lang="en-GB" sz="2000" b="1" dirty="0"/>
              <a:t>Hans Kopp fishing for antiquities </a:t>
            </a:r>
          </a:p>
          <a:p>
            <a:r>
              <a:rPr lang="en-GB" sz="2000" b="1" dirty="0"/>
              <a:t>at La Tène. An engraving after a</a:t>
            </a:r>
          </a:p>
          <a:p>
            <a:r>
              <a:rPr lang="en-GB" sz="2000" b="1" dirty="0"/>
              <a:t> drawing by Louis Favre, 1865.</a:t>
            </a:r>
          </a:p>
        </p:txBody>
      </p:sp>
    </p:spTree>
    <p:extLst>
      <p:ext uri="{BB962C8B-B14F-4D97-AF65-F5344CB8AC3E}">
        <p14:creationId xmlns:p14="http://schemas.microsoft.com/office/powerpoint/2010/main" val="774032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DF86-940C-7358-1B28-10543F8FD418}"/>
              </a:ext>
            </a:extLst>
          </p:cNvPr>
          <p:cNvSpPr>
            <a:spLocks noGrp="1"/>
          </p:cNvSpPr>
          <p:nvPr>
            <p:ph type="title"/>
          </p:nvPr>
        </p:nvSpPr>
        <p:spPr/>
        <p:txBody>
          <a:bodyPr/>
          <a:lstStyle/>
          <a:p>
            <a:r>
              <a:rPr lang="en-GB" b="1" dirty="0">
                <a:latin typeface="+mn-lt"/>
              </a:rPr>
              <a:t>Iron, not bronze: A new Age</a:t>
            </a:r>
          </a:p>
        </p:txBody>
      </p:sp>
      <p:sp>
        <p:nvSpPr>
          <p:cNvPr id="3" name="Content Placeholder 2">
            <a:extLst>
              <a:ext uri="{FF2B5EF4-FFF2-40B4-BE49-F238E27FC236}">
                <a16:creationId xmlns:a16="http://schemas.microsoft.com/office/drawing/2014/main" id="{7EDC456F-D38C-5209-3658-9B5B899BD338}"/>
              </a:ext>
            </a:extLst>
          </p:cNvPr>
          <p:cNvSpPr>
            <a:spLocks noGrp="1"/>
          </p:cNvSpPr>
          <p:nvPr>
            <p:ph idx="1"/>
          </p:nvPr>
        </p:nvSpPr>
        <p:spPr>
          <a:xfrm>
            <a:off x="838200" y="1839693"/>
            <a:ext cx="6463553" cy="4351338"/>
          </a:xfrm>
        </p:spPr>
        <p:txBody>
          <a:bodyPr/>
          <a:lstStyle/>
          <a:p>
            <a:r>
              <a:rPr lang="en-GB" b="1" dirty="0"/>
              <a:t> </a:t>
            </a:r>
            <a:r>
              <a:rPr lang="en-GB" b="1" dirty="0" err="1"/>
              <a:t>Hansi</a:t>
            </a:r>
            <a:r>
              <a:rPr lang="en-GB" b="1" dirty="0"/>
              <a:t> Kopp: ‘we have fallen on one of the most remarkable sites… bronze is completely absent’.</a:t>
            </a:r>
          </a:p>
          <a:p>
            <a:endParaRPr lang="en-GB" dirty="0"/>
          </a:p>
        </p:txBody>
      </p:sp>
    </p:spTree>
    <p:extLst>
      <p:ext uri="{BB962C8B-B14F-4D97-AF65-F5344CB8AC3E}">
        <p14:creationId xmlns:p14="http://schemas.microsoft.com/office/powerpoint/2010/main" val="4013986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4C41-B788-14D9-2D20-9671CF4116A9}"/>
              </a:ext>
            </a:extLst>
          </p:cNvPr>
          <p:cNvSpPr>
            <a:spLocks noGrp="1"/>
          </p:cNvSpPr>
          <p:nvPr>
            <p:ph type="title"/>
          </p:nvPr>
        </p:nvSpPr>
        <p:spPr/>
        <p:txBody>
          <a:bodyPr/>
          <a:lstStyle/>
          <a:p>
            <a:r>
              <a:rPr lang="en-GB" b="1" dirty="0">
                <a:latin typeface="+mn-lt"/>
              </a:rPr>
              <a:t>La Tène art</a:t>
            </a:r>
          </a:p>
        </p:txBody>
      </p:sp>
      <p:sp>
        <p:nvSpPr>
          <p:cNvPr id="3" name="Content Placeholder 2">
            <a:extLst>
              <a:ext uri="{FF2B5EF4-FFF2-40B4-BE49-F238E27FC236}">
                <a16:creationId xmlns:a16="http://schemas.microsoft.com/office/drawing/2014/main" id="{DF2E28FE-5DE2-8E1A-FB31-EB0AA669F45E}"/>
              </a:ext>
            </a:extLst>
          </p:cNvPr>
          <p:cNvSpPr>
            <a:spLocks noGrp="1"/>
          </p:cNvSpPr>
          <p:nvPr>
            <p:ph idx="1"/>
          </p:nvPr>
        </p:nvSpPr>
        <p:spPr>
          <a:xfrm>
            <a:off x="134471" y="1825625"/>
            <a:ext cx="5199529" cy="4351338"/>
          </a:xfrm>
        </p:spPr>
        <p:txBody>
          <a:bodyPr>
            <a:normAutofit/>
          </a:bodyPr>
          <a:lstStyle/>
          <a:p>
            <a:r>
              <a:rPr lang="en-GB" b="1" dirty="0"/>
              <a:t>Influenced by Mediterranean art from Greece and the </a:t>
            </a:r>
            <a:r>
              <a:rPr lang="en-GB" b="1" dirty="0" err="1"/>
              <a:t>Eutruscans</a:t>
            </a:r>
            <a:r>
              <a:rPr lang="en-GB" b="1" dirty="0"/>
              <a:t> of Italy</a:t>
            </a:r>
          </a:p>
          <a:p>
            <a:r>
              <a:rPr lang="en-GB" b="1" dirty="0"/>
              <a:t>It evolved from the Hallstatt art, dominated by geometric forms and wading birds, to a much more complex reality, with oriental inspiration</a:t>
            </a:r>
          </a:p>
          <a:p>
            <a:r>
              <a:rPr lang="en-GB" b="1" dirty="0"/>
              <a:t>Silk from China via the Silk Road appeared</a:t>
            </a:r>
          </a:p>
          <a:p>
            <a:endParaRPr lang="en-GB" dirty="0"/>
          </a:p>
          <a:p>
            <a:endParaRPr lang="en-GB" dirty="0"/>
          </a:p>
        </p:txBody>
      </p:sp>
      <p:sp>
        <p:nvSpPr>
          <p:cNvPr id="4" name="TextBox 3">
            <a:extLst>
              <a:ext uri="{FF2B5EF4-FFF2-40B4-BE49-F238E27FC236}">
                <a16:creationId xmlns:a16="http://schemas.microsoft.com/office/drawing/2014/main" id="{FDD08AA3-CFD6-F91B-5476-BAFDCB18B60A}"/>
              </a:ext>
            </a:extLst>
          </p:cNvPr>
          <p:cNvSpPr txBox="1"/>
          <p:nvPr/>
        </p:nvSpPr>
        <p:spPr>
          <a:xfrm>
            <a:off x="5298142" y="6373906"/>
            <a:ext cx="3861378" cy="523220"/>
          </a:xfrm>
          <a:prstGeom prst="rect">
            <a:avLst/>
          </a:prstGeom>
          <a:noFill/>
        </p:spPr>
        <p:txBody>
          <a:bodyPr wrap="none" rtlCol="0">
            <a:spAutoFit/>
          </a:bodyPr>
          <a:lstStyle/>
          <a:p>
            <a:r>
              <a:rPr lang="en-GB" sz="2800" b="1" dirty="0">
                <a:solidFill>
                  <a:schemeClr val="bg1"/>
                </a:solidFill>
              </a:rPr>
              <a:t>Wind vane from La Tène </a:t>
            </a:r>
          </a:p>
        </p:txBody>
      </p:sp>
    </p:spTree>
    <p:extLst>
      <p:ext uri="{BB962C8B-B14F-4D97-AF65-F5344CB8AC3E}">
        <p14:creationId xmlns:p14="http://schemas.microsoft.com/office/powerpoint/2010/main" val="2248924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E204-45B5-241F-A2F0-32617F92302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24A001-F59B-4A01-CAA7-13D08275C53D}"/>
              </a:ext>
            </a:extLst>
          </p:cNvPr>
          <p:cNvSpPr>
            <a:spLocks noGrp="1"/>
          </p:cNvSpPr>
          <p:nvPr>
            <p:ph idx="1"/>
          </p:nvPr>
        </p:nvSpPr>
        <p:spPr>
          <a:xfrm>
            <a:off x="838200" y="1207063"/>
            <a:ext cx="10515600" cy="4351338"/>
          </a:xfrm>
        </p:spPr>
        <p:txBody>
          <a:bodyPr/>
          <a:lstStyle/>
          <a:p>
            <a:r>
              <a:rPr lang="en-GB" b="1" dirty="0"/>
              <a:t>The art form of the La Tène Celts is a curvilinear style growing from the palmettes, lotus blossoms, vine scrolls and other motifs from the classical world </a:t>
            </a:r>
          </a:p>
          <a:p>
            <a:r>
              <a:rPr lang="en-GB" b="1" dirty="0"/>
              <a:t>but rendered in uniquely original variations of great imagination and at times bewildering complexity.</a:t>
            </a:r>
          </a:p>
        </p:txBody>
      </p:sp>
    </p:spTree>
    <p:extLst>
      <p:ext uri="{BB962C8B-B14F-4D97-AF65-F5344CB8AC3E}">
        <p14:creationId xmlns:p14="http://schemas.microsoft.com/office/powerpoint/2010/main" val="1552854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294B-A75E-BDAE-9D44-D815743764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789185C-CA0A-2D7D-D922-FE05CAE4BA11}"/>
              </a:ext>
            </a:extLst>
          </p:cNvPr>
          <p:cNvSpPr>
            <a:spLocks noGrp="1"/>
          </p:cNvSpPr>
          <p:nvPr>
            <p:ph idx="1"/>
          </p:nvPr>
        </p:nvSpPr>
        <p:spPr>
          <a:xfrm>
            <a:off x="838200" y="644525"/>
            <a:ext cx="10515600" cy="4351338"/>
          </a:xfrm>
        </p:spPr>
        <p:txBody>
          <a:bodyPr>
            <a:normAutofit/>
          </a:bodyPr>
          <a:lstStyle/>
          <a:p>
            <a:r>
              <a:rPr lang="en-GB" sz="3200" b="1" dirty="0"/>
              <a:t>The style is one of light and shade, of twisting shapes, and of meanings that change in the eye of the observer. </a:t>
            </a:r>
          </a:p>
          <a:p>
            <a:r>
              <a:rPr lang="en-GB" sz="3200" b="1" dirty="0"/>
              <a:t>Swirling S-shapes combine to give the impression of a face:</a:t>
            </a:r>
          </a:p>
        </p:txBody>
      </p:sp>
      <p:sp>
        <p:nvSpPr>
          <p:cNvPr id="4" name="TextBox 3">
            <a:extLst>
              <a:ext uri="{FF2B5EF4-FFF2-40B4-BE49-F238E27FC236}">
                <a16:creationId xmlns:a16="http://schemas.microsoft.com/office/drawing/2014/main" id="{AD703059-6B9E-5502-AA61-7FD2940D7F0C}"/>
              </a:ext>
            </a:extLst>
          </p:cNvPr>
          <p:cNvSpPr txBox="1"/>
          <p:nvPr/>
        </p:nvSpPr>
        <p:spPr>
          <a:xfrm>
            <a:off x="1244600" y="5549900"/>
            <a:ext cx="58432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Iron sword scabbard from </a:t>
            </a:r>
            <a:r>
              <a:rPr kumimoji="0" lang="en-GB" sz="2000" b="1" i="0" u="none" strike="noStrike" kern="1200" cap="none" spc="0" normalizeH="0" baseline="0" noProof="0" dirty="0" err="1">
                <a:ln>
                  <a:noFill/>
                </a:ln>
                <a:solidFill>
                  <a:prstClr val="black"/>
                </a:solidFill>
                <a:effectLst/>
                <a:uLnTx/>
                <a:uFillTx/>
                <a:latin typeface="Calibri" panose="020F0502020204030204"/>
                <a:ea typeface="+mn-ea"/>
                <a:cs typeface="+mn-cs"/>
              </a:rPr>
              <a:t>Filottrano</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in northern Italy</a:t>
            </a:r>
          </a:p>
        </p:txBody>
      </p:sp>
    </p:spTree>
    <p:extLst>
      <p:ext uri="{BB962C8B-B14F-4D97-AF65-F5344CB8AC3E}">
        <p14:creationId xmlns:p14="http://schemas.microsoft.com/office/powerpoint/2010/main" val="1482614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23F3-FE5D-B5CE-8680-FBAE4354341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5A1D62B-F59E-6647-C6EE-2DF6EC5384AE}"/>
              </a:ext>
            </a:extLst>
          </p:cNvPr>
          <p:cNvSpPr>
            <a:spLocks noGrp="1"/>
          </p:cNvSpPr>
          <p:nvPr>
            <p:ph idx="1"/>
          </p:nvPr>
        </p:nvSpPr>
        <p:spPr>
          <a:xfrm>
            <a:off x="838200" y="1825625"/>
            <a:ext cx="6159500" cy="4351338"/>
          </a:xfrm>
        </p:spPr>
        <p:txBody>
          <a:bodyPr>
            <a:normAutofit/>
          </a:bodyPr>
          <a:lstStyle/>
          <a:p>
            <a:r>
              <a:rPr lang="en-GB" b="1" dirty="0"/>
              <a:t>A small sheet-gold fragment from Bad </a:t>
            </a:r>
            <a:r>
              <a:rPr lang="en-GB" b="1" dirty="0" err="1"/>
              <a:t>Dürkheim</a:t>
            </a:r>
            <a:r>
              <a:rPr lang="en-GB" b="1" dirty="0"/>
              <a:t> in Germany </a:t>
            </a:r>
          </a:p>
          <a:p>
            <a:r>
              <a:rPr lang="en-GB" b="1" dirty="0"/>
              <a:t>A double face, rendered with extraordinary skill (and humour), is evident </a:t>
            </a:r>
          </a:p>
          <a:p>
            <a:r>
              <a:rPr lang="en-GB" b="1" dirty="0"/>
              <a:t>On one side there is a mournful, bearded elder </a:t>
            </a:r>
          </a:p>
          <a:p>
            <a:r>
              <a:rPr lang="en-GB" b="1" dirty="0"/>
              <a:t>From the other angle, the old man dissolves, to be replaced by an anxious youth. </a:t>
            </a:r>
          </a:p>
        </p:txBody>
      </p:sp>
    </p:spTree>
    <p:extLst>
      <p:ext uri="{BB962C8B-B14F-4D97-AF65-F5344CB8AC3E}">
        <p14:creationId xmlns:p14="http://schemas.microsoft.com/office/powerpoint/2010/main" val="223981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B8DE-2F36-D82F-5C8C-2D32899B5EE8}"/>
              </a:ext>
            </a:extLst>
          </p:cNvPr>
          <p:cNvSpPr>
            <a:spLocks noGrp="1"/>
          </p:cNvSpPr>
          <p:nvPr>
            <p:ph type="title"/>
          </p:nvPr>
        </p:nvSpPr>
        <p:spPr/>
        <p:txBody>
          <a:bodyPr/>
          <a:lstStyle/>
          <a:p>
            <a:r>
              <a:rPr lang="en-GB" b="1" dirty="0">
                <a:latin typeface="+mn-lt"/>
              </a:rPr>
              <a:t>The Ulster Cycle</a:t>
            </a:r>
          </a:p>
        </p:txBody>
      </p:sp>
      <p:sp>
        <p:nvSpPr>
          <p:cNvPr id="3" name="Content Placeholder 2">
            <a:extLst>
              <a:ext uri="{FF2B5EF4-FFF2-40B4-BE49-F238E27FC236}">
                <a16:creationId xmlns:a16="http://schemas.microsoft.com/office/drawing/2014/main" id="{064543D7-105F-9852-39BF-349FB96FB5C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60266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5295-1992-6F9A-E637-4C652E5D79BC}"/>
              </a:ext>
            </a:extLst>
          </p:cNvPr>
          <p:cNvSpPr>
            <a:spLocks noGrp="1"/>
          </p:cNvSpPr>
          <p:nvPr>
            <p:ph type="title"/>
          </p:nvPr>
        </p:nvSpPr>
        <p:spPr/>
        <p:txBody>
          <a:bodyPr/>
          <a:lstStyle/>
          <a:p>
            <a:r>
              <a:rPr lang="en-GB" b="1" dirty="0" err="1">
                <a:latin typeface="+mn-lt"/>
              </a:rPr>
              <a:t>Pfalzfeld</a:t>
            </a:r>
            <a:r>
              <a:rPr lang="en-GB" b="1" dirty="0">
                <a:latin typeface="+mn-lt"/>
              </a:rPr>
              <a:t> pillar, Germany</a:t>
            </a:r>
          </a:p>
        </p:txBody>
      </p:sp>
      <p:sp>
        <p:nvSpPr>
          <p:cNvPr id="3" name="Content Placeholder 2">
            <a:extLst>
              <a:ext uri="{FF2B5EF4-FFF2-40B4-BE49-F238E27FC236}">
                <a16:creationId xmlns:a16="http://schemas.microsoft.com/office/drawing/2014/main" id="{AFBCEE21-9D06-08B5-9C30-73445D5B8235}"/>
              </a:ext>
            </a:extLst>
          </p:cNvPr>
          <p:cNvSpPr>
            <a:spLocks noGrp="1"/>
          </p:cNvSpPr>
          <p:nvPr>
            <p:ph idx="1"/>
          </p:nvPr>
        </p:nvSpPr>
        <p:spPr>
          <a:xfrm>
            <a:off x="838200" y="1825625"/>
            <a:ext cx="5885329" cy="4351338"/>
          </a:xfrm>
        </p:spPr>
        <p:txBody>
          <a:bodyPr/>
          <a:lstStyle/>
          <a:p>
            <a:r>
              <a:rPr lang="en-GB" b="1" dirty="0"/>
              <a:t>Note the fleshy S scrolls and Large, bloated, leafy crown</a:t>
            </a:r>
          </a:p>
        </p:txBody>
      </p:sp>
    </p:spTree>
    <p:extLst>
      <p:ext uri="{BB962C8B-B14F-4D97-AF65-F5344CB8AC3E}">
        <p14:creationId xmlns:p14="http://schemas.microsoft.com/office/powerpoint/2010/main" val="1766948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529-BACA-0394-4E6A-AEA1E55320D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DDA1710-5B80-F81F-4383-70B07623E5DA}"/>
              </a:ext>
            </a:extLst>
          </p:cNvPr>
          <p:cNvSpPr>
            <a:spLocks noGrp="1"/>
          </p:cNvSpPr>
          <p:nvPr>
            <p:ph idx="1"/>
          </p:nvPr>
        </p:nvSpPr>
        <p:spPr/>
        <p:txBody>
          <a:bodyPr/>
          <a:lstStyle/>
          <a:p>
            <a:endParaRPr lang="en-GB"/>
          </a:p>
        </p:txBody>
      </p:sp>
      <p:sp>
        <p:nvSpPr>
          <p:cNvPr id="6" name="TextBox 5">
            <a:extLst>
              <a:ext uri="{FF2B5EF4-FFF2-40B4-BE49-F238E27FC236}">
                <a16:creationId xmlns:a16="http://schemas.microsoft.com/office/drawing/2014/main" id="{575B532B-A477-8F1A-4610-9CA750D7CC67}"/>
              </a:ext>
            </a:extLst>
          </p:cNvPr>
          <p:cNvSpPr txBox="1"/>
          <p:nvPr/>
        </p:nvSpPr>
        <p:spPr>
          <a:xfrm>
            <a:off x="7808686" y="5036461"/>
            <a:ext cx="4299575" cy="461665"/>
          </a:xfrm>
          <a:prstGeom prst="rect">
            <a:avLst/>
          </a:prstGeom>
          <a:noFill/>
        </p:spPr>
        <p:txBody>
          <a:bodyPr wrap="none" rtlCol="0">
            <a:spAutoFit/>
          </a:bodyPr>
          <a:lstStyle/>
          <a:p>
            <a:r>
              <a:rPr lang="en-GB" sz="2400" b="1" dirty="0" err="1"/>
              <a:t>Ciumes̅ti</a:t>
            </a:r>
            <a:r>
              <a:rPr lang="en-GB" sz="2400" b="1" dirty="0"/>
              <a:t> Celtic helmet, Romania</a:t>
            </a:r>
          </a:p>
        </p:txBody>
      </p:sp>
      <p:sp>
        <p:nvSpPr>
          <p:cNvPr id="7" name="TextBox 6">
            <a:extLst>
              <a:ext uri="{FF2B5EF4-FFF2-40B4-BE49-F238E27FC236}">
                <a16:creationId xmlns:a16="http://schemas.microsoft.com/office/drawing/2014/main" id="{E37BECB0-DD32-C309-C869-799DDFEF077F}"/>
              </a:ext>
            </a:extLst>
          </p:cNvPr>
          <p:cNvSpPr txBox="1"/>
          <p:nvPr/>
        </p:nvSpPr>
        <p:spPr>
          <a:xfrm>
            <a:off x="23017" y="4493399"/>
            <a:ext cx="2497287" cy="830997"/>
          </a:xfrm>
          <a:prstGeom prst="rect">
            <a:avLst/>
          </a:prstGeom>
          <a:noFill/>
        </p:spPr>
        <p:txBody>
          <a:bodyPr wrap="none" rtlCol="0">
            <a:spAutoFit/>
          </a:bodyPr>
          <a:lstStyle/>
          <a:p>
            <a:r>
              <a:rPr lang="en-GB" sz="2400" b="1" dirty="0"/>
              <a:t>Celtic helmet,</a:t>
            </a:r>
          </a:p>
          <a:p>
            <a:r>
              <a:rPr lang="en-GB" sz="2400" b="1" dirty="0" err="1"/>
              <a:t>Amfreville</a:t>
            </a:r>
            <a:r>
              <a:rPr lang="en-GB" sz="2400" b="1" dirty="0"/>
              <a:t>, France</a:t>
            </a:r>
          </a:p>
        </p:txBody>
      </p:sp>
    </p:spTree>
    <p:extLst>
      <p:ext uri="{BB962C8B-B14F-4D97-AF65-F5344CB8AC3E}">
        <p14:creationId xmlns:p14="http://schemas.microsoft.com/office/powerpoint/2010/main" val="273067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6781-059B-D03F-FE8A-0D0A3D2C29E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8B9FA5D-3513-8E41-E706-37581EACCA49}"/>
              </a:ext>
            </a:extLst>
          </p:cNvPr>
          <p:cNvSpPr>
            <a:spLocks noGrp="1"/>
          </p:cNvSpPr>
          <p:nvPr>
            <p:ph idx="1"/>
          </p:nvPr>
        </p:nvSpPr>
        <p:spPr/>
        <p:txBody>
          <a:bodyPr/>
          <a:lstStyle/>
          <a:p>
            <a:endParaRPr lang="en-GB" dirty="0"/>
          </a:p>
        </p:txBody>
      </p:sp>
      <p:sp>
        <p:nvSpPr>
          <p:cNvPr id="5" name="TextBox 4">
            <a:extLst>
              <a:ext uri="{FF2B5EF4-FFF2-40B4-BE49-F238E27FC236}">
                <a16:creationId xmlns:a16="http://schemas.microsoft.com/office/drawing/2014/main" id="{F20C6A32-7053-5DE5-DFE7-A20E506EA17C}"/>
              </a:ext>
            </a:extLst>
          </p:cNvPr>
          <p:cNvSpPr txBox="1"/>
          <p:nvPr/>
        </p:nvSpPr>
        <p:spPr>
          <a:xfrm>
            <a:off x="2177140" y="6328227"/>
            <a:ext cx="3910045" cy="523220"/>
          </a:xfrm>
          <a:prstGeom prst="rect">
            <a:avLst/>
          </a:prstGeom>
          <a:solidFill>
            <a:schemeClr val="bg1"/>
          </a:solidFill>
        </p:spPr>
        <p:txBody>
          <a:bodyPr wrap="none" rtlCol="0">
            <a:spAutoFit/>
          </a:bodyPr>
          <a:lstStyle/>
          <a:p>
            <a:r>
              <a:rPr lang="en-GB" sz="2800" b="1" dirty="0"/>
              <a:t>The </a:t>
            </a:r>
            <a:r>
              <a:rPr lang="en-GB" sz="2800" b="1" dirty="0" err="1"/>
              <a:t>Agris</a:t>
            </a:r>
            <a:r>
              <a:rPr lang="en-GB" sz="2800" b="1" dirty="0"/>
              <a:t> Helmet, France</a:t>
            </a:r>
          </a:p>
        </p:txBody>
      </p:sp>
      <p:sp>
        <p:nvSpPr>
          <p:cNvPr id="6" name="TextBox 5">
            <a:extLst>
              <a:ext uri="{FF2B5EF4-FFF2-40B4-BE49-F238E27FC236}">
                <a16:creationId xmlns:a16="http://schemas.microsoft.com/office/drawing/2014/main" id="{42157ED8-FA01-BD32-FEE7-DD8C536E7E94}"/>
              </a:ext>
            </a:extLst>
          </p:cNvPr>
          <p:cNvSpPr txBox="1"/>
          <p:nvPr/>
        </p:nvSpPr>
        <p:spPr>
          <a:xfrm>
            <a:off x="5123543" y="6553"/>
            <a:ext cx="7279557" cy="1569660"/>
          </a:xfrm>
          <a:prstGeom prst="rect">
            <a:avLst/>
          </a:prstGeom>
          <a:noFill/>
        </p:spPr>
        <p:txBody>
          <a:bodyPr wrap="none" rtlCol="0">
            <a:spAutoFit/>
          </a:bodyPr>
          <a:lstStyle/>
          <a:p>
            <a:r>
              <a:rPr lang="en-GB" sz="3200" b="1" dirty="0"/>
              <a:t>Found in a cave near </a:t>
            </a:r>
            <a:r>
              <a:rPr lang="en-GB" sz="3200" b="1" dirty="0" err="1"/>
              <a:t>Angoulême</a:t>
            </a:r>
            <a:r>
              <a:rPr lang="en-GB" sz="3200" b="1" dirty="0"/>
              <a:t> in 1981, </a:t>
            </a:r>
          </a:p>
          <a:p>
            <a:r>
              <a:rPr lang="en-GB" sz="3200" b="1" dirty="0"/>
              <a:t>in debris from a badger burrow  </a:t>
            </a:r>
          </a:p>
          <a:p>
            <a:r>
              <a:rPr lang="en-GB" sz="3200" b="1" dirty="0"/>
              <a:t>Iron, coated in bronze, coated in gold.</a:t>
            </a:r>
          </a:p>
        </p:txBody>
      </p:sp>
    </p:spTree>
    <p:extLst>
      <p:ext uri="{BB962C8B-B14F-4D97-AF65-F5344CB8AC3E}">
        <p14:creationId xmlns:p14="http://schemas.microsoft.com/office/powerpoint/2010/main" val="4037217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EAF1-E441-F2A3-3317-07375C59FF24}"/>
              </a:ext>
            </a:extLst>
          </p:cNvPr>
          <p:cNvSpPr>
            <a:spLocks noGrp="1"/>
          </p:cNvSpPr>
          <p:nvPr>
            <p:ph type="title"/>
          </p:nvPr>
        </p:nvSpPr>
        <p:spPr/>
        <p:txBody>
          <a:bodyPr/>
          <a:lstStyle/>
          <a:p>
            <a:pPr algn="ctr"/>
            <a:r>
              <a:rPr lang="en-GB" b="1" dirty="0">
                <a:latin typeface="+mn-lt"/>
              </a:rPr>
              <a:t>Classic triskele motif, Celtic warrior burial at </a:t>
            </a:r>
            <a:r>
              <a:rPr lang="en-GB" b="1" dirty="0" err="1">
                <a:latin typeface="+mn-lt"/>
              </a:rPr>
              <a:t>Srednica</a:t>
            </a:r>
            <a:r>
              <a:rPr lang="en-GB" b="1" dirty="0">
                <a:latin typeface="+mn-lt"/>
              </a:rPr>
              <a:t>, Slovenia, 400 BC</a:t>
            </a:r>
          </a:p>
        </p:txBody>
      </p:sp>
      <p:sp>
        <p:nvSpPr>
          <p:cNvPr id="3" name="Content Placeholder 2">
            <a:extLst>
              <a:ext uri="{FF2B5EF4-FFF2-40B4-BE49-F238E27FC236}">
                <a16:creationId xmlns:a16="http://schemas.microsoft.com/office/drawing/2014/main" id="{BACEFE59-C7EF-D20D-86FC-3149C615CD0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12414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2CEF-C7C2-3DC8-CB7E-AE5C913BB4AD}"/>
              </a:ext>
            </a:extLst>
          </p:cNvPr>
          <p:cNvSpPr>
            <a:spLocks noGrp="1"/>
          </p:cNvSpPr>
          <p:nvPr>
            <p:ph type="title"/>
          </p:nvPr>
        </p:nvSpPr>
        <p:spPr>
          <a:xfrm>
            <a:off x="0" y="-186415"/>
            <a:ext cx="12192000" cy="1325563"/>
          </a:xfrm>
        </p:spPr>
        <p:txBody>
          <a:bodyPr/>
          <a:lstStyle/>
          <a:p>
            <a:r>
              <a:rPr lang="en-GB" b="1" dirty="0">
                <a:latin typeface="+mn-lt"/>
              </a:rPr>
              <a:t>Trio of dancing deer, La Tène, Switzerland, 250 BC</a:t>
            </a:r>
          </a:p>
        </p:txBody>
      </p:sp>
      <p:sp>
        <p:nvSpPr>
          <p:cNvPr id="3" name="Content Placeholder 2">
            <a:extLst>
              <a:ext uri="{FF2B5EF4-FFF2-40B4-BE49-F238E27FC236}">
                <a16:creationId xmlns:a16="http://schemas.microsoft.com/office/drawing/2014/main" id="{9280EBD2-50FB-51A9-9CFA-0CAD57B01D1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40695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BE58-6E8C-5552-482C-F32F06249562}"/>
              </a:ext>
            </a:extLst>
          </p:cNvPr>
          <p:cNvSpPr>
            <a:spLocks noGrp="1"/>
          </p:cNvSpPr>
          <p:nvPr>
            <p:ph type="title"/>
          </p:nvPr>
        </p:nvSpPr>
        <p:spPr>
          <a:xfrm>
            <a:off x="838200" y="2798836"/>
            <a:ext cx="10515600" cy="1325563"/>
          </a:xfrm>
        </p:spPr>
        <p:txBody>
          <a:bodyPr>
            <a:normAutofit/>
          </a:bodyPr>
          <a:lstStyle/>
          <a:p>
            <a:pPr algn="ctr"/>
            <a:r>
              <a:rPr lang="en-GB" sz="7200" b="1" dirty="0">
                <a:latin typeface="+mn-lt"/>
              </a:rPr>
              <a:t>Discussion time</a:t>
            </a:r>
          </a:p>
        </p:txBody>
      </p:sp>
      <p:sp>
        <p:nvSpPr>
          <p:cNvPr id="3" name="Content Placeholder 2">
            <a:extLst>
              <a:ext uri="{FF2B5EF4-FFF2-40B4-BE49-F238E27FC236}">
                <a16:creationId xmlns:a16="http://schemas.microsoft.com/office/drawing/2014/main" id="{AEE4A238-F693-C950-C6EA-F27F0E81D4A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5139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7E2C-9DF2-81DC-52A3-ECE889D307D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418AE63-B0B2-17DC-93A4-06C79EAD0DBD}"/>
              </a:ext>
            </a:extLst>
          </p:cNvPr>
          <p:cNvSpPr>
            <a:spLocks noGrp="1"/>
          </p:cNvSpPr>
          <p:nvPr>
            <p:ph idx="1"/>
          </p:nvPr>
        </p:nvSpPr>
        <p:spPr/>
        <p:txBody>
          <a:bodyPr/>
          <a:lstStyle/>
          <a:p>
            <a:endParaRPr lang="en-GB"/>
          </a:p>
        </p:txBody>
      </p:sp>
      <p:sp>
        <p:nvSpPr>
          <p:cNvPr id="5" name="TextBox 4">
            <a:extLst>
              <a:ext uri="{FF2B5EF4-FFF2-40B4-BE49-F238E27FC236}">
                <a16:creationId xmlns:a16="http://schemas.microsoft.com/office/drawing/2014/main" id="{36E87A87-04B7-E0C5-D31A-CB71A4135277}"/>
              </a:ext>
            </a:extLst>
          </p:cNvPr>
          <p:cNvSpPr txBox="1"/>
          <p:nvPr/>
        </p:nvSpPr>
        <p:spPr>
          <a:xfrm>
            <a:off x="56269" y="365760"/>
            <a:ext cx="5322804" cy="707886"/>
          </a:xfrm>
          <a:prstGeom prst="rect">
            <a:avLst/>
          </a:prstGeom>
          <a:noFill/>
        </p:spPr>
        <p:txBody>
          <a:bodyPr wrap="none" rtlCol="0">
            <a:spAutoFit/>
          </a:bodyPr>
          <a:lstStyle/>
          <a:p>
            <a:r>
              <a:rPr lang="en-GB" sz="4000" b="1" dirty="0"/>
              <a:t>ARD MACHA (ARMAGH)</a:t>
            </a:r>
          </a:p>
        </p:txBody>
      </p:sp>
    </p:spTree>
    <p:extLst>
      <p:ext uri="{BB962C8B-B14F-4D97-AF65-F5344CB8AC3E}">
        <p14:creationId xmlns:p14="http://schemas.microsoft.com/office/powerpoint/2010/main" val="43227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7E7C-B889-D542-D423-C3E265BB0401}"/>
              </a:ext>
            </a:extLst>
          </p:cNvPr>
          <p:cNvSpPr>
            <a:spLocks noGrp="1"/>
          </p:cNvSpPr>
          <p:nvPr>
            <p:ph type="title"/>
          </p:nvPr>
        </p:nvSpPr>
        <p:spPr/>
        <p:txBody>
          <a:bodyPr/>
          <a:lstStyle/>
          <a:p>
            <a:pPr algn="ctr"/>
            <a:r>
              <a:rPr lang="en-GB" b="1" dirty="0">
                <a:latin typeface="+mn-lt"/>
              </a:rPr>
              <a:t>Ecology: the study of the home</a:t>
            </a:r>
          </a:p>
        </p:txBody>
      </p:sp>
      <p:sp>
        <p:nvSpPr>
          <p:cNvPr id="3" name="Content Placeholder 2">
            <a:extLst>
              <a:ext uri="{FF2B5EF4-FFF2-40B4-BE49-F238E27FC236}">
                <a16:creationId xmlns:a16="http://schemas.microsoft.com/office/drawing/2014/main" id="{096EC6F8-7B8E-EC57-301A-A77410E5DF3C}"/>
              </a:ext>
            </a:extLst>
          </p:cNvPr>
          <p:cNvSpPr>
            <a:spLocks noGrp="1"/>
          </p:cNvSpPr>
          <p:nvPr>
            <p:ph idx="1"/>
          </p:nvPr>
        </p:nvSpPr>
        <p:spPr/>
        <p:txBody>
          <a:bodyPr/>
          <a:lstStyle/>
          <a:p>
            <a:r>
              <a:rPr lang="en-GB" b="1" dirty="0"/>
              <a:t>Historical ecology is a </a:t>
            </a:r>
            <a:r>
              <a:rPr lang="en-GB" b="1" dirty="0" err="1"/>
              <a:t>multispacial</a:t>
            </a:r>
            <a:r>
              <a:rPr lang="en-GB" b="1" dirty="0"/>
              <a:t>, multitemporal study of the dynamic relations between humans and their environment</a:t>
            </a:r>
          </a:p>
          <a:p>
            <a:r>
              <a:rPr lang="en-GB" b="1" dirty="0"/>
              <a:t>Combines social, economic, political and environmental components</a:t>
            </a:r>
          </a:p>
          <a:p>
            <a:endParaRPr lang="en-GB" dirty="0"/>
          </a:p>
          <a:p>
            <a:endParaRPr lang="en-GB" dirty="0"/>
          </a:p>
        </p:txBody>
      </p:sp>
    </p:spTree>
    <p:extLst>
      <p:ext uri="{BB962C8B-B14F-4D97-AF65-F5344CB8AC3E}">
        <p14:creationId xmlns:p14="http://schemas.microsoft.com/office/powerpoint/2010/main" val="63523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3D60-1164-56C7-C42B-A60AA4C3FA1E}"/>
              </a:ext>
            </a:extLst>
          </p:cNvPr>
          <p:cNvSpPr>
            <a:spLocks noGrp="1"/>
          </p:cNvSpPr>
          <p:nvPr>
            <p:ph type="title"/>
          </p:nvPr>
        </p:nvSpPr>
        <p:spPr/>
        <p:txBody>
          <a:bodyPr/>
          <a:lstStyle/>
          <a:p>
            <a:r>
              <a:rPr lang="en-GB" b="1" dirty="0">
                <a:latin typeface="+mn-lt"/>
              </a:rPr>
              <a:t>Evidence</a:t>
            </a:r>
          </a:p>
        </p:txBody>
      </p:sp>
      <p:sp>
        <p:nvSpPr>
          <p:cNvPr id="3" name="Content Placeholder 2">
            <a:extLst>
              <a:ext uri="{FF2B5EF4-FFF2-40B4-BE49-F238E27FC236}">
                <a16:creationId xmlns:a16="http://schemas.microsoft.com/office/drawing/2014/main" id="{785311F2-3CB5-615C-5486-B0B98FA30B76}"/>
              </a:ext>
            </a:extLst>
          </p:cNvPr>
          <p:cNvSpPr>
            <a:spLocks noGrp="1"/>
          </p:cNvSpPr>
          <p:nvPr>
            <p:ph idx="1"/>
          </p:nvPr>
        </p:nvSpPr>
        <p:spPr/>
        <p:txBody>
          <a:bodyPr/>
          <a:lstStyle/>
          <a:p>
            <a:endParaRPr lang="en-GB" dirty="0"/>
          </a:p>
        </p:txBody>
      </p:sp>
      <p:sp>
        <p:nvSpPr>
          <p:cNvPr id="4" name="Rectangle 3">
            <a:extLst>
              <a:ext uri="{FF2B5EF4-FFF2-40B4-BE49-F238E27FC236}">
                <a16:creationId xmlns:a16="http://schemas.microsoft.com/office/drawing/2014/main" id="{60C1CF36-6EC6-3892-A821-182A0A9901D0}"/>
              </a:ext>
            </a:extLst>
          </p:cNvPr>
          <p:cNvSpPr/>
          <p:nvPr/>
        </p:nvSpPr>
        <p:spPr>
          <a:xfrm>
            <a:off x="2066364" y="2099207"/>
            <a:ext cx="2689412" cy="9009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tx1"/>
                </a:solidFill>
              </a:rPr>
              <a:t>Archeaology</a:t>
            </a:r>
            <a:endParaRPr lang="en-GB" sz="3200" b="1" dirty="0">
              <a:solidFill>
                <a:schemeClr val="tx1"/>
              </a:solidFill>
            </a:endParaRPr>
          </a:p>
        </p:txBody>
      </p:sp>
      <p:sp>
        <p:nvSpPr>
          <p:cNvPr id="5" name="Rectangle 4">
            <a:extLst>
              <a:ext uri="{FF2B5EF4-FFF2-40B4-BE49-F238E27FC236}">
                <a16:creationId xmlns:a16="http://schemas.microsoft.com/office/drawing/2014/main" id="{99A3ED31-BB1B-9945-3AC8-0BC8E497AD37}"/>
              </a:ext>
            </a:extLst>
          </p:cNvPr>
          <p:cNvSpPr/>
          <p:nvPr/>
        </p:nvSpPr>
        <p:spPr>
          <a:xfrm>
            <a:off x="838200" y="3228521"/>
            <a:ext cx="2689412" cy="9009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Genetics</a:t>
            </a:r>
          </a:p>
        </p:txBody>
      </p:sp>
      <p:sp>
        <p:nvSpPr>
          <p:cNvPr id="6" name="Rectangle 5">
            <a:extLst>
              <a:ext uri="{FF2B5EF4-FFF2-40B4-BE49-F238E27FC236}">
                <a16:creationId xmlns:a16="http://schemas.microsoft.com/office/drawing/2014/main" id="{52519205-ED59-1618-9426-A837C98E25F0}"/>
              </a:ext>
            </a:extLst>
          </p:cNvPr>
          <p:cNvSpPr/>
          <p:nvPr/>
        </p:nvSpPr>
        <p:spPr>
          <a:xfrm>
            <a:off x="2066364" y="4508810"/>
            <a:ext cx="2689412" cy="9009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Trade</a:t>
            </a:r>
          </a:p>
        </p:txBody>
      </p:sp>
      <p:sp>
        <p:nvSpPr>
          <p:cNvPr id="7" name="Rectangle 6">
            <a:extLst>
              <a:ext uri="{FF2B5EF4-FFF2-40B4-BE49-F238E27FC236}">
                <a16:creationId xmlns:a16="http://schemas.microsoft.com/office/drawing/2014/main" id="{E7BA79EE-40AC-24F1-041E-E012B275D676}"/>
              </a:ext>
            </a:extLst>
          </p:cNvPr>
          <p:cNvSpPr/>
          <p:nvPr/>
        </p:nvSpPr>
        <p:spPr>
          <a:xfrm>
            <a:off x="7436226" y="4512066"/>
            <a:ext cx="2689412" cy="9009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Linguistic evolution</a:t>
            </a:r>
          </a:p>
        </p:txBody>
      </p:sp>
      <p:sp>
        <p:nvSpPr>
          <p:cNvPr id="8" name="Rectangle 7">
            <a:extLst>
              <a:ext uri="{FF2B5EF4-FFF2-40B4-BE49-F238E27FC236}">
                <a16:creationId xmlns:a16="http://schemas.microsoft.com/office/drawing/2014/main" id="{4E406C13-7DFE-AA9D-109F-32864D6F738E}"/>
              </a:ext>
            </a:extLst>
          </p:cNvPr>
          <p:cNvSpPr/>
          <p:nvPr/>
        </p:nvSpPr>
        <p:spPr>
          <a:xfrm>
            <a:off x="7436226" y="2099206"/>
            <a:ext cx="2689412" cy="9009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Scripts</a:t>
            </a:r>
          </a:p>
        </p:txBody>
      </p:sp>
      <p:sp>
        <p:nvSpPr>
          <p:cNvPr id="9" name="Rectangle 8">
            <a:extLst>
              <a:ext uri="{FF2B5EF4-FFF2-40B4-BE49-F238E27FC236}">
                <a16:creationId xmlns:a16="http://schemas.microsoft.com/office/drawing/2014/main" id="{01690BEA-E4BC-8D3A-99AD-BEA7D91421AF}"/>
              </a:ext>
            </a:extLst>
          </p:cNvPr>
          <p:cNvSpPr/>
          <p:nvPr/>
        </p:nvSpPr>
        <p:spPr>
          <a:xfrm>
            <a:off x="8664390" y="3228521"/>
            <a:ext cx="2689412" cy="9009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Cultural successors</a:t>
            </a:r>
          </a:p>
        </p:txBody>
      </p:sp>
      <p:sp>
        <p:nvSpPr>
          <p:cNvPr id="10" name="Rectangle 9">
            <a:extLst>
              <a:ext uri="{FF2B5EF4-FFF2-40B4-BE49-F238E27FC236}">
                <a16:creationId xmlns:a16="http://schemas.microsoft.com/office/drawing/2014/main" id="{C615D7C5-C4A6-91B1-7BBA-8E6687B22032}"/>
              </a:ext>
            </a:extLst>
          </p:cNvPr>
          <p:cNvSpPr/>
          <p:nvPr/>
        </p:nvSpPr>
        <p:spPr>
          <a:xfrm>
            <a:off x="4751294" y="5792355"/>
            <a:ext cx="2689412" cy="9009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Ecology</a:t>
            </a:r>
          </a:p>
        </p:txBody>
      </p:sp>
      <p:sp>
        <p:nvSpPr>
          <p:cNvPr id="11" name="Rectangle 10">
            <a:extLst>
              <a:ext uri="{FF2B5EF4-FFF2-40B4-BE49-F238E27FC236}">
                <a16:creationId xmlns:a16="http://schemas.microsoft.com/office/drawing/2014/main" id="{447FC452-36E7-8EC1-D41F-01D8DC62FE0B}"/>
              </a:ext>
            </a:extLst>
          </p:cNvPr>
          <p:cNvSpPr/>
          <p:nvPr/>
        </p:nvSpPr>
        <p:spPr>
          <a:xfrm>
            <a:off x="4751294" y="969892"/>
            <a:ext cx="2689412" cy="9009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Oral History</a:t>
            </a:r>
          </a:p>
        </p:txBody>
      </p:sp>
    </p:spTree>
    <p:extLst>
      <p:ext uri="{BB962C8B-B14F-4D97-AF65-F5344CB8AC3E}">
        <p14:creationId xmlns:p14="http://schemas.microsoft.com/office/powerpoint/2010/main" val="3231960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1772</Words>
  <Application>Microsoft Office PowerPoint</Application>
  <PresentationFormat>Widescreen</PresentationFormat>
  <Paragraphs>174</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Domine</vt:lpstr>
      <vt:lpstr>Office Theme</vt:lpstr>
      <vt:lpstr>Celtic Ecology</vt:lpstr>
      <vt:lpstr>The Course</vt:lpstr>
      <vt:lpstr>Housekeeping</vt:lpstr>
      <vt:lpstr>Celtic Ecology: An Introduction</vt:lpstr>
      <vt:lpstr>PowerPoint Presentation</vt:lpstr>
      <vt:lpstr>The Ulster Cycle</vt:lpstr>
      <vt:lpstr>PowerPoint Presentation</vt:lpstr>
      <vt:lpstr>Ecology: the study of the home</vt:lpstr>
      <vt:lpstr>Evidence</vt:lpstr>
      <vt:lpstr>The Celts</vt:lpstr>
      <vt:lpstr>PowerPoint Presentation</vt:lpstr>
      <vt:lpstr>The Celts:  a major circum-mediterranean group</vt:lpstr>
      <vt:lpstr>But who were the Celts?</vt:lpstr>
      <vt:lpstr>Politicization of the Celts</vt:lpstr>
      <vt:lpstr>Castro de Barona, Galicia, Spain</vt:lpstr>
      <vt:lpstr>Castro de Santa Tegra, Galicia, Spain</vt:lpstr>
      <vt:lpstr>Castro de Coaña, Portugal</vt:lpstr>
      <vt:lpstr>Castro de Povoa do Varzim, Portugal</vt:lpstr>
      <vt:lpstr>The Hochdorf Chieftain's Grave 530 BC </vt:lpstr>
      <vt:lpstr>PowerPoint Presentation</vt:lpstr>
      <vt:lpstr>Plato (c. 350 BC)</vt:lpstr>
      <vt:lpstr>The sacking of Delphi</vt:lpstr>
      <vt:lpstr>Strabo’s early observations on Celts (c. 10BC) </vt:lpstr>
      <vt:lpstr>Who were the Celts?</vt:lpstr>
      <vt:lpstr>PowerPoint Presentation</vt:lpstr>
      <vt:lpstr>PowerPoint Presentation</vt:lpstr>
      <vt:lpstr>PowerPoint Presentation</vt:lpstr>
      <vt:lpstr>PowerPoint Presentation</vt:lpstr>
      <vt:lpstr>PowerPoint Presentation</vt:lpstr>
      <vt:lpstr>A Pluriverse</vt:lpstr>
      <vt:lpstr>The toutâ</vt:lpstr>
      <vt:lpstr>Trade</vt:lpstr>
      <vt:lpstr>Ecological Pluriverse</vt:lpstr>
      <vt:lpstr>Trade routes</vt:lpstr>
      <vt:lpstr>Distribution of the Celts by 270 BC</vt:lpstr>
      <vt:lpstr>Discussion and break</vt:lpstr>
      <vt:lpstr>PowerPoint Presentation</vt:lpstr>
      <vt:lpstr>Week One Lecture II Origins</vt:lpstr>
      <vt:lpstr>Distribution of the Celts by 270 BC</vt:lpstr>
      <vt:lpstr>Where did they come from: the three theories</vt:lpstr>
      <vt:lpstr> Origin theories: from the East</vt:lpstr>
      <vt:lpstr>1. From the East</vt:lpstr>
      <vt:lpstr>Eastern Origins</vt:lpstr>
      <vt:lpstr>HALLSTATT</vt:lpstr>
      <vt:lpstr>Hallstatt three thousand years ago</vt:lpstr>
      <vt:lpstr>Homeland of the Celts</vt:lpstr>
      <vt:lpstr>Hallstatt salt mine</vt:lpstr>
      <vt:lpstr>PowerPoint Presentation</vt:lpstr>
      <vt:lpstr>The Hochdorf Chieftain's Grave </vt:lpstr>
      <vt:lpstr>La Tène</vt:lpstr>
      <vt:lpstr>‘lake-dwelling fever’</vt:lpstr>
      <vt:lpstr>PowerPoint Presentation</vt:lpstr>
      <vt:lpstr>PowerPoint Presentation</vt:lpstr>
      <vt:lpstr>Hansi Kopp, November 1857</vt:lpstr>
      <vt:lpstr>Iron, not bronze: A new Age</vt:lpstr>
      <vt:lpstr>La Tène art</vt:lpstr>
      <vt:lpstr>PowerPoint Presentation</vt:lpstr>
      <vt:lpstr>PowerPoint Presentation</vt:lpstr>
      <vt:lpstr>PowerPoint Presentation</vt:lpstr>
      <vt:lpstr>Pfalzfeld pillar, Germany</vt:lpstr>
      <vt:lpstr>PowerPoint Presentation</vt:lpstr>
      <vt:lpstr>PowerPoint Presentation</vt:lpstr>
      <vt:lpstr>Classic triskele motif, Celtic warrior burial at Srednica, Slovenia, 400 BC</vt:lpstr>
      <vt:lpstr>Trio of dancing deer, La Tène, Switzerland, 250 BC</vt:lpstr>
      <vt:lpstr>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Celtic Ecology</dc:title>
  <dc:creator>Keith Skene</dc:creator>
  <cp:lastModifiedBy>Keith Skene</cp:lastModifiedBy>
  <cp:revision>21</cp:revision>
  <dcterms:created xsi:type="dcterms:W3CDTF">2023-12-31T08:34:10Z</dcterms:created>
  <dcterms:modified xsi:type="dcterms:W3CDTF">2024-02-11T14:03:56Z</dcterms:modified>
</cp:coreProperties>
</file>