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4" r:id="rId2"/>
    <p:sldId id="490" r:id="rId3"/>
    <p:sldId id="491" r:id="rId4"/>
    <p:sldId id="492" r:id="rId5"/>
    <p:sldId id="498" r:id="rId6"/>
    <p:sldId id="395" r:id="rId7"/>
    <p:sldId id="396" r:id="rId8"/>
    <p:sldId id="294" r:id="rId9"/>
    <p:sldId id="291" r:id="rId10"/>
    <p:sldId id="306" r:id="rId11"/>
    <p:sldId id="499" r:id="rId12"/>
    <p:sldId id="469" r:id="rId13"/>
    <p:sldId id="397" r:id="rId14"/>
    <p:sldId id="412" r:id="rId15"/>
    <p:sldId id="398" r:id="rId16"/>
    <p:sldId id="338" r:id="rId17"/>
    <p:sldId id="413" r:id="rId18"/>
    <p:sldId id="414" r:id="rId19"/>
    <p:sldId id="340" r:id="rId20"/>
    <p:sldId id="331" r:id="rId21"/>
    <p:sldId id="427" r:id="rId22"/>
    <p:sldId id="308" r:id="rId23"/>
    <p:sldId id="314" r:id="rId24"/>
    <p:sldId id="343" r:id="rId25"/>
    <p:sldId id="313" r:id="rId26"/>
    <p:sldId id="344" r:id="rId27"/>
    <p:sldId id="402" r:id="rId28"/>
    <p:sldId id="404" r:id="rId29"/>
    <p:sldId id="310" r:id="rId30"/>
    <p:sldId id="407" r:id="rId31"/>
    <p:sldId id="406" r:id="rId32"/>
    <p:sldId id="451" r:id="rId33"/>
    <p:sldId id="453" r:id="rId34"/>
    <p:sldId id="454" r:id="rId35"/>
    <p:sldId id="455" r:id="rId36"/>
    <p:sldId id="335" r:id="rId37"/>
    <p:sldId id="312" r:id="rId38"/>
    <p:sldId id="416" r:id="rId39"/>
    <p:sldId id="417" r:id="rId40"/>
    <p:sldId id="418" r:id="rId41"/>
    <p:sldId id="419" r:id="rId42"/>
    <p:sldId id="423" r:id="rId43"/>
    <p:sldId id="337" r:id="rId44"/>
    <p:sldId id="409" r:id="rId45"/>
    <p:sldId id="471" r:id="rId46"/>
    <p:sldId id="327" r:id="rId47"/>
    <p:sldId id="438" r:id="rId48"/>
    <p:sldId id="439" r:id="rId49"/>
    <p:sldId id="436" r:id="rId50"/>
    <p:sldId id="501" r:id="rId51"/>
    <p:sldId id="446" r:id="rId52"/>
    <p:sldId id="447" r:id="rId53"/>
    <p:sldId id="450" r:id="rId54"/>
    <p:sldId id="444" r:id="rId55"/>
    <p:sldId id="334" r:id="rId56"/>
    <p:sldId id="333" r:id="rId57"/>
    <p:sldId id="410" r:id="rId58"/>
    <p:sldId id="326" r:id="rId59"/>
    <p:sldId id="307" r:id="rId60"/>
    <p:sldId id="458" r:id="rId61"/>
    <p:sldId id="459" r:id="rId62"/>
    <p:sldId id="311" r:id="rId63"/>
    <p:sldId id="457" r:id="rId64"/>
    <p:sldId id="440" r:id="rId65"/>
    <p:sldId id="441" r:id="rId66"/>
    <p:sldId id="502" r:id="rId67"/>
    <p:sldId id="442" r:id="rId68"/>
    <p:sldId id="503" r:id="rId69"/>
    <p:sldId id="443" r:id="rId70"/>
    <p:sldId id="330" r:id="rId71"/>
    <p:sldId id="504" r:id="rId72"/>
    <p:sldId id="47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FF2A-C3C7-BF32-AA01-902C99763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AB75DF-167C-05CC-8089-B7FD0C087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599F1-04D9-8556-64D6-88C0DB9480A3}"/>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5" name="Footer Placeholder 4">
            <a:extLst>
              <a:ext uri="{FF2B5EF4-FFF2-40B4-BE49-F238E27FC236}">
                <a16:creationId xmlns:a16="http://schemas.microsoft.com/office/drawing/2014/main" id="{8DA225A6-A8C7-C02D-40FC-57A832BDF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2789D0-2C7E-8F35-BC81-4CA57782F9C6}"/>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36498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42C9-3243-5ABA-2798-5AD6B7371A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C4513D-57F7-3674-C462-CF56B1B82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EA817-6C55-D115-1980-A2BBB2B47CFD}"/>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5" name="Footer Placeholder 4">
            <a:extLst>
              <a:ext uri="{FF2B5EF4-FFF2-40B4-BE49-F238E27FC236}">
                <a16:creationId xmlns:a16="http://schemas.microsoft.com/office/drawing/2014/main" id="{08E955D6-74C2-75CF-672A-883298EFE6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889D2-2E4C-D9D7-4ABB-C50E24392413}"/>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73996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DC4201-50B4-D051-5233-9765D7B5D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A249AD-1AB1-EEA7-360B-6CA9E2242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88166-5495-2B95-84C9-07B5ADC4050E}"/>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5" name="Footer Placeholder 4">
            <a:extLst>
              <a:ext uri="{FF2B5EF4-FFF2-40B4-BE49-F238E27FC236}">
                <a16:creationId xmlns:a16="http://schemas.microsoft.com/office/drawing/2014/main" id="{C0424763-D5B1-5365-B130-0A68BC39B0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CFB39-2A2E-F756-A4E9-EB2C7BA2B78D}"/>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7565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202F-225E-1100-3457-7BCA34573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0842A-4427-E6D8-BC2D-8E08D07B4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5524AC-EE12-DC7A-59B3-BCE44B627974}"/>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5" name="Footer Placeholder 4">
            <a:extLst>
              <a:ext uri="{FF2B5EF4-FFF2-40B4-BE49-F238E27FC236}">
                <a16:creationId xmlns:a16="http://schemas.microsoft.com/office/drawing/2014/main" id="{9F443D0F-BCE3-DAFA-D697-D70F2A323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C7B7E5-0193-C5F1-D0F1-542475756896}"/>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113477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0DE-C0E4-2DD0-1D1D-1949E3C84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60CB2E-FBB7-4980-6661-CB0B4E41B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3295CD-C3C3-29D1-0347-A0E68AFDC679}"/>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5" name="Footer Placeholder 4">
            <a:extLst>
              <a:ext uri="{FF2B5EF4-FFF2-40B4-BE49-F238E27FC236}">
                <a16:creationId xmlns:a16="http://schemas.microsoft.com/office/drawing/2014/main" id="{C3736D88-45B0-9E43-72C5-7756171C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367E0-506B-EA5C-16C7-5E7BB5DFFD38}"/>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00545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58DA-767E-84B1-51E7-049FA732D6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9C8AD-9C61-CAC2-B7A2-964054331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5739E3-6E4E-4A1B-B6FB-2D4807B094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388DCF-4DE5-65FA-680C-0FBC28DE5588}"/>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6" name="Footer Placeholder 5">
            <a:extLst>
              <a:ext uri="{FF2B5EF4-FFF2-40B4-BE49-F238E27FC236}">
                <a16:creationId xmlns:a16="http://schemas.microsoft.com/office/drawing/2014/main" id="{4CD90833-4A31-3B22-4283-59A47E5B2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F99DBA-55D8-9447-F865-207E7004D714}"/>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8206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0AD3-4F5C-9416-35E4-6FCA2AA355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39FBB8-AB12-BCE6-D403-9FA3285BF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BCFEF-80BE-51CC-19C5-777EFCDD35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DAF720-2692-4B08-0F58-C9F2E12DE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03C62-41F8-107C-9CA3-3869B1CB1E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7624C9-ED69-5C49-3955-103EDE422672}"/>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8" name="Footer Placeholder 7">
            <a:extLst>
              <a:ext uri="{FF2B5EF4-FFF2-40B4-BE49-F238E27FC236}">
                <a16:creationId xmlns:a16="http://schemas.microsoft.com/office/drawing/2014/main" id="{3D6592BC-3F2F-BB73-1802-D47BFB4082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C7451A-5A71-CF55-E074-ACC84D0751E6}"/>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813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14FF-F292-D8B2-0105-660679F86A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D9A9EB-9CBF-B078-1EF9-B9F5B8328CE8}"/>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4" name="Footer Placeholder 3">
            <a:extLst>
              <a:ext uri="{FF2B5EF4-FFF2-40B4-BE49-F238E27FC236}">
                <a16:creationId xmlns:a16="http://schemas.microsoft.com/office/drawing/2014/main" id="{EC2AA4AF-1BDA-CFC1-9F94-33185CA0EB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FD9380-4BD7-879D-9E72-9AE769EDEF99}"/>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293066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A519F-00F1-6B5A-298A-154011B068E3}"/>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3" name="Footer Placeholder 2">
            <a:extLst>
              <a:ext uri="{FF2B5EF4-FFF2-40B4-BE49-F238E27FC236}">
                <a16:creationId xmlns:a16="http://schemas.microsoft.com/office/drawing/2014/main" id="{E50A593F-36B1-23C6-119E-10494AD821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8403B4-B9C8-767F-7415-EB69B35212C9}"/>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16711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759F-D004-560B-768C-39C8ACEB2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CFE9D-4229-AA55-2F68-A7976A142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F00DB6-377F-1A68-FF52-B3C456E5D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0CDB6-C3FB-772B-E8ED-30F63CDEFF5B}"/>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6" name="Footer Placeholder 5">
            <a:extLst>
              <a:ext uri="{FF2B5EF4-FFF2-40B4-BE49-F238E27FC236}">
                <a16:creationId xmlns:a16="http://schemas.microsoft.com/office/drawing/2014/main" id="{F43B23C7-9B65-FBAE-9F56-0287A81885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48A06A-B119-4489-A97C-3E389A1F011B}"/>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21912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AF74-EDEB-C796-9A2C-D2E6C9F47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AD90C5-9B58-61D7-BC04-7009E250A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2C4DFB-8FBA-E9ED-DB75-690352ED0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323D2-E15E-5301-BB6E-11CB2C168FC1}"/>
              </a:ext>
            </a:extLst>
          </p:cNvPr>
          <p:cNvSpPr>
            <a:spLocks noGrp="1"/>
          </p:cNvSpPr>
          <p:nvPr>
            <p:ph type="dt" sz="half" idx="10"/>
          </p:nvPr>
        </p:nvSpPr>
        <p:spPr/>
        <p:txBody>
          <a:bodyPr/>
          <a:lstStyle/>
          <a:p>
            <a:fld id="{BDEF573F-EEC6-4664-A0FB-8A482628A131}" type="datetimeFigureOut">
              <a:rPr lang="en-GB" smtClean="0"/>
              <a:t>17/02/2024</a:t>
            </a:fld>
            <a:endParaRPr lang="en-GB"/>
          </a:p>
        </p:txBody>
      </p:sp>
      <p:sp>
        <p:nvSpPr>
          <p:cNvPr id="6" name="Footer Placeholder 5">
            <a:extLst>
              <a:ext uri="{FF2B5EF4-FFF2-40B4-BE49-F238E27FC236}">
                <a16:creationId xmlns:a16="http://schemas.microsoft.com/office/drawing/2014/main" id="{DBEC411E-74F3-C004-A00B-20A4BD7AF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D85C8-94CE-5839-0BB5-96F5110D948F}"/>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11438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8F3B4-EFCC-778D-C127-F2214485D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DCE5B0-0DF8-F191-84E8-12E716CCD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91751-F810-E744-4BD1-8D7E8CCA8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F573F-EEC6-4664-A0FB-8A482628A131}" type="datetimeFigureOut">
              <a:rPr lang="en-GB" smtClean="0"/>
              <a:t>17/02/2024</a:t>
            </a:fld>
            <a:endParaRPr lang="en-GB"/>
          </a:p>
        </p:txBody>
      </p:sp>
      <p:sp>
        <p:nvSpPr>
          <p:cNvPr id="5" name="Footer Placeholder 4">
            <a:extLst>
              <a:ext uri="{FF2B5EF4-FFF2-40B4-BE49-F238E27FC236}">
                <a16:creationId xmlns:a16="http://schemas.microsoft.com/office/drawing/2014/main" id="{2699C1C7-FA9C-0E1B-C9DC-0AB61807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7EA0C9-6F23-86AF-656D-F9B46CF9D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1D504-E647-4394-BA6D-64F4AFE8F60E}" type="slidenum">
              <a:rPr lang="en-GB" smtClean="0"/>
              <a:t>‹#›</a:t>
            </a:fld>
            <a:endParaRPr lang="en-GB"/>
          </a:p>
        </p:txBody>
      </p:sp>
    </p:spTree>
    <p:extLst>
      <p:ext uri="{BB962C8B-B14F-4D97-AF65-F5344CB8AC3E}">
        <p14:creationId xmlns:p14="http://schemas.microsoft.com/office/powerpoint/2010/main" val="145140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rskene@gmail.com" TargetMode="External"/><Relationship Id="rId2" Type="http://schemas.openxmlformats.org/officeDocument/2006/relationships/hyperlink" Target="http://www.biosri.org/celticecolog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599D8-96A1-C326-96B4-C330F5098E14}"/>
              </a:ext>
            </a:extLst>
          </p:cNvPr>
          <p:cNvSpPr>
            <a:spLocks noGrp="1"/>
          </p:cNvSpPr>
          <p:nvPr>
            <p:ph type="ctrTitle"/>
          </p:nvPr>
        </p:nvSpPr>
        <p:spPr>
          <a:xfrm>
            <a:off x="3141784" y="3035567"/>
            <a:ext cx="5523914" cy="2387600"/>
          </a:xfrm>
          <a:solidFill>
            <a:schemeClr val="accent3">
              <a:lumMod val="50000"/>
            </a:schemeClr>
          </a:solidFill>
          <a:effectLst>
            <a:softEdge rad="254000"/>
          </a:effectLst>
        </p:spPr>
        <p:txBody>
          <a:bodyPr>
            <a:normAutofit/>
          </a:bodyPr>
          <a:lstStyle/>
          <a:p>
            <a:r>
              <a:rPr lang="en-GB" b="1" dirty="0">
                <a:solidFill>
                  <a:schemeClr val="bg1"/>
                </a:solidFill>
                <a:latin typeface="+mn-lt"/>
              </a:rPr>
              <a:t>CELTIC ECOLOGY</a:t>
            </a:r>
            <a:br>
              <a:rPr lang="en-GB" b="1" dirty="0">
                <a:solidFill>
                  <a:schemeClr val="bg1"/>
                </a:solidFill>
                <a:latin typeface="+mn-lt"/>
              </a:rPr>
            </a:br>
            <a:r>
              <a:rPr lang="en-GB" b="1" dirty="0">
                <a:solidFill>
                  <a:schemeClr val="bg1"/>
                </a:solidFill>
                <a:latin typeface="+mn-lt"/>
              </a:rPr>
              <a:t>WEEK TWO</a:t>
            </a:r>
          </a:p>
        </p:txBody>
      </p:sp>
      <p:sp>
        <p:nvSpPr>
          <p:cNvPr id="5" name="Subtitle 4">
            <a:extLst>
              <a:ext uri="{FF2B5EF4-FFF2-40B4-BE49-F238E27FC236}">
                <a16:creationId xmlns:a16="http://schemas.microsoft.com/office/drawing/2014/main" id="{A30B9EDC-4A75-8308-7CA6-7747CD27FF2A}"/>
              </a:ext>
            </a:extLst>
          </p:cNvPr>
          <p:cNvSpPr>
            <a:spLocks noGrp="1"/>
          </p:cNvSpPr>
          <p:nvPr>
            <p:ph type="subTitle" idx="1"/>
          </p:nvPr>
        </p:nvSpPr>
        <p:spPr>
          <a:xfrm>
            <a:off x="3395003" y="5501175"/>
            <a:ext cx="5087815" cy="1124706"/>
          </a:xfrm>
          <a:solidFill>
            <a:schemeClr val="accent3">
              <a:lumMod val="50000"/>
            </a:schemeClr>
          </a:solidFill>
          <a:effectLst>
            <a:softEdge rad="88900"/>
          </a:effectLst>
        </p:spPr>
        <p:txBody>
          <a:bodyPr>
            <a:normAutofit/>
          </a:bodyPr>
          <a:lstStyle/>
          <a:p>
            <a:r>
              <a:rPr lang="en-GB" sz="3200" b="1" dirty="0">
                <a:solidFill>
                  <a:schemeClr val="bg1"/>
                </a:solidFill>
              </a:rPr>
              <a:t>Dr Keith R. Skene</a:t>
            </a:r>
          </a:p>
          <a:p>
            <a:r>
              <a:rPr lang="en-GB" sz="3200" b="1" dirty="0">
                <a:solidFill>
                  <a:schemeClr val="bg1"/>
                </a:solidFill>
              </a:rPr>
              <a:t>Biosphere Research Institute</a:t>
            </a:r>
          </a:p>
        </p:txBody>
      </p:sp>
    </p:spTree>
    <p:extLst>
      <p:ext uri="{BB962C8B-B14F-4D97-AF65-F5344CB8AC3E}">
        <p14:creationId xmlns:p14="http://schemas.microsoft.com/office/powerpoint/2010/main" val="243209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1E61-8F0D-3C9C-D3D0-89CE4B212CC7}"/>
              </a:ext>
            </a:extLst>
          </p:cNvPr>
          <p:cNvSpPr>
            <a:spLocks noGrp="1"/>
          </p:cNvSpPr>
          <p:nvPr>
            <p:ph type="title"/>
          </p:nvPr>
        </p:nvSpPr>
        <p:spPr/>
        <p:txBody>
          <a:bodyPr/>
          <a:lstStyle/>
          <a:p>
            <a:pPr algn="ctr"/>
            <a:r>
              <a:rPr lang="en-GB" b="1" dirty="0">
                <a:latin typeface="+mn-lt"/>
              </a:rPr>
              <a:t>Changes from Hallstatt (1500-600BC) </a:t>
            </a:r>
            <a:br>
              <a:rPr lang="en-GB" b="1" dirty="0">
                <a:latin typeface="+mn-lt"/>
              </a:rPr>
            </a:br>
            <a:r>
              <a:rPr lang="en-GB" b="1" dirty="0">
                <a:latin typeface="+mn-lt"/>
              </a:rPr>
              <a:t>to La Tène (450-1 BC)</a:t>
            </a:r>
          </a:p>
        </p:txBody>
      </p:sp>
      <p:sp>
        <p:nvSpPr>
          <p:cNvPr id="3" name="Content Placeholder 2">
            <a:extLst>
              <a:ext uri="{FF2B5EF4-FFF2-40B4-BE49-F238E27FC236}">
                <a16:creationId xmlns:a16="http://schemas.microsoft.com/office/drawing/2014/main" id="{ACB8CB97-2C04-0B1A-491D-D18551C2E560}"/>
              </a:ext>
            </a:extLst>
          </p:cNvPr>
          <p:cNvSpPr>
            <a:spLocks noGrp="1"/>
          </p:cNvSpPr>
          <p:nvPr>
            <p:ph idx="1"/>
          </p:nvPr>
        </p:nvSpPr>
        <p:spPr/>
        <p:txBody>
          <a:bodyPr>
            <a:normAutofit/>
          </a:bodyPr>
          <a:lstStyle/>
          <a:p>
            <a:r>
              <a:rPr lang="en-GB" b="1" dirty="0"/>
              <a:t>The La Tène culture was more militaristic and its burial sites reveal an abundance of swords, spearheads, shields and protective armour, as well as everyday items such as cauldrons, yokes, and razors</a:t>
            </a:r>
          </a:p>
          <a:p>
            <a:r>
              <a:rPr lang="en-GB" b="1" dirty="0"/>
              <a:t> Jewellery could be extremely exquisite</a:t>
            </a:r>
          </a:p>
          <a:p>
            <a:r>
              <a:rPr lang="en-GB" b="1" dirty="0"/>
              <a:t>La Tène design work, found on a wide range of objects is more mature and more complex</a:t>
            </a:r>
          </a:p>
          <a:p>
            <a:r>
              <a:rPr lang="en-GB" b="1" dirty="0"/>
              <a:t> It includes the elaborate swirling patterns of Celtic knotwork which reached their apogee during this period.</a:t>
            </a:r>
          </a:p>
          <a:p>
            <a:endParaRPr lang="en-GB" dirty="0"/>
          </a:p>
        </p:txBody>
      </p:sp>
    </p:spTree>
    <p:extLst>
      <p:ext uri="{BB962C8B-B14F-4D97-AF65-F5344CB8AC3E}">
        <p14:creationId xmlns:p14="http://schemas.microsoft.com/office/powerpoint/2010/main" val="410858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AE26-1CEE-5F02-4DD5-9AD8F6A022B2}"/>
              </a:ext>
            </a:extLst>
          </p:cNvPr>
          <p:cNvSpPr>
            <a:spLocks noGrp="1"/>
          </p:cNvSpPr>
          <p:nvPr>
            <p:ph type="title"/>
          </p:nvPr>
        </p:nvSpPr>
        <p:spPr/>
        <p:txBody>
          <a:bodyPr/>
          <a:lstStyle/>
          <a:p>
            <a:r>
              <a:rPr lang="en-GB" b="1" dirty="0">
                <a:latin typeface="+mn-lt"/>
              </a:rPr>
              <a:t>Remember the observations of Strabo:</a:t>
            </a:r>
          </a:p>
        </p:txBody>
      </p:sp>
      <p:sp>
        <p:nvSpPr>
          <p:cNvPr id="3" name="Content Placeholder 2">
            <a:extLst>
              <a:ext uri="{FF2B5EF4-FFF2-40B4-BE49-F238E27FC236}">
                <a16:creationId xmlns:a16="http://schemas.microsoft.com/office/drawing/2014/main" id="{672F8022-353F-D15F-4099-50B35305AB59}"/>
              </a:ext>
            </a:extLst>
          </p:cNvPr>
          <p:cNvSpPr>
            <a:spLocks noGrp="1"/>
          </p:cNvSpPr>
          <p:nvPr>
            <p:ph idx="1"/>
          </p:nvPr>
        </p:nvSpPr>
        <p:spPr>
          <a:xfrm>
            <a:off x="838200" y="1825625"/>
            <a:ext cx="7720013" cy="4351338"/>
          </a:xfrm>
        </p:spPr>
        <p:txBody>
          <a:bodyPr/>
          <a:lstStyle/>
          <a:p>
            <a:r>
              <a:rPr lang="en-GB" b="1" dirty="0"/>
              <a:t>“a love of boasting along with a great affection for ornaments. They wear golden jewellery such as necklaces and bracelets around their arms and wrists, while the upper classes wear dyed clothing decorated with gold”. </a:t>
            </a:r>
          </a:p>
        </p:txBody>
      </p:sp>
    </p:spTree>
    <p:extLst>
      <p:ext uri="{BB962C8B-B14F-4D97-AF65-F5344CB8AC3E}">
        <p14:creationId xmlns:p14="http://schemas.microsoft.com/office/powerpoint/2010/main" val="213756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4B3C-B447-05FA-C855-966CCBEC7C78}"/>
              </a:ext>
            </a:extLst>
          </p:cNvPr>
          <p:cNvSpPr>
            <a:spLocks noGrp="1"/>
          </p:cNvSpPr>
          <p:nvPr>
            <p:ph type="title"/>
          </p:nvPr>
        </p:nvSpPr>
        <p:spPr>
          <a:xfrm>
            <a:off x="838200" y="2784768"/>
            <a:ext cx="10515600" cy="1325563"/>
          </a:xfrm>
        </p:spPr>
        <p:txBody>
          <a:bodyPr>
            <a:normAutofit/>
          </a:bodyPr>
          <a:lstStyle/>
          <a:p>
            <a:pPr algn="ctr"/>
            <a:r>
              <a:rPr lang="en-GB" sz="6600" b="1" dirty="0">
                <a:latin typeface="+mn-lt"/>
              </a:rPr>
              <a:t>La Tène Art</a:t>
            </a:r>
          </a:p>
        </p:txBody>
      </p:sp>
      <p:sp>
        <p:nvSpPr>
          <p:cNvPr id="3" name="Content Placeholder 2">
            <a:extLst>
              <a:ext uri="{FF2B5EF4-FFF2-40B4-BE49-F238E27FC236}">
                <a16:creationId xmlns:a16="http://schemas.microsoft.com/office/drawing/2014/main" id="{B9246048-93AA-EA7A-0817-FFD3497F484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1121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88A3-CB34-B1A6-FD54-3BEEF64BD9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3553CC-C539-3C00-44F1-30BB3E8C9888}"/>
              </a:ext>
            </a:extLst>
          </p:cNvPr>
          <p:cNvSpPr>
            <a:spLocks noGrp="1"/>
          </p:cNvSpPr>
          <p:nvPr>
            <p:ph idx="1"/>
          </p:nvPr>
        </p:nvSpPr>
        <p:spPr/>
        <p:txBody>
          <a:bodyPr>
            <a:normAutofit/>
          </a:bodyPr>
          <a:lstStyle/>
          <a:p>
            <a:r>
              <a:rPr lang="en-GB" sz="3000" b="1" dirty="0"/>
              <a:t>La Tène demonstrates greater affluence, deeper knowledge of materials and technology, and wider cultural interchange than Hallstatt</a:t>
            </a:r>
          </a:p>
          <a:p>
            <a:r>
              <a:rPr lang="en-GB" sz="3000" b="1" dirty="0"/>
              <a:t>Within its new, more confident idiom, it accommodated styles and motifs from Carthaginian, Etruscan, Greek and Scythian art forms, among others.</a:t>
            </a:r>
          </a:p>
          <a:p>
            <a:endParaRPr lang="en-GB" sz="3000" b="1" dirty="0"/>
          </a:p>
          <a:p>
            <a:endParaRPr lang="en-GB" dirty="0"/>
          </a:p>
        </p:txBody>
      </p:sp>
    </p:spTree>
    <p:extLst>
      <p:ext uri="{BB962C8B-B14F-4D97-AF65-F5344CB8AC3E}">
        <p14:creationId xmlns:p14="http://schemas.microsoft.com/office/powerpoint/2010/main" val="23306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0AE4-5994-4A15-DDE3-B4D2E74D69B7}"/>
              </a:ext>
            </a:extLst>
          </p:cNvPr>
          <p:cNvSpPr>
            <a:spLocks noGrp="1"/>
          </p:cNvSpPr>
          <p:nvPr>
            <p:ph type="title"/>
          </p:nvPr>
        </p:nvSpPr>
        <p:spPr>
          <a:xfrm>
            <a:off x="219638" y="365125"/>
            <a:ext cx="10515600" cy="1325563"/>
          </a:xfrm>
        </p:spPr>
        <p:txBody>
          <a:bodyPr/>
          <a:lstStyle/>
          <a:p>
            <a:r>
              <a:rPr lang="en-GB" b="1" dirty="0">
                <a:latin typeface="+mn-lt"/>
              </a:rPr>
              <a:t>Increased female burials</a:t>
            </a:r>
          </a:p>
        </p:txBody>
      </p:sp>
      <p:sp>
        <p:nvSpPr>
          <p:cNvPr id="3" name="Content Placeholder 2">
            <a:extLst>
              <a:ext uri="{FF2B5EF4-FFF2-40B4-BE49-F238E27FC236}">
                <a16:creationId xmlns:a16="http://schemas.microsoft.com/office/drawing/2014/main" id="{9B501C18-EEF7-C187-EFB9-AB8632D038C6}"/>
              </a:ext>
            </a:extLst>
          </p:cNvPr>
          <p:cNvSpPr>
            <a:spLocks noGrp="1"/>
          </p:cNvSpPr>
          <p:nvPr>
            <p:ph idx="1"/>
          </p:nvPr>
        </p:nvSpPr>
        <p:spPr/>
        <p:txBody>
          <a:bodyPr/>
          <a:lstStyle/>
          <a:p>
            <a:r>
              <a:rPr lang="en-GB" b="1" dirty="0"/>
              <a:t>Often with weapons</a:t>
            </a:r>
          </a:p>
          <a:p>
            <a:r>
              <a:rPr lang="en-GB" b="1" dirty="0"/>
              <a:t>High status grave furniture</a:t>
            </a:r>
          </a:p>
          <a:p>
            <a:endParaRPr lang="en-GB" dirty="0"/>
          </a:p>
        </p:txBody>
      </p:sp>
    </p:spTree>
    <p:extLst>
      <p:ext uri="{BB962C8B-B14F-4D97-AF65-F5344CB8AC3E}">
        <p14:creationId xmlns:p14="http://schemas.microsoft.com/office/powerpoint/2010/main" val="358767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0886-91CA-5E19-412D-5AA2C9155A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EE4FB2F-0CE6-9B40-F570-6424B003A7DB}"/>
              </a:ext>
            </a:extLst>
          </p:cNvPr>
          <p:cNvSpPr>
            <a:spLocks noGrp="1"/>
          </p:cNvSpPr>
          <p:nvPr>
            <p:ph idx="1"/>
          </p:nvPr>
        </p:nvSpPr>
        <p:spPr/>
        <p:txBody>
          <a:bodyPr/>
          <a:lstStyle/>
          <a:p>
            <a:r>
              <a:rPr lang="en-GB" b="1" dirty="0"/>
              <a:t>All this was founded on growing Celtic wealth acquired from control of trade routes across the Continent </a:t>
            </a:r>
          </a:p>
          <a:p>
            <a:r>
              <a:rPr lang="en-GB" b="1" dirty="0"/>
              <a:t>allied to lucrative exports of salt, tin and copper, amber, wool and leather, furs and gold</a:t>
            </a:r>
          </a:p>
          <a:p>
            <a:r>
              <a:rPr lang="en-GB" b="1" dirty="0"/>
              <a:t>Copper from Ireland formed an important contribution to the Bronze Age along with tin from Cornwall.</a:t>
            </a:r>
          </a:p>
          <a:p>
            <a:endParaRPr lang="en-GB" dirty="0"/>
          </a:p>
        </p:txBody>
      </p:sp>
    </p:spTree>
    <p:extLst>
      <p:ext uri="{BB962C8B-B14F-4D97-AF65-F5344CB8AC3E}">
        <p14:creationId xmlns:p14="http://schemas.microsoft.com/office/powerpoint/2010/main" val="191397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5D02-176D-806C-9E79-6E94F93CF065}"/>
              </a:ext>
            </a:extLst>
          </p:cNvPr>
          <p:cNvSpPr>
            <a:spLocks noGrp="1"/>
          </p:cNvSpPr>
          <p:nvPr>
            <p:ph type="title"/>
          </p:nvPr>
        </p:nvSpPr>
        <p:spPr/>
        <p:txBody>
          <a:bodyPr/>
          <a:lstStyle/>
          <a:p>
            <a:r>
              <a:rPr lang="en-GB" b="1" dirty="0">
                <a:latin typeface="+mn-lt"/>
              </a:rPr>
              <a:t>The Atlantic Façade commercial zone</a:t>
            </a:r>
          </a:p>
        </p:txBody>
      </p:sp>
      <p:sp>
        <p:nvSpPr>
          <p:cNvPr id="3" name="Content Placeholder 2">
            <a:extLst>
              <a:ext uri="{FF2B5EF4-FFF2-40B4-BE49-F238E27FC236}">
                <a16:creationId xmlns:a16="http://schemas.microsoft.com/office/drawing/2014/main" id="{ED4C0571-4D88-E3DD-A996-CD6DF514A15A}"/>
              </a:ext>
            </a:extLst>
          </p:cNvPr>
          <p:cNvSpPr>
            <a:spLocks noGrp="1"/>
          </p:cNvSpPr>
          <p:nvPr>
            <p:ph idx="1"/>
          </p:nvPr>
        </p:nvSpPr>
        <p:spPr/>
        <p:txBody>
          <a:bodyPr>
            <a:normAutofit/>
          </a:bodyPr>
          <a:lstStyle/>
          <a:p>
            <a:endParaRPr lang="en-GB" dirty="0"/>
          </a:p>
          <a:p>
            <a:r>
              <a:rPr lang="en-GB" b="1" dirty="0"/>
              <a:t>Trade in tin between Ireland and Galicia was already established during the late Neolithic </a:t>
            </a:r>
          </a:p>
          <a:p>
            <a:r>
              <a:rPr lang="en-GB" b="1" dirty="0"/>
              <a:t>These ancient connections continued during the Bronze Age, when a well-defined socio-cultural and commercial zone, called the Atlantic Façade, included Ireland, the Isle of Man, Scotland, Wales, the Cornish Peninsula, Armorica (Brittany) and Galicia in Spain, and lasted for at least three millennia.</a:t>
            </a:r>
          </a:p>
          <a:p>
            <a:endParaRPr lang="en-GB" dirty="0"/>
          </a:p>
        </p:txBody>
      </p:sp>
    </p:spTree>
    <p:extLst>
      <p:ext uri="{BB962C8B-B14F-4D97-AF65-F5344CB8AC3E}">
        <p14:creationId xmlns:p14="http://schemas.microsoft.com/office/powerpoint/2010/main" val="28353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872B-6508-D3F0-9EA5-8D9F60536753}"/>
              </a:ext>
            </a:extLst>
          </p:cNvPr>
          <p:cNvSpPr>
            <a:spLocks noGrp="1"/>
          </p:cNvSpPr>
          <p:nvPr>
            <p:ph type="title"/>
          </p:nvPr>
        </p:nvSpPr>
        <p:spPr/>
        <p:txBody>
          <a:bodyPr/>
          <a:lstStyle/>
          <a:p>
            <a:r>
              <a:rPr lang="en-GB" b="1" dirty="0">
                <a:latin typeface="+mn-lt"/>
              </a:rPr>
              <a:t>Key copper deposits </a:t>
            </a:r>
            <a:br>
              <a:rPr lang="en-GB" b="1" dirty="0">
                <a:latin typeface="+mn-lt"/>
              </a:rPr>
            </a:br>
            <a:r>
              <a:rPr lang="en-GB" b="1" dirty="0">
                <a:latin typeface="+mn-lt"/>
              </a:rPr>
              <a:t>in Ireland</a:t>
            </a:r>
          </a:p>
        </p:txBody>
      </p:sp>
      <p:sp>
        <p:nvSpPr>
          <p:cNvPr id="3" name="Content Placeholder 2">
            <a:extLst>
              <a:ext uri="{FF2B5EF4-FFF2-40B4-BE49-F238E27FC236}">
                <a16:creationId xmlns:a16="http://schemas.microsoft.com/office/drawing/2014/main" id="{19D87D19-C4D1-AC5B-A633-A8B9D756FCA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8161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1ED2-2CA9-3C5A-9564-1567F4225066}"/>
              </a:ext>
            </a:extLst>
          </p:cNvPr>
          <p:cNvSpPr>
            <a:spLocks noGrp="1"/>
          </p:cNvSpPr>
          <p:nvPr>
            <p:ph type="title"/>
          </p:nvPr>
        </p:nvSpPr>
        <p:spPr>
          <a:xfrm>
            <a:off x="0" y="-186202"/>
            <a:ext cx="12192000" cy="1325563"/>
          </a:xfrm>
        </p:spPr>
        <p:txBody>
          <a:bodyPr/>
          <a:lstStyle/>
          <a:p>
            <a:r>
              <a:rPr lang="en-GB" b="1" dirty="0">
                <a:latin typeface="+mn-lt"/>
              </a:rPr>
              <a:t>Copper Coast: the Birth of the Bronze Age in Ireland</a:t>
            </a:r>
          </a:p>
        </p:txBody>
      </p:sp>
      <p:sp>
        <p:nvSpPr>
          <p:cNvPr id="3" name="Content Placeholder 2">
            <a:extLst>
              <a:ext uri="{FF2B5EF4-FFF2-40B4-BE49-F238E27FC236}">
                <a16:creationId xmlns:a16="http://schemas.microsoft.com/office/drawing/2014/main" id="{AE042953-9BFD-36AA-6714-D68DB4DC15D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504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BBE-8011-1138-B934-91A7EC24DFEB}"/>
              </a:ext>
            </a:extLst>
          </p:cNvPr>
          <p:cNvSpPr>
            <a:spLocks noGrp="1"/>
          </p:cNvSpPr>
          <p:nvPr>
            <p:ph type="title"/>
          </p:nvPr>
        </p:nvSpPr>
        <p:spPr/>
        <p:txBody>
          <a:bodyPr>
            <a:normAutofit/>
          </a:bodyPr>
          <a:lstStyle/>
          <a:p>
            <a:pPr algn="ctr"/>
            <a:r>
              <a:rPr lang="en-GB" sz="5400" b="1" dirty="0">
                <a:latin typeface="+mn-lt"/>
              </a:rPr>
              <a:t>Origins 2. From the West</a:t>
            </a:r>
          </a:p>
        </p:txBody>
      </p:sp>
      <p:sp>
        <p:nvSpPr>
          <p:cNvPr id="3" name="Content Placeholder 2">
            <a:extLst>
              <a:ext uri="{FF2B5EF4-FFF2-40B4-BE49-F238E27FC236}">
                <a16:creationId xmlns:a16="http://schemas.microsoft.com/office/drawing/2014/main" id="{0350AF91-2314-0B1F-5E18-9E2F4486CA0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6C06AA4-9B8E-7556-CB1C-A069E0DAF2D7}"/>
              </a:ext>
            </a:extLst>
          </p:cNvPr>
          <p:cNvPicPr>
            <a:picLocks noChangeAspect="1"/>
          </p:cNvPicPr>
          <p:nvPr/>
        </p:nvPicPr>
        <p:blipFill>
          <a:blip r:embed="rId2"/>
          <a:stretch>
            <a:fillRect/>
          </a:stretch>
        </p:blipFill>
        <p:spPr>
          <a:xfrm>
            <a:off x="3202567" y="1849999"/>
            <a:ext cx="5312642" cy="4326964"/>
          </a:xfrm>
          <a:prstGeom prst="rect">
            <a:avLst/>
          </a:prstGeom>
        </p:spPr>
      </p:pic>
    </p:spTree>
    <p:extLst>
      <p:ext uri="{BB962C8B-B14F-4D97-AF65-F5344CB8AC3E}">
        <p14:creationId xmlns:p14="http://schemas.microsoft.com/office/powerpoint/2010/main" val="417597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45B7C-8473-5AB7-BDDE-3287B86B6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13CD8-5641-ECC8-93B4-F1E77BDF233F}"/>
              </a:ext>
            </a:extLst>
          </p:cNvPr>
          <p:cNvSpPr>
            <a:spLocks noGrp="1"/>
          </p:cNvSpPr>
          <p:nvPr>
            <p:ph type="title"/>
          </p:nvPr>
        </p:nvSpPr>
        <p:spPr/>
        <p:txBody>
          <a:bodyPr>
            <a:normAutofit/>
          </a:bodyPr>
          <a:lstStyle/>
          <a:p>
            <a:pPr algn="ctr"/>
            <a:r>
              <a:rPr lang="en-GB" sz="6000" b="1" dirty="0">
                <a:latin typeface="+mn-lt"/>
              </a:rPr>
              <a:t>Reminder: The Course</a:t>
            </a:r>
          </a:p>
        </p:txBody>
      </p:sp>
      <p:sp>
        <p:nvSpPr>
          <p:cNvPr id="3" name="Content Placeholder 2">
            <a:extLst>
              <a:ext uri="{FF2B5EF4-FFF2-40B4-BE49-F238E27FC236}">
                <a16:creationId xmlns:a16="http://schemas.microsoft.com/office/drawing/2014/main" id="{47178C24-6C5E-8B03-5AA2-C8E4116E926A}"/>
              </a:ext>
            </a:extLst>
          </p:cNvPr>
          <p:cNvSpPr>
            <a:spLocks noGrp="1"/>
          </p:cNvSpPr>
          <p:nvPr>
            <p:ph idx="1"/>
          </p:nvPr>
        </p:nvSpPr>
        <p:spPr>
          <a:xfrm>
            <a:off x="228600" y="1825624"/>
            <a:ext cx="11125200" cy="4373469"/>
          </a:xfrm>
        </p:spPr>
        <p:txBody>
          <a:bodyPr>
            <a:normAutofit fontScale="92500" lnSpcReduction="20000"/>
          </a:bodyPr>
          <a:lstStyle/>
          <a:p>
            <a:pPr marL="0" indent="0">
              <a:buNone/>
            </a:pPr>
            <a:r>
              <a:rPr lang="en-GB" b="1" dirty="0"/>
              <a:t>Week 1:	Introduction</a:t>
            </a:r>
          </a:p>
          <a:p>
            <a:pPr marL="0" indent="0">
              <a:buNone/>
            </a:pPr>
            <a:r>
              <a:rPr lang="en-GB" b="1" dirty="0"/>
              <a:t>                	Celtic Origins: From the East</a:t>
            </a:r>
          </a:p>
          <a:p>
            <a:pPr marL="0" indent="0">
              <a:buNone/>
            </a:pPr>
            <a:r>
              <a:rPr lang="en-GB" b="1" dirty="0"/>
              <a:t>Week 2: 	Celtic Origins: From the East or West?</a:t>
            </a:r>
          </a:p>
          <a:p>
            <a:pPr marL="0" indent="0">
              <a:buNone/>
            </a:pPr>
            <a:r>
              <a:rPr lang="en-GB" b="1" dirty="0"/>
              <a:t>	  	Celtic Origins: from the heart?</a:t>
            </a:r>
          </a:p>
          <a:p>
            <a:pPr marL="0" indent="0">
              <a:buNone/>
            </a:pPr>
            <a:r>
              <a:rPr lang="en-GB" b="1" dirty="0"/>
              <a:t>Week 3: 	Oral Traditions, the </a:t>
            </a:r>
            <a:r>
              <a:rPr lang="en-GB" b="1" dirty="0" err="1"/>
              <a:t>cèilidh</a:t>
            </a:r>
            <a:r>
              <a:rPr lang="en-GB" b="1" dirty="0"/>
              <a:t> house and the expressive arts</a:t>
            </a:r>
          </a:p>
          <a:p>
            <a:pPr marL="0" indent="0">
              <a:buNone/>
            </a:pPr>
            <a:r>
              <a:rPr lang="en-GB" b="1" dirty="0"/>
              <a:t>                	Pagan beliefs: the Green World and the sagas</a:t>
            </a:r>
          </a:p>
          <a:p>
            <a:pPr marL="0" indent="0">
              <a:buNone/>
            </a:pPr>
            <a:r>
              <a:rPr lang="en-GB" b="1" dirty="0"/>
              <a:t>Week 4: 	The Significance of the Otherworld</a:t>
            </a:r>
          </a:p>
          <a:p>
            <a:pPr marL="0" indent="0">
              <a:buNone/>
            </a:pPr>
            <a:r>
              <a:rPr lang="en-GB" b="1" dirty="0"/>
              <a:t>                	</a:t>
            </a:r>
            <a:r>
              <a:rPr lang="en-GB" b="1" dirty="0" err="1"/>
              <a:t>Dúthchas</a:t>
            </a:r>
            <a:endParaRPr lang="en-GB" b="1" dirty="0"/>
          </a:p>
          <a:p>
            <a:pPr marL="0" indent="0">
              <a:buNone/>
            </a:pPr>
            <a:r>
              <a:rPr lang="en-GB" b="1" dirty="0"/>
              <a:t>Week 5: 	The Cheshire Cat, Nationhood and identity: In search of a Celtic    		Ecology</a:t>
            </a:r>
          </a:p>
          <a:p>
            <a:pPr marL="0" indent="0">
              <a:buNone/>
            </a:pPr>
            <a:r>
              <a:rPr lang="en-GB" dirty="0"/>
              <a:t>                </a:t>
            </a:r>
          </a:p>
        </p:txBody>
      </p:sp>
    </p:spTree>
    <p:extLst>
      <p:ext uri="{BB962C8B-B14F-4D97-AF65-F5344CB8AC3E}">
        <p14:creationId xmlns:p14="http://schemas.microsoft.com/office/powerpoint/2010/main" val="308989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92E2-E771-6C89-8DC7-489E2ED64F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3B1B8E-3E67-B451-083E-92C0A8AF59CB}"/>
              </a:ext>
            </a:extLst>
          </p:cNvPr>
          <p:cNvSpPr>
            <a:spLocks noGrp="1"/>
          </p:cNvSpPr>
          <p:nvPr>
            <p:ph idx="1"/>
          </p:nvPr>
        </p:nvSpPr>
        <p:spPr/>
        <p:txBody>
          <a:bodyPr/>
          <a:lstStyle/>
          <a:p>
            <a:r>
              <a:rPr lang="en-GB" b="1" dirty="0"/>
              <a:t>The Hallstatt (From the East) idea is counteracted by the awkward evidence for eastward Celtic movements in the historical period </a:t>
            </a:r>
          </a:p>
          <a:p>
            <a:r>
              <a:rPr lang="en-GB" b="1" dirty="0"/>
              <a:t>Thus the obviously Celtic ethnic, place- and personal names of Galatia in Turkey  are clearly due to the Celts’ documented eastward migrations of the third century BC</a:t>
            </a:r>
          </a:p>
        </p:txBody>
      </p:sp>
    </p:spTree>
    <p:extLst>
      <p:ext uri="{BB962C8B-B14F-4D97-AF65-F5344CB8AC3E}">
        <p14:creationId xmlns:p14="http://schemas.microsoft.com/office/powerpoint/2010/main" val="57715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A49-7F90-86E5-30CD-9E57FD8B5A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416DE0-D673-68A6-0790-11BFDF3001B4}"/>
              </a:ext>
            </a:extLst>
          </p:cNvPr>
          <p:cNvSpPr>
            <a:spLocks noGrp="1"/>
          </p:cNvSpPr>
          <p:nvPr>
            <p:ph idx="1"/>
          </p:nvPr>
        </p:nvSpPr>
        <p:spPr/>
        <p:txBody>
          <a:bodyPr/>
          <a:lstStyle/>
          <a:p>
            <a:endParaRPr lang="en-GB"/>
          </a:p>
        </p:txBody>
      </p:sp>
      <p:sp>
        <p:nvSpPr>
          <p:cNvPr id="9" name="TextBox 8">
            <a:extLst>
              <a:ext uri="{FF2B5EF4-FFF2-40B4-BE49-F238E27FC236}">
                <a16:creationId xmlns:a16="http://schemas.microsoft.com/office/drawing/2014/main" id="{B3FB1B4A-116B-2FF8-0383-697C1E4847F0}"/>
              </a:ext>
            </a:extLst>
          </p:cNvPr>
          <p:cNvSpPr txBox="1"/>
          <p:nvPr/>
        </p:nvSpPr>
        <p:spPr>
          <a:xfrm>
            <a:off x="838200" y="1825625"/>
            <a:ext cx="9811871" cy="3539430"/>
          </a:xfrm>
          <a:prstGeom prst="rect">
            <a:avLst/>
          </a:prstGeom>
          <a:noFill/>
        </p:spPr>
        <p:txBody>
          <a:bodyPr wrap="square">
            <a:spAutoFit/>
          </a:bodyPr>
          <a:lstStyle/>
          <a:p>
            <a:r>
              <a:rPr lang="en-GB" sz="3200" b="1" dirty="0"/>
              <a:t>Also, Julius Caesar was adamant that the </a:t>
            </a:r>
            <a:r>
              <a:rPr lang="en-GB" sz="3200" b="1" dirty="0" err="1"/>
              <a:t>Volcae</a:t>
            </a:r>
            <a:r>
              <a:rPr lang="en-GB" sz="3200" b="1" dirty="0"/>
              <a:t> </a:t>
            </a:r>
            <a:r>
              <a:rPr lang="en-GB" sz="3200" b="1" dirty="0" err="1"/>
              <a:t>Tectosages</a:t>
            </a:r>
            <a:r>
              <a:rPr lang="en-GB" sz="3200" b="1" dirty="0"/>
              <a:t> had migrated eastwards across the Rhine from Gaul</a:t>
            </a:r>
          </a:p>
          <a:p>
            <a:endParaRPr lang="en-GB" sz="3200" b="1" dirty="0"/>
          </a:p>
          <a:p>
            <a:r>
              <a:rPr lang="en-GB" sz="3200" b="1" dirty="0"/>
              <a:t> No ancient author claims that the Boii were indigenous to Bohemia. Instead, Tacitus relate that they crossed the Rhine from the west.</a:t>
            </a:r>
          </a:p>
        </p:txBody>
      </p:sp>
    </p:spTree>
    <p:extLst>
      <p:ext uri="{BB962C8B-B14F-4D97-AF65-F5344CB8AC3E}">
        <p14:creationId xmlns:p14="http://schemas.microsoft.com/office/powerpoint/2010/main" val="375656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A293-094B-4DC9-AADA-350554D2C349}"/>
              </a:ext>
            </a:extLst>
          </p:cNvPr>
          <p:cNvSpPr>
            <a:spLocks noGrp="1"/>
          </p:cNvSpPr>
          <p:nvPr>
            <p:ph type="title"/>
          </p:nvPr>
        </p:nvSpPr>
        <p:spPr/>
        <p:txBody>
          <a:bodyPr/>
          <a:lstStyle/>
          <a:p>
            <a:pPr algn="ctr"/>
            <a:r>
              <a:rPr lang="en-GB" b="1" dirty="0">
                <a:latin typeface="+mn-lt"/>
              </a:rPr>
              <a:t>From the West</a:t>
            </a:r>
          </a:p>
        </p:txBody>
      </p:sp>
      <p:sp>
        <p:nvSpPr>
          <p:cNvPr id="3" name="Content Placeholder 2">
            <a:extLst>
              <a:ext uri="{FF2B5EF4-FFF2-40B4-BE49-F238E27FC236}">
                <a16:creationId xmlns:a16="http://schemas.microsoft.com/office/drawing/2014/main" id="{967C551D-39B5-944C-63DA-80BE2C2D32A6}"/>
              </a:ext>
            </a:extLst>
          </p:cNvPr>
          <p:cNvSpPr>
            <a:spLocks noGrp="1"/>
          </p:cNvSpPr>
          <p:nvPr>
            <p:ph idx="1"/>
          </p:nvPr>
        </p:nvSpPr>
        <p:spPr/>
        <p:txBody>
          <a:bodyPr/>
          <a:lstStyle/>
          <a:p>
            <a:r>
              <a:rPr lang="en-GB" b="1" dirty="0"/>
              <a:t>A newer theory of "Celts from the West" suggests that Proto-Celts arose earlier, </a:t>
            </a:r>
          </a:p>
          <a:p>
            <a:r>
              <a:rPr lang="en-GB" b="1" dirty="0"/>
              <a:t>Celtic was  the lingua franca of the Atlantic Bronze Age coastal zone and spread eastward</a:t>
            </a:r>
          </a:p>
          <a:p>
            <a:r>
              <a:rPr lang="en-GB" b="1" dirty="0"/>
              <a:t>It is argued that those who have inhabited Ireland for the last three millennia do not share a common heritage with the Central European Celts of the Hallstatt or La Tène civilizations. </a:t>
            </a:r>
          </a:p>
        </p:txBody>
      </p:sp>
    </p:spTree>
    <p:extLst>
      <p:ext uri="{BB962C8B-B14F-4D97-AF65-F5344CB8AC3E}">
        <p14:creationId xmlns:p14="http://schemas.microsoft.com/office/powerpoint/2010/main" val="385431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B85F-7573-16CB-468A-85F220EE19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BAC87B-E6B7-1330-1B1E-D7C5FCFE7A27}"/>
              </a:ext>
            </a:extLst>
          </p:cNvPr>
          <p:cNvSpPr>
            <a:spLocks noGrp="1"/>
          </p:cNvSpPr>
          <p:nvPr>
            <p:ph idx="1"/>
          </p:nvPr>
        </p:nvSpPr>
        <p:spPr/>
        <p:txBody>
          <a:bodyPr>
            <a:normAutofit/>
          </a:bodyPr>
          <a:lstStyle/>
          <a:p>
            <a:r>
              <a:rPr lang="en-GB" b="1" dirty="0"/>
              <a:t>Despite the adoption of La Tène art styles, archaeological evidence for large-scale Iron Age migrations into the British Isles has been singularly lacking</a:t>
            </a:r>
          </a:p>
          <a:p>
            <a:r>
              <a:rPr lang="en-GB" b="1" dirty="0"/>
              <a:t>In Ireland, La Tène artifacts are relatively rare and are almost always of indigenous manufacture rather than of external origin. </a:t>
            </a:r>
          </a:p>
          <a:p>
            <a:endParaRPr lang="en-GB" dirty="0"/>
          </a:p>
        </p:txBody>
      </p:sp>
    </p:spTree>
    <p:extLst>
      <p:ext uri="{BB962C8B-B14F-4D97-AF65-F5344CB8AC3E}">
        <p14:creationId xmlns:p14="http://schemas.microsoft.com/office/powerpoint/2010/main" val="163870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4DA7-EEF3-ED2E-1887-8AF820B4C7D6}"/>
              </a:ext>
            </a:extLst>
          </p:cNvPr>
          <p:cNvSpPr>
            <a:spLocks noGrp="1"/>
          </p:cNvSpPr>
          <p:nvPr>
            <p:ph type="title"/>
          </p:nvPr>
        </p:nvSpPr>
        <p:spPr/>
        <p:txBody>
          <a:bodyPr/>
          <a:lstStyle/>
          <a:p>
            <a:pPr algn="ctr"/>
            <a:r>
              <a:rPr lang="en-GB" b="1" dirty="0">
                <a:latin typeface="+mn-lt"/>
              </a:rPr>
              <a:t>Remember the earliest mention of the Celts in literature?</a:t>
            </a:r>
          </a:p>
        </p:txBody>
      </p:sp>
      <p:sp>
        <p:nvSpPr>
          <p:cNvPr id="3" name="Content Placeholder 2">
            <a:extLst>
              <a:ext uri="{FF2B5EF4-FFF2-40B4-BE49-F238E27FC236}">
                <a16:creationId xmlns:a16="http://schemas.microsoft.com/office/drawing/2014/main" id="{49F01FA3-B025-11EE-2D37-53A815E9FCAA}"/>
              </a:ext>
            </a:extLst>
          </p:cNvPr>
          <p:cNvSpPr>
            <a:spLocks noGrp="1"/>
          </p:cNvSpPr>
          <p:nvPr>
            <p:ph idx="1"/>
          </p:nvPr>
        </p:nvSpPr>
        <p:spPr>
          <a:xfrm>
            <a:off x="-22408" y="1825625"/>
            <a:ext cx="6226260" cy="4351338"/>
          </a:xfrm>
        </p:spPr>
        <p:txBody>
          <a:bodyPr/>
          <a:lstStyle/>
          <a:p>
            <a:r>
              <a:rPr lang="en-GB" b="1" dirty="0" err="1"/>
              <a:t>Hecataeus</a:t>
            </a:r>
            <a:r>
              <a:rPr lang="en-GB" b="1" dirty="0"/>
              <a:t> of Miletus (6</a:t>
            </a:r>
            <a:r>
              <a:rPr lang="en-GB" b="1" baseline="30000" dirty="0"/>
              <a:t>th</a:t>
            </a:r>
            <a:r>
              <a:rPr lang="en-GB" b="1" dirty="0"/>
              <a:t> century BC) </a:t>
            </a:r>
          </a:p>
          <a:p>
            <a:r>
              <a:rPr lang="en-GB" b="1" dirty="0" err="1"/>
              <a:t>Gaulish</a:t>
            </a:r>
            <a:r>
              <a:rPr lang="en-GB" b="1" dirty="0"/>
              <a:t> Mediterranean coast</a:t>
            </a:r>
          </a:p>
          <a:p>
            <a:endParaRPr lang="en-GB" dirty="0"/>
          </a:p>
        </p:txBody>
      </p:sp>
    </p:spTree>
    <p:extLst>
      <p:ext uri="{BB962C8B-B14F-4D97-AF65-F5344CB8AC3E}">
        <p14:creationId xmlns:p14="http://schemas.microsoft.com/office/powerpoint/2010/main" val="120152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D19A-840F-DE83-B9A0-1987E74205BF}"/>
              </a:ext>
            </a:extLst>
          </p:cNvPr>
          <p:cNvSpPr>
            <a:spLocks noGrp="1"/>
          </p:cNvSpPr>
          <p:nvPr>
            <p:ph type="title"/>
          </p:nvPr>
        </p:nvSpPr>
        <p:spPr/>
        <p:txBody>
          <a:bodyPr/>
          <a:lstStyle/>
          <a:p>
            <a:pPr algn="ctr"/>
            <a:r>
              <a:rPr lang="en-GB" b="1" dirty="0">
                <a:latin typeface="+mn-lt"/>
              </a:rPr>
              <a:t>The Pillars of Hercules</a:t>
            </a:r>
          </a:p>
        </p:txBody>
      </p:sp>
      <p:sp>
        <p:nvSpPr>
          <p:cNvPr id="3" name="Content Placeholder 2">
            <a:extLst>
              <a:ext uri="{FF2B5EF4-FFF2-40B4-BE49-F238E27FC236}">
                <a16:creationId xmlns:a16="http://schemas.microsoft.com/office/drawing/2014/main" id="{44E01DD1-7FC9-54AA-DBC5-019D011084C0}"/>
              </a:ext>
            </a:extLst>
          </p:cNvPr>
          <p:cNvSpPr>
            <a:spLocks noGrp="1"/>
          </p:cNvSpPr>
          <p:nvPr>
            <p:ph idx="1"/>
          </p:nvPr>
        </p:nvSpPr>
        <p:spPr>
          <a:xfrm>
            <a:off x="838200" y="1637367"/>
            <a:ext cx="10515600" cy="4351338"/>
          </a:xfrm>
        </p:spPr>
        <p:txBody>
          <a:bodyPr/>
          <a:lstStyle/>
          <a:p>
            <a:r>
              <a:rPr lang="en-GB" b="1" dirty="0"/>
              <a:t>Herodotus refers to the Celts as living in the far West of Europe, beyond the Pillars of Hercules (the Strait of Gibraltar)</a:t>
            </a:r>
          </a:p>
          <a:p>
            <a:r>
              <a:rPr lang="en-GB" b="1" dirty="0"/>
              <a:t>This is supported by </a:t>
            </a:r>
            <a:r>
              <a:rPr lang="en-GB" b="1" dirty="0" err="1"/>
              <a:t>Avienius</a:t>
            </a:r>
            <a:r>
              <a:rPr lang="en-GB" b="1" dirty="0"/>
              <a:t> in </a:t>
            </a:r>
            <a:r>
              <a:rPr lang="en-GB" b="1" i="1" dirty="0"/>
              <a:t>Ora Maritima</a:t>
            </a:r>
            <a:r>
              <a:rPr lang="en-GB" b="1" dirty="0"/>
              <a:t>.</a:t>
            </a:r>
          </a:p>
        </p:txBody>
      </p:sp>
    </p:spTree>
    <p:extLst>
      <p:ext uri="{BB962C8B-B14F-4D97-AF65-F5344CB8AC3E}">
        <p14:creationId xmlns:p14="http://schemas.microsoft.com/office/powerpoint/2010/main" val="6071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6410-ACA0-F218-EFF8-B0793C77D688}"/>
              </a:ext>
            </a:extLst>
          </p:cNvPr>
          <p:cNvSpPr>
            <a:spLocks noGrp="1"/>
          </p:cNvSpPr>
          <p:nvPr>
            <p:ph type="title"/>
          </p:nvPr>
        </p:nvSpPr>
        <p:spPr/>
        <p:txBody>
          <a:bodyPr/>
          <a:lstStyle/>
          <a:p>
            <a:r>
              <a:rPr lang="en-GB" b="1" dirty="0" err="1">
                <a:latin typeface="+mn-lt"/>
              </a:rPr>
              <a:t>Avienius</a:t>
            </a:r>
            <a:r>
              <a:rPr lang="en-GB" b="1" dirty="0">
                <a:latin typeface="+mn-lt"/>
              </a:rPr>
              <a:t>: </a:t>
            </a:r>
            <a:r>
              <a:rPr lang="en-GB" b="1" i="1" dirty="0">
                <a:latin typeface="+mn-lt"/>
              </a:rPr>
              <a:t>Ora Maritima</a:t>
            </a:r>
          </a:p>
        </p:txBody>
      </p:sp>
      <p:sp>
        <p:nvSpPr>
          <p:cNvPr id="3" name="Content Placeholder 2">
            <a:extLst>
              <a:ext uri="{FF2B5EF4-FFF2-40B4-BE49-F238E27FC236}">
                <a16:creationId xmlns:a16="http://schemas.microsoft.com/office/drawing/2014/main" id="{70294726-6AC5-4284-6246-06CE89F462A6}"/>
              </a:ext>
            </a:extLst>
          </p:cNvPr>
          <p:cNvSpPr>
            <a:spLocks noGrp="1"/>
          </p:cNvSpPr>
          <p:nvPr>
            <p:ph idx="1"/>
          </p:nvPr>
        </p:nvSpPr>
        <p:spPr>
          <a:xfrm>
            <a:off x="528919" y="1825625"/>
            <a:ext cx="5105399" cy="4351338"/>
          </a:xfrm>
        </p:spPr>
        <p:txBody>
          <a:bodyPr>
            <a:normAutofit/>
          </a:bodyPr>
          <a:lstStyle/>
          <a:p>
            <a:r>
              <a:rPr lang="en-GB" b="1" i="1" dirty="0"/>
              <a:t>Ora Maritima </a:t>
            </a:r>
            <a:r>
              <a:rPr lang="en-GB" b="1" dirty="0"/>
              <a:t>means ‘Sea Coasts’, written around 400 BC</a:t>
            </a:r>
          </a:p>
          <a:p>
            <a:r>
              <a:rPr lang="en-GB" b="1" dirty="0"/>
              <a:t>He quoted from a much earlier author of a sailing manual called </a:t>
            </a:r>
            <a:r>
              <a:rPr lang="en-GB" b="1" i="1" dirty="0" err="1"/>
              <a:t>Massilliot</a:t>
            </a:r>
            <a:r>
              <a:rPr lang="en-GB" b="1" i="1" dirty="0"/>
              <a:t> Periplus</a:t>
            </a:r>
            <a:r>
              <a:rPr lang="en-GB" b="1" dirty="0"/>
              <a:t>, thought to date to 600 BC, mentioning a land occupied by a people called the Celts.</a:t>
            </a:r>
          </a:p>
        </p:txBody>
      </p:sp>
    </p:spTree>
    <p:extLst>
      <p:ext uri="{BB962C8B-B14F-4D97-AF65-F5344CB8AC3E}">
        <p14:creationId xmlns:p14="http://schemas.microsoft.com/office/powerpoint/2010/main" val="11429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CCC0-5C13-B995-9EAE-9599C08877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0DD713-7388-0E28-53C3-B742CF995CC1}"/>
              </a:ext>
            </a:extLst>
          </p:cNvPr>
          <p:cNvSpPr>
            <a:spLocks noGrp="1"/>
          </p:cNvSpPr>
          <p:nvPr>
            <p:ph idx="1"/>
          </p:nvPr>
        </p:nvSpPr>
        <p:spPr/>
        <p:txBody>
          <a:bodyPr/>
          <a:lstStyle/>
          <a:p>
            <a:r>
              <a:rPr lang="en-GB" b="1" dirty="0"/>
              <a:t>“The </a:t>
            </a:r>
            <a:r>
              <a:rPr lang="en-GB" b="1" dirty="0" err="1"/>
              <a:t>Oestrymnian</a:t>
            </a:r>
            <a:r>
              <a:rPr lang="en-GB" b="1" dirty="0"/>
              <a:t> gulf gapes open for its inhabitants,</a:t>
            </a:r>
            <a:br>
              <a:rPr lang="en-GB" b="1" dirty="0"/>
            </a:br>
            <a:r>
              <a:rPr lang="en-GB" b="1" dirty="0"/>
              <a:t>In which the </a:t>
            </a:r>
            <a:r>
              <a:rPr lang="en-GB" b="1" dirty="0" err="1"/>
              <a:t>Oestrymnian</a:t>
            </a:r>
            <a:r>
              <a:rPr lang="en-GB" b="1" dirty="0"/>
              <a:t> islands spring up,</a:t>
            </a:r>
            <a:br>
              <a:rPr lang="en-GB" b="1" dirty="0"/>
            </a:br>
            <a:r>
              <a:rPr lang="en-GB" b="1" dirty="0"/>
              <a:t>Lying over a wide area and rich in deposits</a:t>
            </a:r>
            <a:br>
              <a:rPr lang="en-GB" b="1" dirty="0"/>
            </a:br>
            <a:r>
              <a:rPr lang="en-GB" b="1" dirty="0"/>
              <a:t>Of tin and lead. Great is the energy of the people here,</a:t>
            </a:r>
            <a:br>
              <a:rPr lang="en-GB" b="1" dirty="0"/>
            </a:br>
            <a:r>
              <a:rPr lang="en-GB" b="1" dirty="0"/>
              <a:t>Proud their character, pragmatic their skill.</a:t>
            </a:r>
            <a:br>
              <a:rPr lang="en-GB" b="1" dirty="0"/>
            </a:br>
            <a:r>
              <a:rPr lang="en-GB" b="1" dirty="0"/>
              <a:t>All things are connected to affairs of business.</a:t>
            </a:r>
            <a:br>
              <a:rPr lang="en-GB" b="1" dirty="0"/>
            </a:br>
            <a:r>
              <a:rPr lang="en-GB" b="1" dirty="0"/>
              <a:t>They cleave the tempestuous sea,</a:t>
            </a:r>
            <a:br>
              <a:rPr lang="en-GB" b="1" dirty="0"/>
            </a:br>
            <a:r>
              <a:rPr lang="en-GB" b="1" dirty="0"/>
              <a:t>And the current of the Ocean abounding in monsters, with woven boats.”</a:t>
            </a:r>
          </a:p>
          <a:p>
            <a:endParaRPr lang="en-GB" dirty="0"/>
          </a:p>
        </p:txBody>
      </p:sp>
    </p:spTree>
    <p:extLst>
      <p:ext uri="{BB962C8B-B14F-4D97-AF65-F5344CB8AC3E}">
        <p14:creationId xmlns:p14="http://schemas.microsoft.com/office/powerpoint/2010/main" val="3779127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9DAB-9160-9991-1A1D-84E558623217}"/>
              </a:ext>
            </a:extLst>
          </p:cNvPr>
          <p:cNvSpPr>
            <a:spLocks noGrp="1"/>
          </p:cNvSpPr>
          <p:nvPr>
            <p:ph type="title"/>
          </p:nvPr>
        </p:nvSpPr>
        <p:spPr/>
        <p:txBody>
          <a:bodyPr/>
          <a:lstStyle/>
          <a:p>
            <a:pPr algn="ctr"/>
            <a:r>
              <a:rPr lang="en-GB" b="1" dirty="0" err="1">
                <a:latin typeface="+mn-lt"/>
              </a:rPr>
              <a:t>Avienius</a:t>
            </a:r>
            <a:r>
              <a:rPr lang="en-GB" b="1" dirty="0">
                <a:latin typeface="+mn-lt"/>
              </a:rPr>
              <a:t> on Ireland (</a:t>
            </a:r>
            <a:r>
              <a:rPr lang="en-GB" b="1" dirty="0" err="1">
                <a:latin typeface="+mn-lt"/>
              </a:rPr>
              <a:t>Hierni</a:t>
            </a:r>
            <a:r>
              <a:rPr lang="en-GB" b="1" dirty="0">
                <a:latin typeface="+mn-lt"/>
              </a:rPr>
              <a:t>) and Coracles</a:t>
            </a:r>
          </a:p>
        </p:txBody>
      </p:sp>
      <p:sp>
        <p:nvSpPr>
          <p:cNvPr id="3" name="Content Placeholder 2">
            <a:extLst>
              <a:ext uri="{FF2B5EF4-FFF2-40B4-BE49-F238E27FC236}">
                <a16:creationId xmlns:a16="http://schemas.microsoft.com/office/drawing/2014/main" id="{6E8B7404-4381-9055-65B3-B88751BA43C5}"/>
              </a:ext>
            </a:extLst>
          </p:cNvPr>
          <p:cNvSpPr>
            <a:spLocks noGrp="1"/>
          </p:cNvSpPr>
          <p:nvPr>
            <p:ph idx="1"/>
          </p:nvPr>
        </p:nvSpPr>
        <p:spPr/>
        <p:txBody>
          <a:bodyPr/>
          <a:lstStyle/>
          <a:p>
            <a:pPr marL="0" indent="0">
              <a:buNone/>
            </a:pPr>
            <a:r>
              <a:rPr lang="en-GB" b="1" dirty="0"/>
              <a:t>“But, in a miraculous thing, they always fit out</a:t>
            </a:r>
          </a:p>
          <a:p>
            <a:pPr marL="0" indent="0">
              <a:buNone/>
            </a:pPr>
            <a:r>
              <a:rPr lang="en-GB" b="1" dirty="0"/>
              <a:t>Vessels from hides stitched together,</a:t>
            </a:r>
          </a:p>
          <a:p>
            <a:pPr marL="0" indent="0">
              <a:buNone/>
            </a:pPr>
            <a:r>
              <a:rPr lang="en-GB" b="1" dirty="0"/>
              <a:t>And often travel through the immense sea in a skin.</a:t>
            </a:r>
          </a:p>
          <a:p>
            <a:pPr marL="0" indent="0">
              <a:buNone/>
            </a:pPr>
            <a:r>
              <a:rPr lang="en-GB" b="1" dirty="0"/>
              <a:t>Then from here it is two days’ journey by boat to the Holy island [Ireland] –</a:t>
            </a:r>
          </a:p>
          <a:p>
            <a:pPr marL="0" indent="0">
              <a:buNone/>
            </a:pPr>
            <a:r>
              <a:rPr lang="en-GB" b="1" dirty="0"/>
              <a:t>So the ancients called it.</a:t>
            </a:r>
          </a:p>
          <a:p>
            <a:pPr marL="0" indent="0">
              <a:buNone/>
            </a:pPr>
            <a:r>
              <a:rPr lang="en-GB" b="1" dirty="0"/>
              <a:t>This island lies as an expanse of ground amid the waves,</a:t>
            </a:r>
          </a:p>
          <a:p>
            <a:pPr marL="0" indent="0">
              <a:buNone/>
            </a:pPr>
            <a:r>
              <a:rPr lang="en-GB" b="1" dirty="0"/>
              <a:t>And the people of the </a:t>
            </a:r>
            <a:r>
              <a:rPr lang="en-GB" b="1" dirty="0" err="1"/>
              <a:t>Hierni</a:t>
            </a:r>
            <a:r>
              <a:rPr lang="en-GB" b="1" dirty="0"/>
              <a:t> cultivate it all over.”</a:t>
            </a:r>
          </a:p>
        </p:txBody>
      </p:sp>
    </p:spTree>
    <p:extLst>
      <p:ext uri="{BB962C8B-B14F-4D97-AF65-F5344CB8AC3E}">
        <p14:creationId xmlns:p14="http://schemas.microsoft.com/office/powerpoint/2010/main" val="259691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3642-6F05-9546-8BE0-D55CC2652332}"/>
              </a:ext>
            </a:extLst>
          </p:cNvPr>
          <p:cNvSpPr>
            <a:spLocks noGrp="1"/>
          </p:cNvSpPr>
          <p:nvPr>
            <p:ph type="title"/>
          </p:nvPr>
        </p:nvSpPr>
        <p:spPr/>
        <p:txBody>
          <a:bodyPr/>
          <a:lstStyle/>
          <a:p>
            <a:r>
              <a:rPr lang="en-GB" b="1" dirty="0">
                <a:latin typeface="+mn-lt"/>
              </a:rPr>
              <a:t>Genetics</a:t>
            </a:r>
          </a:p>
        </p:txBody>
      </p:sp>
      <p:sp>
        <p:nvSpPr>
          <p:cNvPr id="3" name="Content Placeholder 2">
            <a:extLst>
              <a:ext uri="{FF2B5EF4-FFF2-40B4-BE49-F238E27FC236}">
                <a16:creationId xmlns:a16="http://schemas.microsoft.com/office/drawing/2014/main" id="{EBF2FB09-9032-4C68-ECA6-81727A9000B1}"/>
              </a:ext>
            </a:extLst>
          </p:cNvPr>
          <p:cNvSpPr>
            <a:spLocks noGrp="1"/>
          </p:cNvSpPr>
          <p:nvPr>
            <p:ph idx="1"/>
          </p:nvPr>
        </p:nvSpPr>
        <p:spPr>
          <a:xfrm>
            <a:off x="838200" y="1825625"/>
            <a:ext cx="7068671" cy="4351338"/>
          </a:xfrm>
        </p:spPr>
        <p:txBody>
          <a:bodyPr/>
          <a:lstStyle/>
          <a:p>
            <a:r>
              <a:rPr lang="en-GB" b="1" dirty="0"/>
              <a:t>Bryan Sykes finds that the DNA of those in Ireland can be linked to several maternal clans and primarily one male line he labelled </a:t>
            </a:r>
            <a:r>
              <a:rPr lang="en-GB" b="1" dirty="0" err="1"/>
              <a:t>Oisin</a:t>
            </a:r>
            <a:r>
              <a:rPr lang="en-GB" b="1" dirty="0"/>
              <a:t>. </a:t>
            </a:r>
          </a:p>
          <a:p>
            <a:r>
              <a:rPr lang="en-GB" b="1" dirty="0"/>
              <a:t>He identifies the Irish as primarily Celtic in terms of their genetic origins, these Celts do not share common ancestry with those Celts who occupied central Europe and who were thought to have come to Ireland beginning around 500 BC.</a:t>
            </a:r>
          </a:p>
        </p:txBody>
      </p:sp>
    </p:spTree>
    <p:extLst>
      <p:ext uri="{BB962C8B-B14F-4D97-AF65-F5344CB8AC3E}">
        <p14:creationId xmlns:p14="http://schemas.microsoft.com/office/powerpoint/2010/main" val="170657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87BA7-DE65-616D-BC06-E110951FF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BDB94-CB38-2690-EEC6-6BFB91D0D213}"/>
              </a:ext>
            </a:extLst>
          </p:cNvPr>
          <p:cNvSpPr>
            <a:spLocks noGrp="1"/>
          </p:cNvSpPr>
          <p:nvPr>
            <p:ph type="title"/>
          </p:nvPr>
        </p:nvSpPr>
        <p:spPr/>
        <p:txBody>
          <a:bodyPr/>
          <a:lstStyle/>
          <a:p>
            <a:pPr algn="ctr"/>
            <a:r>
              <a:rPr lang="en-GB" b="1" dirty="0">
                <a:latin typeface="+mn-lt"/>
              </a:rPr>
              <a:t>Housekeeping</a:t>
            </a:r>
          </a:p>
        </p:txBody>
      </p:sp>
      <p:sp>
        <p:nvSpPr>
          <p:cNvPr id="3" name="Content Placeholder 2">
            <a:extLst>
              <a:ext uri="{FF2B5EF4-FFF2-40B4-BE49-F238E27FC236}">
                <a16:creationId xmlns:a16="http://schemas.microsoft.com/office/drawing/2014/main" id="{191C1A69-95D7-94C8-9FAA-939AB60C7CAF}"/>
              </a:ext>
            </a:extLst>
          </p:cNvPr>
          <p:cNvSpPr>
            <a:spLocks noGrp="1"/>
          </p:cNvSpPr>
          <p:nvPr>
            <p:ph idx="1"/>
          </p:nvPr>
        </p:nvSpPr>
        <p:spPr/>
        <p:txBody>
          <a:bodyPr/>
          <a:lstStyle/>
          <a:p>
            <a:r>
              <a:rPr lang="en-GB" b="1" dirty="0"/>
              <a:t>Each week, outlines of the lectures, suggested books, papers and websites will be added to the following site (password protected). You should have been sent an email detailing this.</a:t>
            </a:r>
          </a:p>
          <a:p>
            <a:r>
              <a:rPr lang="en-GB" b="1" dirty="0"/>
              <a:t>Website: </a:t>
            </a:r>
            <a:r>
              <a:rPr lang="en-GB" b="1" dirty="0">
                <a:hlinkClick r:id="rId2"/>
              </a:rPr>
              <a:t>www.biosri.org/celticecology</a:t>
            </a:r>
            <a:r>
              <a:rPr lang="en-GB" b="1" dirty="0"/>
              <a:t> </a:t>
            </a:r>
          </a:p>
          <a:p>
            <a:r>
              <a:rPr lang="en-GB" b="1" dirty="0"/>
              <a:t>Password: biosri6</a:t>
            </a:r>
          </a:p>
          <a:p>
            <a:r>
              <a:rPr lang="en-GB" b="1" dirty="0"/>
              <a:t>Contact: </a:t>
            </a:r>
            <a:r>
              <a:rPr lang="en-GB" b="1" dirty="0">
                <a:hlinkClick r:id="rId3"/>
              </a:rPr>
              <a:t>krskene@gmail.com</a:t>
            </a:r>
            <a:r>
              <a:rPr lang="en-GB" b="1" dirty="0"/>
              <a:t> </a:t>
            </a:r>
          </a:p>
        </p:txBody>
      </p:sp>
    </p:spTree>
    <p:extLst>
      <p:ext uri="{BB962C8B-B14F-4D97-AF65-F5344CB8AC3E}">
        <p14:creationId xmlns:p14="http://schemas.microsoft.com/office/powerpoint/2010/main" val="2065800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766E-52D1-7225-F691-A83388D2CA9A}"/>
              </a:ext>
            </a:extLst>
          </p:cNvPr>
          <p:cNvSpPr>
            <a:spLocks noGrp="1"/>
          </p:cNvSpPr>
          <p:nvPr>
            <p:ph type="title"/>
          </p:nvPr>
        </p:nvSpPr>
        <p:spPr/>
        <p:txBody>
          <a:bodyPr/>
          <a:lstStyle/>
          <a:p>
            <a:r>
              <a:rPr lang="en-GB" b="1" dirty="0">
                <a:latin typeface="+mn-lt"/>
              </a:rPr>
              <a:t>DNA: Early and West</a:t>
            </a:r>
          </a:p>
        </p:txBody>
      </p:sp>
      <p:sp>
        <p:nvSpPr>
          <p:cNvPr id="3" name="Content Placeholder 2">
            <a:extLst>
              <a:ext uri="{FF2B5EF4-FFF2-40B4-BE49-F238E27FC236}">
                <a16:creationId xmlns:a16="http://schemas.microsoft.com/office/drawing/2014/main" id="{2E45232F-CD3E-1CF8-ACE3-D2B81DA9B83C}"/>
              </a:ext>
            </a:extLst>
          </p:cNvPr>
          <p:cNvSpPr>
            <a:spLocks noGrp="1"/>
          </p:cNvSpPr>
          <p:nvPr>
            <p:ph idx="1"/>
          </p:nvPr>
        </p:nvSpPr>
        <p:spPr>
          <a:xfrm>
            <a:off x="165850" y="1825625"/>
            <a:ext cx="5374341" cy="4351338"/>
          </a:xfrm>
        </p:spPr>
        <p:txBody>
          <a:bodyPr/>
          <a:lstStyle/>
          <a:p>
            <a:r>
              <a:rPr lang="en-GB" b="1" dirty="0"/>
              <a:t> Instead, the Irish have a much longer ancestry on the island </a:t>
            </a:r>
          </a:p>
          <a:p>
            <a:r>
              <a:rPr lang="en-GB" b="1" dirty="0"/>
              <a:t>With its major genetic markers established probably at the end of the last ice age, somewhere around 6000 to 8000 BC</a:t>
            </a:r>
          </a:p>
          <a:p>
            <a:r>
              <a:rPr lang="en-GB" b="1" dirty="0"/>
              <a:t>The Younger Dryas.</a:t>
            </a:r>
          </a:p>
          <a:p>
            <a:endParaRPr lang="en-GB" dirty="0"/>
          </a:p>
        </p:txBody>
      </p:sp>
    </p:spTree>
    <p:extLst>
      <p:ext uri="{BB962C8B-B14F-4D97-AF65-F5344CB8AC3E}">
        <p14:creationId xmlns:p14="http://schemas.microsoft.com/office/powerpoint/2010/main" val="286541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20F6-FA2A-42AB-DCE9-FA0D8D5B160B}"/>
              </a:ext>
            </a:extLst>
          </p:cNvPr>
          <p:cNvSpPr>
            <a:spLocks noGrp="1"/>
          </p:cNvSpPr>
          <p:nvPr>
            <p:ph type="title"/>
          </p:nvPr>
        </p:nvSpPr>
        <p:spPr>
          <a:xfrm>
            <a:off x="838200" y="365125"/>
            <a:ext cx="7956176" cy="1460500"/>
          </a:xfrm>
        </p:spPr>
        <p:txBody>
          <a:bodyPr>
            <a:normAutofit fontScale="90000"/>
          </a:bodyPr>
          <a:lstStyle/>
          <a:p>
            <a:r>
              <a:rPr lang="en-GB" b="1" dirty="0">
                <a:latin typeface="+mn-lt"/>
              </a:rPr>
              <a:t>Dramatic genetic shift around beginning of Bronze Age in Britain</a:t>
            </a:r>
          </a:p>
        </p:txBody>
      </p:sp>
      <p:sp>
        <p:nvSpPr>
          <p:cNvPr id="3" name="Content Placeholder 2">
            <a:extLst>
              <a:ext uri="{FF2B5EF4-FFF2-40B4-BE49-F238E27FC236}">
                <a16:creationId xmlns:a16="http://schemas.microsoft.com/office/drawing/2014/main" id="{48237838-90FC-7C04-026E-F0A8283DE687}"/>
              </a:ext>
            </a:extLst>
          </p:cNvPr>
          <p:cNvSpPr>
            <a:spLocks noGrp="1"/>
          </p:cNvSpPr>
          <p:nvPr>
            <p:ph idx="1"/>
          </p:nvPr>
        </p:nvSpPr>
        <p:spPr/>
        <p:txBody>
          <a:bodyPr/>
          <a:lstStyle/>
          <a:p>
            <a:r>
              <a:rPr lang="en-GB" b="1" dirty="0"/>
              <a:t>Uncertain why</a:t>
            </a:r>
          </a:p>
          <a:p>
            <a:r>
              <a:rPr lang="en-GB" b="1" dirty="0"/>
              <a:t>Disease?</a:t>
            </a:r>
          </a:p>
          <a:p>
            <a:r>
              <a:rPr lang="en-GB" b="1" dirty="0"/>
              <a:t>War?</a:t>
            </a:r>
          </a:p>
          <a:p>
            <a:r>
              <a:rPr lang="en-GB" b="1" dirty="0"/>
              <a:t>Environmental catastrophe?</a:t>
            </a:r>
          </a:p>
          <a:p>
            <a:r>
              <a:rPr lang="en-GB" b="1" dirty="0"/>
              <a:t>Sampling bias?</a:t>
            </a:r>
          </a:p>
        </p:txBody>
      </p:sp>
    </p:spTree>
    <p:extLst>
      <p:ext uri="{BB962C8B-B14F-4D97-AF65-F5344CB8AC3E}">
        <p14:creationId xmlns:p14="http://schemas.microsoft.com/office/powerpoint/2010/main" val="131640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5A4E-FEC5-3525-D3EA-5288E3E510D5}"/>
              </a:ext>
            </a:extLst>
          </p:cNvPr>
          <p:cNvSpPr>
            <a:spLocks noGrp="1"/>
          </p:cNvSpPr>
          <p:nvPr>
            <p:ph type="title"/>
          </p:nvPr>
        </p:nvSpPr>
        <p:spPr/>
        <p:txBody>
          <a:bodyPr/>
          <a:lstStyle/>
          <a:p>
            <a:pPr algn="ctr"/>
            <a:r>
              <a:rPr lang="en-GB" b="1" dirty="0">
                <a:latin typeface="+mn-lt"/>
              </a:rPr>
              <a:t>Rapidly changing field</a:t>
            </a:r>
          </a:p>
        </p:txBody>
      </p:sp>
      <p:sp>
        <p:nvSpPr>
          <p:cNvPr id="3" name="Content Placeholder 2">
            <a:extLst>
              <a:ext uri="{FF2B5EF4-FFF2-40B4-BE49-F238E27FC236}">
                <a16:creationId xmlns:a16="http://schemas.microsoft.com/office/drawing/2014/main" id="{E7E329FD-47BC-2B8C-7975-C59D21558C63}"/>
              </a:ext>
            </a:extLst>
          </p:cNvPr>
          <p:cNvSpPr>
            <a:spLocks noGrp="1"/>
          </p:cNvSpPr>
          <p:nvPr>
            <p:ph idx="1"/>
          </p:nvPr>
        </p:nvSpPr>
        <p:spPr/>
        <p:txBody>
          <a:bodyPr/>
          <a:lstStyle/>
          <a:p>
            <a:r>
              <a:rPr lang="en-GB" b="1" dirty="0"/>
              <a:t>Ness of Brodgar discovery</a:t>
            </a:r>
          </a:p>
          <a:p>
            <a:r>
              <a:rPr lang="en-GB" b="1" dirty="0"/>
              <a:t>Continuing DNA evidence</a:t>
            </a:r>
          </a:p>
          <a:p>
            <a:r>
              <a:rPr lang="en-GB" b="1" dirty="0"/>
              <a:t>Rapidly evolving climatic data</a:t>
            </a:r>
          </a:p>
          <a:p>
            <a:r>
              <a:rPr lang="en-GB" b="1" dirty="0"/>
              <a:t>Potentially many more sites</a:t>
            </a:r>
          </a:p>
        </p:txBody>
      </p:sp>
    </p:spTree>
    <p:extLst>
      <p:ext uri="{BB962C8B-B14F-4D97-AF65-F5344CB8AC3E}">
        <p14:creationId xmlns:p14="http://schemas.microsoft.com/office/powerpoint/2010/main" val="3872631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66E7-292B-4BEA-DC74-213C21D38951}"/>
              </a:ext>
            </a:extLst>
          </p:cNvPr>
          <p:cNvSpPr>
            <a:spLocks noGrp="1"/>
          </p:cNvSpPr>
          <p:nvPr>
            <p:ph type="title"/>
          </p:nvPr>
        </p:nvSpPr>
        <p:spPr>
          <a:xfrm>
            <a:off x="-259079" y="365125"/>
            <a:ext cx="10515600" cy="1325563"/>
          </a:xfrm>
        </p:spPr>
        <p:txBody>
          <a:bodyPr/>
          <a:lstStyle/>
          <a:p>
            <a:pPr algn="ctr"/>
            <a:r>
              <a:rPr lang="en-GB" b="1" dirty="0">
                <a:latin typeface="+mn-lt"/>
              </a:rPr>
              <a:t>Discussion time </a:t>
            </a:r>
            <a:br>
              <a:rPr lang="en-GB" b="1" dirty="0">
                <a:latin typeface="+mn-lt"/>
              </a:rPr>
            </a:br>
            <a:r>
              <a:rPr lang="en-GB" b="1" dirty="0">
                <a:latin typeface="+mn-lt"/>
              </a:rPr>
              <a:t>and Break</a:t>
            </a:r>
          </a:p>
        </p:txBody>
      </p:sp>
      <p:sp>
        <p:nvSpPr>
          <p:cNvPr id="3" name="Content Placeholder 2">
            <a:extLst>
              <a:ext uri="{FF2B5EF4-FFF2-40B4-BE49-F238E27FC236}">
                <a16:creationId xmlns:a16="http://schemas.microsoft.com/office/drawing/2014/main" id="{6185D799-96A6-9AC4-BAC5-7D7B856732C2}"/>
              </a:ext>
            </a:extLst>
          </p:cNvPr>
          <p:cNvSpPr>
            <a:spLocks noGrp="1"/>
          </p:cNvSpPr>
          <p:nvPr>
            <p:ph idx="1"/>
          </p:nvPr>
        </p:nvSpPr>
        <p:spPr>
          <a:xfrm>
            <a:off x="838200" y="1839693"/>
            <a:ext cx="10515600" cy="4351338"/>
          </a:xfrm>
        </p:spPr>
        <p:txBody>
          <a:bodyPr/>
          <a:lstStyle/>
          <a:p>
            <a:endParaRPr lang="en-GB"/>
          </a:p>
        </p:txBody>
      </p:sp>
    </p:spTree>
    <p:extLst>
      <p:ext uri="{BB962C8B-B14F-4D97-AF65-F5344CB8AC3E}">
        <p14:creationId xmlns:p14="http://schemas.microsoft.com/office/powerpoint/2010/main" val="3688416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0B45-5315-69A9-E28F-8B3556A676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B60E34-88BD-FB49-096F-B8CA21981DA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09043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7FE727-2B47-FA60-13F3-D3E3F84BD639}"/>
              </a:ext>
            </a:extLst>
          </p:cNvPr>
          <p:cNvPicPr>
            <a:picLocks noChangeAspect="1"/>
          </p:cNvPicPr>
          <p:nvPr/>
        </p:nvPicPr>
        <p:blipFill>
          <a:blip r:embed="rId2"/>
          <a:stretch>
            <a:fillRect/>
          </a:stretch>
        </p:blipFill>
        <p:spPr>
          <a:xfrm>
            <a:off x="0" y="0"/>
            <a:ext cx="12204702" cy="6858000"/>
          </a:xfrm>
          <a:prstGeom prst="rect">
            <a:avLst/>
          </a:prstGeom>
        </p:spPr>
      </p:pic>
      <p:sp>
        <p:nvSpPr>
          <p:cNvPr id="4" name="Title 3">
            <a:extLst>
              <a:ext uri="{FF2B5EF4-FFF2-40B4-BE49-F238E27FC236}">
                <a16:creationId xmlns:a16="http://schemas.microsoft.com/office/drawing/2014/main" id="{0AEE7398-D48B-E095-00D0-D4CC00DF11A3}"/>
              </a:ext>
            </a:extLst>
          </p:cNvPr>
          <p:cNvSpPr>
            <a:spLocks noGrp="1"/>
          </p:cNvSpPr>
          <p:nvPr>
            <p:ph type="ctrTitle"/>
          </p:nvPr>
        </p:nvSpPr>
        <p:spPr>
          <a:xfrm>
            <a:off x="1524000" y="-157172"/>
            <a:ext cx="9144000" cy="995363"/>
          </a:xfrm>
        </p:spPr>
        <p:txBody>
          <a:bodyPr/>
          <a:lstStyle/>
          <a:p>
            <a:r>
              <a:rPr lang="en-GB" b="1" dirty="0">
                <a:latin typeface="+mn-lt"/>
              </a:rPr>
              <a:t>Week 2: Lecture Four</a:t>
            </a:r>
          </a:p>
        </p:txBody>
      </p:sp>
      <p:sp>
        <p:nvSpPr>
          <p:cNvPr id="5" name="Subtitle 4">
            <a:extLst>
              <a:ext uri="{FF2B5EF4-FFF2-40B4-BE49-F238E27FC236}">
                <a16:creationId xmlns:a16="http://schemas.microsoft.com/office/drawing/2014/main" id="{0FD76C36-0C66-D0F9-BCA1-6FA52E97CE4A}"/>
              </a:ext>
            </a:extLst>
          </p:cNvPr>
          <p:cNvSpPr>
            <a:spLocks noGrp="1"/>
          </p:cNvSpPr>
          <p:nvPr>
            <p:ph type="subTitle" idx="1"/>
          </p:nvPr>
        </p:nvSpPr>
        <p:spPr>
          <a:xfrm>
            <a:off x="6610358" y="1092705"/>
            <a:ext cx="4572000" cy="1655762"/>
          </a:xfrm>
        </p:spPr>
        <p:txBody>
          <a:bodyPr>
            <a:normAutofit lnSpcReduction="10000"/>
          </a:bodyPr>
          <a:lstStyle/>
          <a:p>
            <a:r>
              <a:rPr lang="en-GB" sz="3600" b="1" dirty="0"/>
              <a:t>Dr Keith R. Skene</a:t>
            </a:r>
          </a:p>
          <a:p>
            <a:r>
              <a:rPr lang="en-GB" sz="3600" b="1" dirty="0"/>
              <a:t>Biosphere Research Institute</a:t>
            </a:r>
          </a:p>
        </p:txBody>
      </p:sp>
    </p:spTree>
    <p:extLst>
      <p:ext uri="{BB962C8B-B14F-4D97-AF65-F5344CB8AC3E}">
        <p14:creationId xmlns:p14="http://schemas.microsoft.com/office/powerpoint/2010/main" val="3360607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B87E-A3C7-4517-0396-FCFECBA0CE75}"/>
              </a:ext>
            </a:extLst>
          </p:cNvPr>
          <p:cNvSpPr>
            <a:spLocks noGrp="1"/>
          </p:cNvSpPr>
          <p:nvPr>
            <p:ph type="title"/>
          </p:nvPr>
        </p:nvSpPr>
        <p:spPr/>
        <p:txBody>
          <a:bodyPr/>
          <a:lstStyle/>
          <a:p>
            <a:r>
              <a:rPr lang="en-GB" b="1" dirty="0">
                <a:latin typeface="+mn-lt"/>
              </a:rPr>
              <a:t>Ephorus (350 BC)</a:t>
            </a:r>
          </a:p>
        </p:txBody>
      </p:sp>
      <p:sp>
        <p:nvSpPr>
          <p:cNvPr id="3" name="Content Placeholder 2">
            <a:extLst>
              <a:ext uri="{FF2B5EF4-FFF2-40B4-BE49-F238E27FC236}">
                <a16:creationId xmlns:a16="http://schemas.microsoft.com/office/drawing/2014/main" id="{A9ECC489-6D9C-3A20-F35B-67E7E5A765DD}"/>
              </a:ext>
            </a:extLst>
          </p:cNvPr>
          <p:cNvSpPr>
            <a:spLocks noGrp="1"/>
          </p:cNvSpPr>
          <p:nvPr>
            <p:ph idx="1"/>
          </p:nvPr>
        </p:nvSpPr>
        <p:spPr>
          <a:xfrm>
            <a:off x="394449" y="1825625"/>
            <a:ext cx="5441576" cy="4351338"/>
          </a:xfrm>
        </p:spPr>
        <p:txBody>
          <a:bodyPr/>
          <a:lstStyle/>
          <a:p>
            <a:pPr marL="0" indent="0">
              <a:buNone/>
            </a:pPr>
            <a:r>
              <a:rPr lang="en-GB" b="1" dirty="0"/>
              <a:t>Map of Ephorus in the fourth century BC in which the peripheries of the Greek world are populated by four symmetrically arranged barbarian peoples: </a:t>
            </a:r>
          </a:p>
          <a:p>
            <a:pPr marL="0" indent="0">
              <a:buNone/>
            </a:pPr>
            <a:r>
              <a:rPr lang="en-GB" b="1" dirty="0"/>
              <a:t>Scythians in the north</a:t>
            </a:r>
          </a:p>
          <a:p>
            <a:pPr marL="0" indent="0">
              <a:buNone/>
            </a:pPr>
            <a:r>
              <a:rPr lang="en-GB" b="1" dirty="0"/>
              <a:t>Indians or Persians in the east</a:t>
            </a:r>
          </a:p>
          <a:p>
            <a:pPr marL="0" indent="0">
              <a:buNone/>
            </a:pPr>
            <a:r>
              <a:rPr lang="en-GB" b="1" dirty="0"/>
              <a:t>Ethiopians or Libyans in the south</a:t>
            </a:r>
          </a:p>
          <a:p>
            <a:pPr marL="0" indent="0">
              <a:buNone/>
            </a:pPr>
            <a:r>
              <a:rPr lang="en-GB" b="1" dirty="0"/>
              <a:t> Celts in the west</a:t>
            </a:r>
          </a:p>
        </p:txBody>
      </p:sp>
      <p:pic>
        <p:nvPicPr>
          <p:cNvPr id="5" name="Picture 4">
            <a:extLst>
              <a:ext uri="{FF2B5EF4-FFF2-40B4-BE49-F238E27FC236}">
                <a16:creationId xmlns:a16="http://schemas.microsoft.com/office/drawing/2014/main" id="{782E7815-DA9D-6A86-81E6-225080A49C24}"/>
              </a:ext>
            </a:extLst>
          </p:cNvPr>
          <p:cNvPicPr>
            <a:picLocks noChangeAspect="1"/>
          </p:cNvPicPr>
          <p:nvPr/>
        </p:nvPicPr>
        <p:blipFill rotWithShape="1">
          <a:blip r:embed="rId2"/>
          <a:srcRect l="4766" t="17862" r="2831" b="12974"/>
          <a:stretch/>
        </p:blipFill>
        <p:spPr>
          <a:xfrm>
            <a:off x="6575612" y="325811"/>
            <a:ext cx="5234530" cy="2729754"/>
          </a:xfrm>
          <a:prstGeom prst="rect">
            <a:avLst/>
          </a:prstGeom>
        </p:spPr>
      </p:pic>
      <p:pic>
        <p:nvPicPr>
          <p:cNvPr id="4" name="Picture 3">
            <a:extLst>
              <a:ext uri="{FF2B5EF4-FFF2-40B4-BE49-F238E27FC236}">
                <a16:creationId xmlns:a16="http://schemas.microsoft.com/office/drawing/2014/main" id="{2FD6FACC-9648-812A-48C8-9A1F02EE7E82}"/>
              </a:ext>
            </a:extLst>
          </p:cNvPr>
          <p:cNvPicPr>
            <a:picLocks noChangeAspect="1"/>
          </p:cNvPicPr>
          <p:nvPr/>
        </p:nvPicPr>
        <p:blipFill>
          <a:blip r:embed="rId3"/>
          <a:stretch>
            <a:fillRect/>
          </a:stretch>
        </p:blipFill>
        <p:spPr>
          <a:xfrm>
            <a:off x="6575612" y="3238431"/>
            <a:ext cx="4778188" cy="3471652"/>
          </a:xfrm>
          <a:prstGeom prst="rect">
            <a:avLst/>
          </a:prstGeom>
        </p:spPr>
      </p:pic>
    </p:spTree>
    <p:extLst>
      <p:ext uri="{BB962C8B-B14F-4D97-AF65-F5344CB8AC3E}">
        <p14:creationId xmlns:p14="http://schemas.microsoft.com/office/powerpoint/2010/main" val="2323509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04FE-F682-A150-2F7C-03E473F3F567}"/>
              </a:ext>
            </a:extLst>
          </p:cNvPr>
          <p:cNvSpPr>
            <a:spLocks noGrp="1"/>
          </p:cNvSpPr>
          <p:nvPr>
            <p:ph type="title"/>
          </p:nvPr>
        </p:nvSpPr>
        <p:spPr/>
        <p:txBody>
          <a:bodyPr/>
          <a:lstStyle/>
          <a:p>
            <a:pPr algn="ctr"/>
            <a:r>
              <a:rPr lang="en-GB" b="1" dirty="0">
                <a:latin typeface="+mn-lt"/>
              </a:rPr>
              <a:t>Linguistics</a:t>
            </a:r>
          </a:p>
        </p:txBody>
      </p:sp>
      <p:sp>
        <p:nvSpPr>
          <p:cNvPr id="3" name="Content Placeholder 2">
            <a:extLst>
              <a:ext uri="{FF2B5EF4-FFF2-40B4-BE49-F238E27FC236}">
                <a16:creationId xmlns:a16="http://schemas.microsoft.com/office/drawing/2014/main" id="{792CC74C-B806-02BD-3205-5D33259DFFF7}"/>
              </a:ext>
            </a:extLst>
          </p:cNvPr>
          <p:cNvSpPr>
            <a:spLocks noGrp="1"/>
          </p:cNvSpPr>
          <p:nvPr>
            <p:ph idx="1"/>
          </p:nvPr>
        </p:nvSpPr>
        <p:spPr/>
        <p:txBody>
          <a:bodyPr>
            <a:normAutofit/>
          </a:bodyPr>
          <a:lstStyle/>
          <a:p>
            <a:r>
              <a:rPr lang="en-GB" b="1" dirty="0"/>
              <a:t>Celtic languages spread from South Iberian Peninsula to Scotland, including British Isles and Brittany (France) </a:t>
            </a:r>
          </a:p>
          <a:p>
            <a:r>
              <a:rPr lang="en-GB" b="1" dirty="0"/>
              <a:t>Current Celtic-speaking populations must be considered Atlantic Celts</a:t>
            </a:r>
          </a:p>
          <a:p>
            <a:r>
              <a:rPr lang="en-GB" b="1" dirty="0"/>
              <a:t>Also, translations had been made from Tartessian (Southern Portugal) to ancient Celtic (Gaelic) languages such as Irish, Scottish and Welsh</a:t>
            </a:r>
          </a:p>
          <a:p>
            <a:r>
              <a:rPr lang="en-GB" b="1" dirty="0"/>
              <a:t>Possible split as early as 3200 BC (i.e. well before Hallstatt)</a:t>
            </a:r>
          </a:p>
          <a:p>
            <a:endParaRPr lang="en-GB" b="1" dirty="0"/>
          </a:p>
        </p:txBody>
      </p:sp>
    </p:spTree>
    <p:extLst>
      <p:ext uri="{BB962C8B-B14F-4D97-AF65-F5344CB8AC3E}">
        <p14:creationId xmlns:p14="http://schemas.microsoft.com/office/powerpoint/2010/main" val="218035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5D7F-711B-6EE7-B39A-0E545B21A758}"/>
              </a:ext>
            </a:extLst>
          </p:cNvPr>
          <p:cNvSpPr>
            <a:spLocks noGrp="1"/>
          </p:cNvSpPr>
          <p:nvPr>
            <p:ph type="title"/>
          </p:nvPr>
        </p:nvSpPr>
        <p:spPr/>
        <p:txBody>
          <a:bodyPr/>
          <a:lstStyle/>
          <a:p>
            <a:pPr algn="ctr"/>
            <a:r>
              <a:rPr lang="en-GB" b="1" dirty="0">
                <a:latin typeface="+mn-lt"/>
              </a:rPr>
              <a:t>P- and Q-Celtic languages</a:t>
            </a:r>
          </a:p>
        </p:txBody>
      </p:sp>
      <p:sp>
        <p:nvSpPr>
          <p:cNvPr id="3" name="Content Placeholder 2">
            <a:extLst>
              <a:ext uri="{FF2B5EF4-FFF2-40B4-BE49-F238E27FC236}">
                <a16:creationId xmlns:a16="http://schemas.microsoft.com/office/drawing/2014/main" id="{A508F61E-A133-8470-3A9B-0F3F79031222}"/>
              </a:ext>
            </a:extLst>
          </p:cNvPr>
          <p:cNvSpPr>
            <a:spLocks noGrp="1"/>
          </p:cNvSpPr>
          <p:nvPr>
            <p:ph idx="1"/>
          </p:nvPr>
        </p:nvSpPr>
        <p:spPr/>
        <p:txBody>
          <a:bodyPr/>
          <a:lstStyle/>
          <a:p>
            <a:r>
              <a:rPr lang="en-GB" b="1" dirty="0"/>
              <a:t>The surviving insular Celtic (as opposed to the extinct continental Celtic) languages are usually subdivided into two groups on the basis of a single consonantal shift </a:t>
            </a:r>
          </a:p>
          <a:p>
            <a:r>
              <a:rPr lang="en-GB" b="1" dirty="0"/>
              <a:t>Welsh, Breton, and the extinct Cornish language are referred to as “Brythonic,” or “P-Celtic,” </a:t>
            </a:r>
          </a:p>
          <a:p>
            <a:r>
              <a:rPr lang="en-GB" b="1" dirty="0"/>
              <a:t>whereas Irish, Scottish Gaelic, and the extinct Manx language are thought to be more archaic and are referred to as “Goidelic,” or “Q-Celtic”</a:t>
            </a:r>
          </a:p>
          <a:p>
            <a:endParaRPr lang="en-GB" dirty="0"/>
          </a:p>
        </p:txBody>
      </p:sp>
      <p:sp>
        <p:nvSpPr>
          <p:cNvPr id="4" name="TextBox 3">
            <a:extLst>
              <a:ext uri="{FF2B5EF4-FFF2-40B4-BE49-F238E27FC236}">
                <a16:creationId xmlns:a16="http://schemas.microsoft.com/office/drawing/2014/main" id="{D707EDF5-2391-253E-4BA4-3AF145A44E7B}"/>
              </a:ext>
            </a:extLst>
          </p:cNvPr>
          <p:cNvSpPr txBox="1"/>
          <p:nvPr/>
        </p:nvSpPr>
        <p:spPr>
          <a:xfrm>
            <a:off x="3899642" y="5177120"/>
            <a:ext cx="3916457" cy="1015663"/>
          </a:xfrm>
          <a:prstGeom prst="rect">
            <a:avLst/>
          </a:prstGeom>
          <a:noFill/>
        </p:spPr>
        <p:txBody>
          <a:bodyPr wrap="none" rtlCol="0">
            <a:spAutoFit/>
          </a:bodyPr>
          <a:lstStyle/>
          <a:p>
            <a:r>
              <a:rPr lang="en-GB" sz="6000" b="1" dirty="0"/>
              <a:t>P                Q</a:t>
            </a:r>
          </a:p>
        </p:txBody>
      </p:sp>
      <p:sp>
        <p:nvSpPr>
          <p:cNvPr id="5" name="Arrow: Left-Right 4">
            <a:extLst>
              <a:ext uri="{FF2B5EF4-FFF2-40B4-BE49-F238E27FC236}">
                <a16:creationId xmlns:a16="http://schemas.microsoft.com/office/drawing/2014/main" id="{9DA83EA4-91AB-EC76-4C86-E39D699B9BD4}"/>
              </a:ext>
            </a:extLst>
          </p:cNvPr>
          <p:cNvSpPr/>
          <p:nvPr/>
        </p:nvSpPr>
        <p:spPr>
          <a:xfrm>
            <a:off x="4571994" y="5378824"/>
            <a:ext cx="2286000" cy="64545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4415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29B6-23D3-FE84-B982-08B9A3A20D20}"/>
              </a:ext>
            </a:extLst>
          </p:cNvPr>
          <p:cNvSpPr>
            <a:spLocks noGrp="1"/>
          </p:cNvSpPr>
          <p:nvPr>
            <p:ph type="title"/>
          </p:nvPr>
        </p:nvSpPr>
        <p:spPr/>
        <p:txBody>
          <a:bodyPr/>
          <a:lstStyle/>
          <a:p>
            <a:r>
              <a:rPr lang="en-GB" b="1" dirty="0">
                <a:latin typeface="+mn-lt"/>
              </a:rPr>
              <a:t>Q-Celtic</a:t>
            </a:r>
          </a:p>
        </p:txBody>
      </p:sp>
      <p:sp>
        <p:nvSpPr>
          <p:cNvPr id="3" name="Content Placeholder 2">
            <a:extLst>
              <a:ext uri="{FF2B5EF4-FFF2-40B4-BE49-F238E27FC236}">
                <a16:creationId xmlns:a16="http://schemas.microsoft.com/office/drawing/2014/main" id="{8AE37D98-1501-6410-8CA8-E751D4B450A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B567CC1-BC32-2067-9A93-4156B76F65D5}"/>
              </a:ext>
            </a:extLst>
          </p:cNvPr>
          <p:cNvPicPr>
            <a:picLocks noChangeAspect="1"/>
          </p:cNvPicPr>
          <p:nvPr/>
        </p:nvPicPr>
        <p:blipFill rotWithShape="1">
          <a:blip r:embed="rId2"/>
          <a:srcRect l="6829" t="4072" r="12661" b="60173"/>
          <a:stretch/>
        </p:blipFill>
        <p:spPr>
          <a:xfrm>
            <a:off x="1546415" y="1909485"/>
            <a:ext cx="9856695" cy="2864220"/>
          </a:xfrm>
          <a:prstGeom prst="rect">
            <a:avLst/>
          </a:prstGeom>
        </p:spPr>
      </p:pic>
    </p:spTree>
    <p:extLst>
      <p:ext uri="{BB962C8B-B14F-4D97-AF65-F5344CB8AC3E}">
        <p14:creationId xmlns:p14="http://schemas.microsoft.com/office/powerpoint/2010/main" val="385175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6CAD3-A002-5D60-4B1A-F57DF7B1C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AD232-7F0D-8CC7-6C60-DEE963E61F16}"/>
              </a:ext>
            </a:extLst>
          </p:cNvPr>
          <p:cNvSpPr>
            <a:spLocks noGrp="1"/>
          </p:cNvSpPr>
          <p:nvPr>
            <p:ph type="title"/>
          </p:nvPr>
        </p:nvSpPr>
        <p:spPr>
          <a:xfrm>
            <a:off x="838200" y="-253437"/>
            <a:ext cx="10515600" cy="1325563"/>
          </a:xfrm>
        </p:spPr>
        <p:txBody>
          <a:bodyPr/>
          <a:lstStyle/>
          <a:p>
            <a:pPr algn="ctr"/>
            <a:r>
              <a:rPr lang="en-GB" b="1" dirty="0">
                <a:latin typeface="+mn-lt"/>
              </a:rPr>
              <a:t>The story so far…</a:t>
            </a:r>
          </a:p>
        </p:txBody>
      </p:sp>
      <p:sp>
        <p:nvSpPr>
          <p:cNvPr id="3" name="Content Placeholder 2">
            <a:extLst>
              <a:ext uri="{FF2B5EF4-FFF2-40B4-BE49-F238E27FC236}">
                <a16:creationId xmlns:a16="http://schemas.microsoft.com/office/drawing/2014/main" id="{6F9EB0CC-3594-E89C-8087-AFE0E63E968D}"/>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99397218-B636-7613-B0EE-EB671BD95600}"/>
              </a:ext>
            </a:extLst>
          </p:cNvPr>
          <p:cNvSpPr txBox="1"/>
          <p:nvPr/>
        </p:nvSpPr>
        <p:spPr>
          <a:xfrm>
            <a:off x="56269" y="984322"/>
            <a:ext cx="4628318" cy="707886"/>
          </a:xfrm>
          <a:prstGeom prst="rect">
            <a:avLst/>
          </a:prstGeom>
          <a:noFill/>
        </p:spPr>
        <p:txBody>
          <a:bodyPr wrap="none" rtlCol="0">
            <a:spAutoFit/>
          </a:bodyPr>
          <a:lstStyle/>
          <a:p>
            <a:r>
              <a:rPr lang="en-GB" sz="4000" b="1" dirty="0">
                <a:solidFill>
                  <a:schemeClr val="accent5">
                    <a:lumMod val="60000"/>
                    <a:lumOff val="40000"/>
                  </a:schemeClr>
                </a:solidFill>
              </a:rPr>
              <a:t>Ard Macha (Armagh)</a:t>
            </a:r>
          </a:p>
        </p:txBody>
      </p:sp>
    </p:spTree>
    <p:extLst>
      <p:ext uri="{BB962C8B-B14F-4D97-AF65-F5344CB8AC3E}">
        <p14:creationId xmlns:p14="http://schemas.microsoft.com/office/powerpoint/2010/main" val="3584558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14D4-C181-1FE6-9D24-EB5C398F7902}"/>
              </a:ext>
            </a:extLst>
          </p:cNvPr>
          <p:cNvSpPr>
            <a:spLocks noGrp="1"/>
          </p:cNvSpPr>
          <p:nvPr>
            <p:ph type="title"/>
          </p:nvPr>
        </p:nvSpPr>
        <p:spPr/>
        <p:txBody>
          <a:bodyPr/>
          <a:lstStyle/>
          <a:p>
            <a:r>
              <a:rPr lang="en-GB" b="1" dirty="0">
                <a:latin typeface="+mn-lt"/>
              </a:rPr>
              <a:t>P-Celtic</a:t>
            </a:r>
          </a:p>
        </p:txBody>
      </p:sp>
      <p:sp>
        <p:nvSpPr>
          <p:cNvPr id="3" name="Content Placeholder 2">
            <a:extLst>
              <a:ext uri="{FF2B5EF4-FFF2-40B4-BE49-F238E27FC236}">
                <a16:creationId xmlns:a16="http://schemas.microsoft.com/office/drawing/2014/main" id="{CB0526EE-221C-8FC4-4221-5538766B157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9D311A9-0796-1766-1AC0-05C3C4C3062B}"/>
              </a:ext>
            </a:extLst>
          </p:cNvPr>
          <p:cNvPicPr>
            <a:picLocks noChangeAspect="1"/>
          </p:cNvPicPr>
          <p:nvPr/>
        </p:nvPicPr>
        <p:blipFill rotWithShape="1">
          <a:blip r:embed="rId2"/>
          <a:srcRect l="4702" t="38440" r="15493"/>
          <a:stretch/>
        </p:blipFill>
        <p:spPr>
          <a:xfrm>
            <a:off x="866585" y="1717582"/>
            <a:ext cx="9527988" cy="4646355"/>
          </a:xfrm>
          <a:prstGeom prst="rect">
            <a:avLst/>
          </a:prstGeom>
        </p:spPr>
      </p:pic>
    </p:spTree>
    <p:extLst>
      <p:ext uri="{BB962C8B-B14F-4D97-AF65-F5344CB8AC3E}">
        <p14:creationId xmlns:p14="http://schemas.microsoft.com/office/powerpoint/2010/main" val="3977091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F8DF-FB32-89D7-BC17-8DB89830940C}"/>
              </a:ext>
            </a:extLst>
          </p:cNvPr>
          <p:cNvSpPr>
            <a:spLocks noGrp="1"/>
          </p:cNvSpPr>
          <p:nvPr>
            <p:ph type="title"/>
          </p:nvPr>
        </p:nvSpPr>
        <p:spPr/>
        <p:txBody>
          <a:bodyPr/>
          <a:lstStyle/>
          <a:p>
            <a:pPr algn="ctr"/>
            <a:r>
              <a:rPr lang="en-GB" b="1" dirty="0">
                <a:latin typeface="+mn-lt"/>
              </a:rPr>
              <a:t>Insular/Continental argument</a:t>
            </a:r>
          </a:p>
        </p:txBody>
      </p:sp>
      <p:sp>
        <p:nvSpPr>
          <p:cNvPr id="3" name="Content Placeholder 2">
            <a:extLst>
              <a:ext uri="{FF2B5EF4-FFF2-40B4-BE49-F238E27FC236}">
                <a16:creationId xmlns:a16="http://schemas.microsoft.com/office/drawing/2014/main" id="{22C6B8E4-8598-BA3F-20E2-7A121BF20611}"/>
              </a:ext>
            </a:extLst>
          </p:cNvPr>
          <p:cNvSpPr>
            <a:spLocks noGrp="1"/>
          </p:cNvSpPr>
          <p:nvPr>
            <p:ph idx="1"/>
          </p:nvPr>
        </p:nvSpPr>
        <p:spPr/>
        <p:txBody>
          <a:bodyPr/>
          <a:lstStyle/>
          <a:p>
            <a:endParaRPr lang="en-GB"/>
          </a:p>
        </p:txBody>
      </p:sp>
      <p:pic>
        <p:nvPicPr>
          <p:cNvPr id="4098" name="Picture 2">
            <a:extLst>
              <a:ext uri="{FF2B5EF4-FFF2-40B4-BE49-F238E27FC236}">
                <a16:creationId xmlns:a16="http://schemas.microsoft.com/office/drawing/2014/main" id="{E82DFA3E-3798-361B-BDF7-8B98ED181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891" y="1744198"/>
            <a:ext cx="4610660" cy="43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5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03E0-8A0E-9759-EEDE-FF213931DB52}"/>
              </a:ext>
            </a:extLst>
          </p:cNvPr>
          <p:cNvSpPr>
            <a:spLocks noGrp="1"/>
          </p:cNvSpPr>
          <p:nvPr>
            <p:ph type="title"/>
          </p:nvPr>
        </p:nvSpPr>
        <p:spPr>
          <a:xfrm>
            <a:off x="4000500" y="1241425"/>
            <a:ext cx="10515600" cy="1325563"/>
          </a:xfrm>
        </p:spPr>
        <p:txBody>
          <a:bodyPr/>
          <a:lstStyle/>
          <a:p>
            <a:r>
              <a:rPr lang="en-GB" b="1" dirty="0">
                <a:latin typeface="+mn-lt"/>
              </a:rPr>
              <a:t>Ogham stones</a:t>
            </a:r>
          </a:p>
        </p:txBody>
      </p:sp>
      <p:sp>
        <p:nvSpPr>
          <p:cNvPr id="3" name="Content Placeholder 2">
            <a:extLst>
              <a:ext uri="{FF2B5EF4-FFF2-40B4-BE49-F238E27FC236}">
                <a16:creationId xmlns:a16="http://schemas.microsoft.com/office/drawing/2014/main" id="{91BBD27D-234D-6743-DFC3-847DF9BD1B2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83678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4F73-0377-7092-0187-CD2BE382B181}"/>
              </a:ext>
            </a:extLst>
          </p:cNvPr>
          <p:cNvSpPr>
            <a:spLocks noGrp="1"/>
          </p:cNvSpPr>
          <p:nvPr>
            <p:ph type="title"/>
          </p:nvPr>
        </p:nvSpPr>
        <p:spPr/>
        <p:txBody>
          <a:bodyPr/>
          <a:lstStyle/>
          <a:p>
            <a:pPr algn="ctr"/>
            <a:r>
              <a:rPr lang="en-GB" b="1" dirty="0">
                <a:latin typeface="+mn-lt"/>
              </a:rPr>
              <a:t>The Iberian Peninsula</a:t>
            </a:r>
          </a:p>
        </p:txBody>
      </p:sp>
      <p:sp>
        <p:nvSpPr>
          <p:cNvPr id="3" name="Content Placeholder 2">
            <a:extLst>
              <a:ext uri="{FF2B5EF4-FFF2-40B4-BE49-F238E27FC236}">
                <a16:creationId xmlns:a16="http://schemas.microsoft.com/office/drawing/2014/main" id="{A99766C1-A7FB-B05A-9D52-0DAD92CDEAE1}"/>
              </a:ext>
            </a:extLst>
          </p:cNvPr>
          <p:cNvSpPr>
            <a:spLocks noGrp="1"/>
          </p:cNvSpPr>
          <p:nvPr>
            <p:ph idx="1"/>
          </p:nvPr>
        </p:nvSpPr>
        <p:spPr/>
        <p:txBody>
          <a:bodyPr>
            <a:normAutofit/>
          </a:bodyPr>
          <a:lstStyle/>
          <a:p>
            <a:r>
              <a:rPr lang="en-GB" b="1" dirty="0"/>
              <a:t>the Hispano-Celts were, for a long time, practically excluded from the Celtic world</a:t>
            </a:r>
          </a:p>
          <a:p>
            <a:r>
              <a:rPr lang="en-GB" b="1" dirty="0"/>
              <a:t>since archaeological finds from the Hallstatt and La Tène cultures were scarce in this area, and did not provide enough evidence for a cultural scenario comparable to that of Central Europe. </a:t>
            </a:r>
          </a:p>
          <a:p>
            <a:r>
              <a:rPr lang="en-GB" b="1" dirty="0"/>
              <a:t>The presence of a Celtic language in the Iberian Peninsula was definitively confirmed by the </a:t>
            </a:r>
            <a:r>
              <a:rPr lang="en-GB" b="1" dirty="0" err="1"/>
              <a:t>Botorrita</a:t>
            </a:r>
            <a:r>
              <a:rPr lang="en-GB" b="1" dirty="0"/>
              <a:t> bronze tablets, which are considered the most important texts in any Celtic dialect.</a:t>
            </a:r>
          </a:p>
          <a:p>
            <a:endParaRPr lang="en-GB" dirty="0"/>
          </a:p>
        </p:txBody>
      </p:sp>
    </p:spTree>
    <p:extLst>
      <p:ext uri="{BB962C8B-B14F-4D97-AF65-F5344CB8AC3E}">
        <p14:creationId xmlns:p14="http://schemas.microsoft.com/office/powerpoint/2010/main" val="1665566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64EA-098D-26B5-FD99-AA4DE7853528}"/>
              </a:ext>
            </a:extLst>
          </p:cNvPr>
          <p:cNvSpPr>
            <a:spLocks noGrp="1"/>
          </p:cNvSpPr>
          <p:nvPr>
            <p:ph type="title"/>
          </p:nvPr>
        </p:nvSpPr>
        <p:spPr/>
        <p:txBody>
          <a:bodyPr/>
          <a:lstStyle/>
          <a:p>
            <a:pPr algn="ctr"/>
            <a:r>
              <a:rPr lang="en-GB" b="1" dirty="0" err="1">
                <a:latin typeface="+mn-lt"/>
              </a:rPr>
              <a:t>Botorrita</a:t>
            </a:r>
            <a:r>
              <a:rPr lang="en-GB" b="1" dirty="0">
                <a:latin typeface="+mn-lt"/>
              </a:rPr>
              <a:t> Bronze Tablets (200 BC)</a:t>
            </a:r>
          </a:p>
        </p:txBody>
      </p:sp>
      <p:sp>
        <p:nvSpPr>
          <p:cNvPr id="5" name="Content Placeholder 4">
            <a:extLst>
              <a:ext uri="{FF2B5EF4-FFF2-40B4-BE49-F238E27FC236}">
                <a16:creationId xmlns:a16="http://schemas.microsoft.com/office/drawing/2014/main" id="{41F0211D-884F-FB48-DC6A-5D9C93F990A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64047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47F-1873-1B0F-8949-96FDDC35D8B7}"/>
              </a:ext>
            </a:extLst>
          </p:cNvPr>
          <p:cNvSpPr>
            <a:spLocks noGrp="1"/>
          </p:cNvSpPr>
          <p:nvPr>
            <p:ph type="title"/>
          </p:nvPr>
        </p:nvSpPr>
        <p:spPr/>
        <p:txBody>
          <a:bodyPr/>
          <a:lstStyle/>
          <a:p>
            <a:pPr algn="ctr"/>
            <a:r>
              <a:rPr lang="en-GB" b="1" dirty="0">
                <a:latin typeface="+mn-lt"/>
              </a:rPr>
              <a:t>Planning dispute!!</a:t>
            </a:r>
          </a:p>
        </p:txBody>
      </p:sp>
      <p:sp>
        <p:nvSpPr>
          <p:cNvPr id="3" name="Content Placeholder 2">
            <a:extLst>
              <a:ext uri="{FF2B5EF4-FFF2-40B4-BE49-F238E27FC236}">
                <a16:creationId xmlns:a16="http://schemas.microsoft.com/office/drawing/2014/main" id="{951A819D-648E-CE63-BFE9-F6DE9794FAFA}"/>
              </a:ext>
            </a:extLst>
          </p:cNvPr>
          <p:cNvSpPr>
            <a:spLocks noGrp="1"/>
          </p:cNvSpPr>
          <p:nvPr>
            <p:ph idx="1"/>
          </p:nvPr>
        </p:nvSpPr>
        <p:spPr>
          <a:xfrm>
            <a:off x="-76199" y="1825625"/>
            <a:ext cx="6209714" cy="4351338"/>
          </a:xfrm>
        </p:spPr>
        <p:txBody>
          <a:bodyPr>
            <a:normAutofit/>
          </a:bodyPr>
          <a:lstStyle/>
          <a:p>
            <a:r>
              <a:rPr lang="en-GB" b="1" dirty="0"/>
              <a:t>1. "Regarding a well-wrought boundary structure, the senators of </a:t>
            </a:r>
            <a:r>
              <a:rPr lang="en-GB" b="1" dirty="0" err="1"/>
              <a:t>Tocoitom</a:t>
            </a:r>
            <a:r>
              <a:rPr lang="en-GB" b="1" dirty="0"/>
              <a:t> and of </a:t>
            </a:r>
            <a:r>
              <a:rPr lang="en-GB" b="1" dirty="0" err="1"/>
              <a:t>Sarnicios</a:t>
            </a:r>
            <a:r>
              <a:rPr lang="en-GB" b="1" dirty="0"/>
              <a:t> [have agreed/decided that] [it is] not permitted"</a:t>
            </a:r>
          </a:p>
          <a:p>
            <a:endParaRPr lang="en-GB" b="1" dirty="0"/>
          </a:p>
          <a:p>
            <a:r>
              <a:rPr lang="en-GB" b="1" dirty="0"/>
              <a:t>2. "[that it] be demolished or destroyed or broken apart by violence."</a:t>
            </a:r>
          </a:p>
        </p:txBody>
      </p:sp>
    </p:spTree>
    <p:extLst>
      <p:ext uri="{BB962C8B-B14F-4D97-AF65-F5344CB8AC3E}">
        <p14:creationId xmlns:p14="http://schemas.microsoft.com/office/powerpoint/2010/main" val="906399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D91D-6CD4-4F64-CA4E-AF69DFC6CCFA}"/>
              </a:ext>
            </a:extLst>
          </p:cNvPr>
          <p:cNvSpPr>
            <a:spLocks noGrp="1"/>
          </p:cNvSpPr>
          <p:nvPr>
            <p:ph type="title"/>
          </p:nvPr>
        </p:nvSpPr>
        <p:spPr/>
        <p:txBody>
          <a:bodyPr/>
          <a:lstStyle/>
          <a:p>
            <a:r>
              <a:rPr lang="en-GB" b="1" dirty="0">
                <a:latin typeface="+mn-lt"/>
              </a:rPr>
              <a:t>Evidence: Archaeology v linguistics</a:t>
            </a:r>
          </a:p>
        </p:txBody>
      </p:sp>
      <p:sp>
        <p:nvSpPr>
          <p:cNvPr id="3" name="Content Placeholder 2">
            <a:extLst>
              <a:ext uri="{FF2B5EF4-FFF2-40B4-BE49-F238E27FC236}">
                <a16:creationId xmlns:a16="http://schemas.microsoft.com/office/drawing/2014/main" id="{DDCA98BE-05F1-7D0A-B54B-33586E84E2C2}"/>
              </a:ext>
            </a:extLst>
          </p:cNvPr>
          <p:cNvSpPr>
            <a:spLocks noGrp="1"/>
          </p:cNvSpPr>
          <p:nvPr>
            <p:ph idx="1"/>
          </p:nvPr>
        </p:nvSpPr>
        <p:spPr>
          <a:xfrm>
            <a:off x="838200" y="1825625"/>
            <a:ext cx="10515600" cy="4351338"/>
          </a:xfrm>
        </p:spPr>
        <p:txBody>
          <a:bodyPr>
            <a:noAutofit/>
          </a:bodyPr>
          <a:lstStyle/>
          <a:p>
            <a:r>
              <a:rPr lang="en-GB" sz="3200" b="1" dirty="0"/>
              <a:t>Shift from archaeological to linguistic studies showed Celtiberian and Lepontic languages (Italian lakes) were the oldest inscriptions</a:t>
            </a:r>
          </a:p>
          <a:p>
            <a:r>
              <a:rPr lang="en-GB" sz="3200" b="1" dirty="0"/>
              <a:t>The undoubted status of the Celtiberians of Hispania as Celtic, demonstrated by inscriptions such as the </a:t>
            </a:r>
            <a:r>
              <a:rPr lang="en-GB" sz="3200" b="1" dirty="0" err="1"/>
              <a:t>Botorrita</a:t>
            </a:r>
            <a:r>
              <a:rPr lang="en-GB" sz="3200" b="1" dirty="0"/>
              <a:t> bronzes </a:t>
            </a:r>
          </a:p>
          <a:p>
            <a:r>
              <a:rPr lang="en-GB" sz="3200" b="1" dirty="0"/>
              <a:t>As well as their clear differences from the La Tène </a:t>
            </a:r>
            <a:r>
              <a:rPr lang="en-GB" sz="3200" b="1" dirty="0" err="1"/>
              <a:t>Gauls</a:t>
            </a:r>
            <a:r>
              <a:rPr lang="en-GB" sz="3200" b="1" dirty="0"/>
              <a:t>,</a:t>
            </a:r>
          </a:p>
          <a:p>
            <a:r>
              <a:rPr lang="en-GB" sz="3200" b="1" dirty="0"/>
              <a:t>has helped to define the conception of Celt by emphasizing its essentially linguistic character.</a:t>
            </a:r>
          </a:p>
        </p:txBody>
      </p:sp>
    </p:spTree>
    <p:extLst>
      <p:ext uri="{BB962C8B-B14F-4D97-AF65-F5344CB8AC3E}">
        <p14:creationId xmlns:p14="http://schemas.microsoft.com/office/powerpoint/2010/main" val="521343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0BB9-AC3D-E276-D3C6-3B26DF20985D}"/>
              </a:ext>
            </a:extLst>
          </p:cNvPr>
          <p:cNvSpPr>
            <a:spLocks noGrp="1"/>
          </p:cNvSpPr>
          <p:nvPr>
            <p:ph type="title"/>
          </p:nvPr>
        </p:nvSpPr>
        <p:spPr>
          <a:xfrm>
            <a:off x="4133850" y="365125"/>
            <a:ext cx="3543300" cy="1325563"/>
          </a:xfrm>
        </p:spPr>
        <p:txBody>
          <a:bodyPr/>
          <a:lstStyle/>
          <a:p>
            <a:r>
              <a:rPr lang="en-GB" b="1" dirty="0">
                <a:latin typeface="+mn-lt"/>
              </a:rPr>
              <a:t>Tartessians</a:t>
            </a:r>
            <a:br>
              <a:rPr lang="en-GB" b="1" dirty="0">
                <a:latin typeface="+mn-lt"/>
              </a:rPr>
            </a:br>
            <a:r>
              <a:rPr lang="en-GB" b="1" dirty="0">
                <a:latin typeface="+mn-lt"/>
              </a:rPr>
              <a:t>900-500 BC</a:t>
            </a:r>
          </a:p>
        </p:txBody>
      </p:sp>
      <p:sp>
        <p:nvSpPr>
          <p:cNvPr id="3" name="Content Placeholder 2">
            <a:extLst>
              <a:ext uri="{FF2B5EF4-FFF2-40B4-BE49-F238E27FC236}">
                <a16:creationId xmlns:a16="http://schemas.microsoft.com/office/drawing/2014/main" id="{88D80F6B-DD63-4476-B1A5-0FCF3EC063B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8456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FF86-6677-8033-0500-D41725F8871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6E3053-35CA-A7FD-E926-44FAA903ABA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2552BC5-D2BD-1E40-436A-F539583FAFEB}"/>
              </a:ext>
            </a:extLst>
          </p:cNvPr>
          <p:cNvPicPr>
            <a:picLocks noChangeAspect="1"/>
          </p:cNvPicPr>
          <p:nvPr/>
        </p:nvPicPr>
        <p:blipFill>
          <a:blip r:embed="rId2"/>
          <a:stretch>
            <a:fillRect/>
          </a:stretch>
        </p:blipFill>
        <p:spPr>
          <a:xfrm>
            <a:off x="5937138" y="1491877"/>
            <a:ext cx="6190858" cy="3232523"/>
          </a:xfrm>
          <a:prstGeom prst="rect">
            <a:avLst/>
          </a:prstGeom>
        </p:spPr>
      </p:pic>
      <p:sp>
        <p:nvSpPr>
          <p:cNvPr id="7" name="TextBox 6">
            <a:extLst>
              <a:ext uri="{FF2B5EF4-FFF2-40B4-BE49-F238E27FC236}">
                <a16:creationId xmlns:a16="http://schemas.microsoft.com/office/drawing/2014/main" id="{37A9B19F-DD16-7236-34CD-6FC66385D720}"/>
              </a:ext>
            </a:extLst>
          </p:cNvPr>
          <p:cNvSpPr txBox="1"/>
          <p:nvPr/>
        </p:nvSpPr>
        <p:spPr>
          <a:xfrm>
            <a:off x="190500" y="57150"/>
            <a:ext cx="2231701" cy="954107"/>
          </a:xfrm>
          <a:prstGeom prst="rect">
            <a:avLst/>
          </a:prstGeom>
          <a:noFill/>
        </p:spPr>
        <p:txBody>
          <a:bodyPr wrap="none" rtlCol="0">
            <a:spAutoFit/>
          </a:bodyPr>
          <a:lstStyle/>
          <a:p>
            <a:r>
              <a:rPr lang="en-GB" sz="2800" b="1" dirty="0" err="1"/>
              <a:t>Avienius</a:t>
            </a:r>
            <a:r>
              <a:rPr lang="en-GB" sz="2800" b="1" dirty="0"/>
              <a:t> </a:t>
            </a:r>
          </a:p>
          <a:p>
            <a:r>
              <a:rPr lang="en-GB" sz="2800" b="1" i="1" dirty="0"/>
              <a:t>Ora Maritima</a:t>
            </a:r>
          </a:p>
        </p:txBody>
      </p:sp>
      <p:sp>
        <p:nvSpPr>
          <p:cNvPr id="8" name="TextBox 7">
            <a:extLst>
              <a:ext uri="{FF2B5EF4-FFF2-40B4-BE49-F238E27FC236}">
                <a16:creationId xmlns:a16="http://schemas.microsoft.com/office/drawing/2014/main" id="{9F1256AB-DA84-B384-E90F-D4A33DB3ADD5}"/>
              </a:ext>
            </a:extLst>
          </p:cNvPr>
          <p:cNvSpPr txBox="1"/>
          <p:nvPr/>
        </p:nvSpPr>
        <p:spPr>
          <a:xfrm>
            <a:off x="7715250" y="4629150"/>
            <a:ext cx="1574470" cy="584775"/>
          </a:xfrm>
          <a:prstGeom prst="rect">
            <a:avLst/>
          </a:prstGeom>
          <a:noFill/>
        </p:spPr>
        <p:txBody>
          <a:bodyPr wrap="none" rtlCol="0">
            <a:spAutoFit/>
          </a:bodyPr>
          <a:lstStyle/>
          <a:p>
            <a:r>
              <a:rPr lang="en-GB" sz="3200" b="1" dirty="0"/>
              <a:t>Ephorus</a:t>
            </a:r>
          </a:p>
        </p:txBody>
      </p:sp>
    </p:spTree>
    <p:extLst>
      <p:ext uri="{BB962C8B-B14F-4D97-AF65-F5344CB8AC3E}">
        <p14:creationId xmlns:p14="http://schemas.microsoft.com/office/powerpoint/2010/main" val="2289380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A7AB-0478-B65B-08C9-801410B49A1D}"/>
              </a:ext>
            </a:extLst>
          </p:cNvPr>
          <p:cNvSpPr>
            <a:spLocks noGrp="1"/>
          </p:cNvSpPr>
          <p:nvPr>
            <p:ph type="title"/>
          </p:nvPr>
        </p:nvSpPr>
        <p:spPr/>
        <p:txBody>
          <a:bodyPr/>
          <a:lstStyle/>
          <a:p>
            <a:endParaRPr lang="en-GB" b="1" dirty="0"/>
          </a:p>
        </p:txBody>
      </p:sp>
      <p:sp>
        <p:nvSpPr>
          <p:cNvPr id="3" name="Content Placeholder 2">
            <a:extLst>
              <a:ext uri="{FF2B5EF4-FFF2-40B4-BE49-F238E27FC236}">
                <a16:creationId xmlns:a16="http://schemas.microsoft.com/office/drawing/2014/main" id="{CC4F2822-0E08-4901-672B-2DBA2F77A517}"/>
              </a:ext>
            </a:extLst>
          </p:cNvPr>
          <p:cNvSpPr>
            <a:spLocks noGrp="1"/>
          </p:cNvSpPr>
          <p:nvPr>
            <p:ph idx="1"/>
          </p:nvPr>
        </p:nvSpPr>
        <p:spPr>
          <a:xfrm>
            <a:off x="838200" y="1825625"/>
            <a:ext cx="3848100" cy="4351338"/>
          </a:xfrm>
        </p:spPr>
        <p:txBody>
          <a:bodyPr>
            <a:noAutofit/>
          </a:bodyPr>
          <a:lstStyle/>
          <a:p>
            <a:r>
              <a:rPr lang="en-GB" sz="3600" b="1" dirty="0"/>
              <a:t>“Invoking the divine Lug of the Neri tribe, this funerary monument for a noble Celt, He remains fixed, unaltered within.”</a:t>
            </a:r>
          </a:p>
        </p:txBody>
      </p:sp>
    </p:spTree>
    <p:extLst>
      <p:ext uri="{BB962C8B-B14F-4D97-AF65-F5344CB8AC3E}">
        <p14:creationId xmlns:p14="http://schemas.microsoft.com/office/powerpoint/2010/main" val="369651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619CB-8B4D-D81E-B771-A7C488B14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472B1-55AB-4CD5-6891-0096EBFF0D81}"/>
              </a:ext>
            </a:extLst>
          </p:cNvPr>
          <p:cNvSpPr>
            <a:spLocks noGrp="1"/>
          </p:cNvSpPr>
          <p:nvPr>
            <p:ph type="title"/>
          </p:nvPr>
        </p:nvSpPr>
        <p:spPr/>
        <p:txBody>
          <a:bodyPr/>
          <a:lstStyle/>
          <a:p>
            <a:pPr algn="ctr"/>
            <a:r>
              <a:rPr lang="en-GB" b="1" dirty="0">
                <a:latin typeface="+mn-lt"/>
              </a:rPr>
              <a:t>Ecology: the study of the home</a:t>
            </a:r>
          </a:p>
        </p:txBody>
      </p:sp>
      <p:sp>
        <p:nvSpPr>
          <p:cNvPr id="3" name="Content Placeholder 2">
            <a:extLst>
              <a:ext uri="{FF2B5EF4-FFF2-40B4-BE49-F238E27FC236}">
                <a16:creationId xmlns:a16="http://schemas.microsoft.com/office/drawing/2014/main" id="{F4F984FF-CA54-EF35-CB18-22F0D1A9D106}"/>
              </a:ext>
            </a:extLst>
          </p:cNvPr>
          <p:cNvSpPr>
            <a:spLocks noGrp="1"/>
          </p:cNvSpPr>
          <p:nvPr>
            <p:ph idx="1"/>
          </p:nvPr>
        </p:nvSpPr>
        <p:spPr/>
        <p:txBody>
          <a:bodyPr>
            <a:normAutofit lnSpcReduction="10000"/>
          </a:bodyPr>
          <a:lstStyle/>
          <a:p>
            <a:r>
              <a:rPr lang="en-GB" b="1" dirty="0"/>
              <a:t>Historical ecology is a multidimensional, </a:t>
            </a:r>
            <a:r>
              <a:rPr lang="en-GB" b="1" dirty="0" err="1"/>
              <a:t>multispatial</a:t>
            </a:r>
            <a:r>
              <a:rPr lang="en-GB" b="1" dirty="0"/>
              <a:t>, multitemporal study of the dynamic relations between humans and their environment</a:t>
            </a:r>
          </a:p>
          <a:p>
            <a:r>
              <a:rPr lang="en-GB" b="1" dirty="0"/>
              <a:t>Combines social, economic, political and environmental components</a:t>
            </a:r>
          </a:p>
          <a:p>
            <a:r>
              <a:rPr lang="en-GB" b="1" dirty="0"/>
              <a:t>A pluriverse: many worlds in one world</a:t>
            </a:r>
          </a:p>
          <a:p>
            <a:r>
              <a:rPr lang="en-GB" b="1" dirty="0"/>
              <a:t>Storied</a:t>
            </a:r>
          </a:p>
          <a:p>
            <a:r>
              <a:rPr lang="en-GB" b="1" dirty="0"/>
              <a:t>Peopled</a:t>
            </a:r>
          </a:p>
          <a:p>
            <a:r>
              <a:rPr lang="en-GB" b="1" dirty="0"/>
              <a:t>Lived</a:t>
            </a:r>
          </a:p>
          <a:p>
            <a:r>
              <a:rPr lang="en-GB" b="1" dirty="0"/>
              <a:t>Dynamic, enfolded and unfolding.</a:t>
            </a:r>
          </a:p>
          <a:p>
            <a:endParaRPr lang="en-GB" b="1" dirty="0"/>
          </a:p>
          <a:p>
            <a:endParaRPr lang="en-GB" dirty="0"/>
          </a:p>
          <a:p>
            <a:endParaRPr lang="en-GB" dirty="0"/>
          </a:p>
        </p:txBody>
      </p:sp>
    </p:spTree>
    <p:extLst>
      <p:ext uri="{BB962C8B-B14F-4D97-AF65-F5344CB8AC3E}">
        <p14:creationId xmlns:p14="http://schemas.microsoft.com/office/powerpoint/2010/main" val="1164127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3806-CB57-C445-4C62-194C017B80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36ECE9-F6BF-0B28-E704-916C21612181}"/>
              </a:ext>
            </a:extLst>
          </p:cNvPr>
          <p:cNvSpPr>
            <a:spLocks noGrp="1"/>
          </p:cNvSpPr>
          <p:nvPr>
            <p:ph idx="1"/>
          </p:nvPr>
        </p:nvSpPr>
        <p:spPr/>
        <p:txBody>
          <a:bodyPr/>
          <a:lstStyle/>
          <a:p>
            <a:r>
              <a:rPr lang="en-GB" b="1" dirty="0"/>
              <a:t>The Bible states that Tartessos was the merchant of silver, iron, tin, and lead (Ez. 27, 12)</a:t>
            </a:r>
          </a:p>
          <a:p>
            <a:r>
              <a:rPr lang="en-GB" b="1" dirty="0"/>
              <a:t>“"Tarshish was your merchant because of your many luxury goods. They gave you silver, iron, tin, and lead for your goods.”</a:t>
            </a:r>
          </a:p>
        </p:txBody>
      </p:sp>
    </p:spTree>
    <p:extLst>
      <p:ext uri="{BB962C8B-B14F-4D97-AF65-F5344CB8AC3E}">
        <p14:creationId xmlns:p14="http://schemas.microsoft.com/office/powerpoint/2010/main" val="2470285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AE65-6608-802F-13E2-B74312625D9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9B9FA9-9389-D77C-467F-26E09B109B53}"/>
              </a:ext>
            </a:extLst>
          </p:cNvPr>
          <p:cNvSpPr>
            <a:spLocks noGrp="1"/>
          </p:cNvSpPr>
          <p:nvPr>
            <p:ph idx="1"/>
          </p:nvPr>
        </p:nvSpPr>
        <p:spPr/>
        <p:txBody>
          <a:bodyPr/>
          <a:lstStyle/>
          <a:p>
            <a:endParaRPr lang="en-GB" dirty="0"/>
          </a:p>
        </p:txBody>
      </p:sp>
      <p:sp>
        <p:nvSpPr>
          <p:cNvPr id="5" name="TextBox 4">
            <a:extLst>
              <a:ext uri="{FF2B5EF4-FFF2-40B4-BE49-F238E27FC236}">
                <a16:creationId xmlns:a16="http://schemas.microsoft.com/office/drawing/2014/main" id="{C90FBD7D-A91B-4197-7E08-E40BCC56F7C0}"/>
              </a:ext>
            </a:extLst>
          </p:cNvPr>
          <p:cNvSpPr txBox="1"/>
          <p:nvPr/>
        </p:nvSpPr>
        <p:spPr>
          <a:xfrm>
            <a:off x="1385881" y="100007"/>
            <a:ext cx="9538252" cy="707886"/>
          </a:xfrm>
          <a:prstGeom prst="rect">
            <a:avLst/>
          </a:prstGeom>
          <a:noFill/>
        </p:spPr>
        <p:txBody>
          <a:bodyPr wrap="none" rtlCol="0">
            <a:spAutoFit/>
          </a:bodyPr>
          <a:lstStyle/>
          <a:p>
            <a:r>
              <a:rPr lang="en-GB" sz="4000" b="1" dirty="0"/>
              <a:t>Sacrificial pit of horses covered in a tumulus</a:t>
            </a:r>
          </a:p>
        </p:txBody>
      </p:sp>
      <p:sp>
        <p:nvSpPr>
          <p:cNvPr id="7" name="TextBox 6">
            <a:extLst>
              <a:ext uri="{FF2B5EF4-FFF2-40B4-BE49-F238E27FC236}">
                <a16:creationId xmlns:a16="http://schemas.microsoft.com/office/drawing/2014/main" id="{10DCC096-A645-61FC-C5B5-22FB0393FFB0}"/>
              </a:ext>
            </a:extLst>
          </p:cNvPr>
          <p:cNvSpPr txBox="1"/>
          <p:nvPr/>
        </p:nvSpPr>
        <p:spPr>
          <a:xfrm>
            <a:off x="203586" y="6049068"/>
            <a:ext cx="6093618" cy="646331"/>
          </a:xfrm>
          <a:prstGeom prst="rect">
            <a:avLst/>
          </a:prstGeom>
          <a:noFill/>
        </p:spPr>
        <p:txBody>
          <a:bodyPr wrap="square">
            <a:spAutoFit/>
          </a:bodyPr>
          <a:lstStyle/>
          <a:p>
            <a:r>
              <a:rPr lang="en-GB" dirty="0"/>
              <a:t>https://journals.plos.org/plosone/article?id=10.1371/journal.pone.0293654</a:t>
            </a:r>
          </a:p>
        </p:txBody>
      </p:sp>
    </p:spTree>
    <p:extLst>
      <p:ext uri="{BB962C8B-B14F-4D97-AF65-F5344CB8AC3E}">
        <p14:creationId xmlns:p14="http://schemas.microsoft.com/office/powerpoint/2010/main" val="3671743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54FF-B089-A834-1B6C-3DA668F15997}"/>
              </a:ext>
            </a:extLst>
          </p:cNvPr>
          <p:cNvSpPr>
            <a:spLocks noGrp="1"/>
          </p:cNvSpPr>
          <p:nvPr>
            <p:ph type="title"/>
          </p:nvPr>
        </p:nvSpPr>
        <p:spPr/>
        <p:txBody>
          <a:bodyPr/>
          <a:lstStyle/>
          <a:p>
            <a:pPr algn="ctr"/>
            <a:r>
              <a:rPr lang="en-GB" b="1" dirty="0" err="1">
                <a:latin typeface="+mn-lt"/>
              </a:rPr>
              <a:t>Emain</a:t>
            </a:r>
            <a:r>
              <a:rPr lang="en-GB" b="1" dirty="0">
                <a:latin typeface="+mn-lt"/>
              </a:rPr>
              <a:t> Macha</a:t>
            </a:r>
          </a:p>
        </p:txBody>
      </p:sp>
      <p:sp>
        <p:nvSpPr>
          <p:cNvPr id="3" name="Content Placeholder 2">
            <a:extLst>
              <a:ext uri="{FF2B5EF4-FFF2-40B4-BE49-F238E27FC236}">
                <a16:creationId xmlns:a16="http://schemas.microsoft.com/office/drawing/2014/main" id="{82653EEE-64D8-B445-B94A-8DA9523C7E3D}"/>
              </a:ext>
            </a:extLst>
          </p:cNvPr>
          <p:cNvSpPr>
            <a:spLocks noGrp="1"/>
          </p:cNvSpPr>
          <p:nvPr>
            <p:ph idx="1"/>
          </p:nvPr>
        </p:nvSpPr>
        <p:spPr>
          <a:xfrm>
            <a:off x="285750" y="1825625"/>
            <a:ext cx="10515600" cy="4351338"/>
          </a:xfrm>
        </p:spPr>
        <p:txBody>
          <a:bodyPr/>
          <a:lstStyle/>
          <a:p>
            <a:r>
              <a:rPr lang="en-GB" b="1" dirty="0"/>
              <a:t>Large wooden structure constructed</a:t>
            </a:r>
          </a:p>
          <a:p>
            <a:r>
              <a:rPr lang="en-GB" b="1" dirty="0"/>
              <a:t>Then filled with limestone</a:t>
            </a:r>
          </a:p>
          <a:p>
            <a:r>
              <a:rPr lang="en-GB" b="1" dirty="0"/>
              <a:t>And burnt then covered in soil and turf</a:t>
            </a:r>
          </a:p>
        </p:txBody>
      </p:sp>
      <p:pic>
        <p:nvPicPr>
          <p:cNvPr id="5" name="Picture 4">
            <a:extLst>
              <a:ext uri="{FF2B5EF4-FFF2-40B4-BE49-F238E27FC236}">
                <a16:creationId xmlns:a16="http://schemas.microsoft.com/office/drawing/2014/main" id="{904EFB98-4360-9554-3DE1-35BDBB127CDF}"/>
              </a:ext>
            </a:extLst>
          </p:cNvPr>
          <p:cNvPicPr>
            <a:picLocks noChangeAspect="1"/>
          </p:cNvPicPr>
          <p:nvPr/>
        </p:nvPicPr>
        <p:blipFill>
          <a:blip r:embed="rId2"/>
          <a:stretch>
            <a:fillRect/>
          </a:stretch>
        </p:blipFill>
        <p:spPr>
          <a:xfrm>
            <a:off x="6536267" y="1375414"/>
            <a:ext cx="5884333" cy="5269862"/>
          </a:xfrm>
          <a:prstGeom prst="rect">
            <a:avLst/>
          </a:prstGeom>
        </p:spPr>
      </p:pic>
    </p:spTree>
    <p:extLst>
      <p:ext uri="{BB962C8B-B14F-4D97-AF65-F5344CB8AC3E}">
        <p14:creationId xmlns:p14="http://schemas.microsoft.com/office/powerpoint/2010/main" val="741128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0826-1943-B522-0D73-C6720D40C808}"/>
              </a:ext>
            </a:extLst>
          </p:cNvPr>
          <p:cNvSpPr>
            <a:spLocks noGrp="1"/>
          </p:cNvSpPr>
          <p:nvPr>
            <p:ph type="title"/>
          </p:nvPr>
        </p:nvSpPr>
        <p:spPr/>
        <p:txBody>
          <a:bodyPr/>
          <a:lstStyle/>
          <a:p>
            <a:pPr algn="ctr"/>
            <a:r>
              <a:rPr lang="en-GB" b="1" dirty="0">
                <a:latin typeface="+mn-lt"/>
              </a:rPr>
              <a:t>Same pattern at Tara and </a:t>
            </a:r>
            <a:r>
              <a:rPr lang="en-GB" b="1" dirty="0" err="1">
                <a:latin typeface="+mn-lt"/>
              </a:rPr>
              <a:t>Duún</a:t>
            </a:r>
            <a:r>
              <a:rPr lang="en-GB" b="1" dirty="0">
                <a:latin typeface="+mn-lt"/>
              </a:rPr>
              <a:t> </a:t>
            </a:r>
            <a:r>
              <a:rPr lang="en-GB" b="1" dirty="0" err="1">
                <a:latin typeface="+mn-lt"/>
              </a:rPr>
              <a:t>Ailinne</a:t>
            </a:r>
            <a:endParaRPr lang="en-GB" b="1" dirty="0">
              <a:latin typeface="+mn-lt"/>
            </a:endParaRPr>
          </a:p>
        </p:txBody>
      </p:sp>
      <p:sp>
        <p:nvSpPr>
          <p:cNvPr id="3" name="Content Placeholder 2">
            <a:extLst>
              <a:ext uri="{FF2B5EF4-FFF2-40B4-BE49-F238E27FC236}">
                <a16:creationId xmlns:a16="http://schemas.microsoft.com/office/drawing/2014/main" id="{50964361-57CB-9E12-D75D-348DBF040FD7}"/>
              </a:ext>
            </a:extLst>
          </p:cNvPr>
          <p:cNvSpPr>
            <a:spLocks noGrp="1"/>
          </p:cNvSpPr>
          <p:nvPr>
            <p:ph idx="1"/>
          </p:nvPr>
        </p:nvSpPr>
        <p:spPr/>
        <p:txBody>
          <a:bodyPr/>
          <a:lstStyle/>
          <a:p>
            <a:endParaRPr lang="en-GB"/>
          </a:p>
        </p:txBody>
      </p:sp>
      <p:sp>
        <p:nvSpPr>
          <p:cNvPr id="4" name="AutoShape 2" descr="The Hill of Tara • Map • History &amp; Archaeology • Visitor Information">
            <a:extLst>
              <a:ext uri="{FF2B5EF4-FFF2-40B4-BE49-F238E27FC236}">
                <a16:creationId xmlns:a16="http://schemas.microsoft.com/office/drawing/2014/main" id="{A32698C2-B851-147D-39B2-05F3BE3DE2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The Hill of Tara • Map • History &amp; Archaeology • Visitor Information">
            <a:extLst>
              <a:ext uri="{FF2B5EF4-FFF2-40B4-BE49-F238E27FC236}">
                <a16:creationId xmlns:a16="http://schemas.microsoft.com/office/drawing/2014/main" id="{621BF6E7-C6FD-F534-B777-096D865FFFD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The Hill of Tara • Map • History &amp; Archaeology • Visitor Information">
            <a:extLst>
              <a:ext uri="{FF2B5EF4-FFF2-40B4-BE49-F238E27FC236}">
                <a16:creationId xmlns:a16="http://schemas.microsoft.com/office/drawing/2014/main" id="{B9472BE7-289B-40DA-22CC-7BB584A4A8A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The Hill of Tara • Map • History &amp; Archaeology • Visitor Information">
            <a:extLst>
              <a:ext uri="{FF2B5EF4-FFF2-40B4-BE49-F238E27FC236}">
                <a16:creationId xmlns:a16="http://schemas.microsoft.com/office/drawing/2014/main" id="{5AC41D17-6DF4-E0B4-92D1-EA379F5F8EFE}"/>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The Hill of Tara • Map • History &amp; Archaeology • Visitor Information">
            <a:extLst>
              <a:ext uri="{FF2B5EF4-FFF2-40B4-BE49-F238E27FC236}">
                <a16:creationId xmlns:a16="http://schemas.microsoft.com/office/drawing/2014/main" id="{29C5B736-155E-9122-4215-4E48D8AF0328}"/>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26334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4A72-01BE-B9BB-823C-2DCDAA067BE4}"/>
              </a:ext>
            </a:extLst>
          </p:cNvPr>
          <p:cNvSpPr>
            <a:spLocks noGrp="1"/>
          </p:cNvSpPr>
          <p:nvPr>
            <p:ph type="title"/>
          </p:nvPr>
        </p:nvSpPr>
        <p:spPr/>
        <p:txBody>
          <a:bodyPr/>
          <a:lstStyle/>
          <a:p>
            <a:r>
              <a:rPr lang="en-GB" b="1" dirty="0">
                <a:latin typeface="+mn-lt"/>
              </a:rPr>
              <a:t>The end of Tartessos</a:t>
            </a:r>
          </a:p>
        </p:txBody>
      </p:sp>
      <p:sp>
        <p:nvSpPr>
          <p:cNvPr id="3" name="Content Placeholder 2">
            <a:extLst>
              <a:ext uri="{FF2B5EF4-FFF2-40B4-BE49-F238E27FC236}">
                <a16:creationId xmlns:a16="http://schemas.microsoft.com/office/drawing/2014/main" id="{D562E7FB-2908-B568-238A-BB16A9C8E9C5}"/>
              </a:ext>
            </a:extLst>
          </p:cNvPr>
          <p:cNvSpPr>
            <a:spLocks noGrp="1"/>
          </p:cNvSpPr>
          <p:nvPr>
            <p:ph idx="1"/>
          </p:nvPr>
        </p:nvSpPr>
        <p:spPr/>
        <p:txBody>
          <a:bodyPr/>
          <a:lstStyle/>
          <a:p>
            <a:r>
              <a:rPr lang="en-GB" b="1" dirty="0"/>
              <a:t>A tsunami, around 500 BC</a:t>
            </a:r>
          </a:p>
          <a:p>
            <a:r>
              <a:rPr lang="en-GB" b="1" dirty="0"/>
              <a:t>Tartessos rumoured to be Atlantis</a:t>
            </a:r>
          </a:p>
        </p:txBody>
      </p:sp>
    </p:spTree>
    <p:extLst>
      <p:ext uri="{BB962C8B-B14F-4D97-AF65-F5344CB8AC3E}">
        <p14:creationId xmlns:p14="http://schemas.microsoft.com/office/powerpoint/2010/main" val="1739584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C174-0A33-73E4-CE5B-316F28D03E31}"/>
              </a:ext>
            </a:extLst>
          </p:cNvPr>
          <p:cNvSpPr>
            <a:spLocks noGrp="1"/>
          </p:cNvSpPr>
          <p:nvPr>
            <p:ph type="title"/>
          </p:nvPr>
        </p:nvSpPr>
        <p:spPr/>
        <p:txBody>
          <a:bodyPr/>
          <a:lstStyle/>
          <a:p>
            <a:pPr algn="ctr"/>
            <a:r>
              <a:rPr lang="en-GB" b="1" dirty="0">
                <a:latin typeface="+mn-lt"/>
              </a:rPr>
              <a:t>Origins: </a:t>
            </a:r>
            <a:br>
              <a:rPr lang="en-GB" b="1" dirty="0">
                <a:latin typeface="+mn-lt"/>
              </a:rPr>
            </a:br>
            <a:r>
              <a:rPr lang="en-GB" b="1" dirty="0">
                <a:latin typeface="+mn-lt"/>
              </a:rPr>
              <a:t>3. Celts From the Heart</a:t>
            </a:r>
          </a:p>
        </p:txBody>
      </p:sp>
      <p:sp>
        <p:nvSpPr>
          <p:cNvPr id="3" name="Content Placeholder 2">
            <a:extLst>
              <a:ext uri="{FF2B5EF4-FFF2-40B4-BE49-F238E27FC236}">
                <a16:creationId xmlns:a16="http://schemas.microsoft.com/office/drawing/2014/main" id="{EC32237D-EAE5-D991-D30E-57DD4BADDA1B}"/>
              </a:ext>
            </a:extLst>
          </p:cNvPr>
          <p:cNvSpPr>
            <a:spLocks noGrp="1"/>
          </p:cNvSpPr>
          <p:nvPr>
            <p:ph idx="1"/>
          </p:nvPr>
        </p:nvSpPr>
        <p:spPr>
          <a:xfrm>
            <a:off x="838200" y="1839072"/>
            <a:ext cx="10515600" cy="4351338"/>
          </a:xfrm>
        </p:spPr>
        <p:txBody>
          <a:bodyPr/>
          <a:lstStyle/>
          <a:p>
            <a:r>
              <a:rPr lang="en-GB" b="1" dirty="0"/>
              <a:t>A new theory, ‘Celts from the Heart’ (Patrick Sims Williams (2020)), suggests that proto-Celts arose from Bronze Age Gaul and then spread in different directions.</a:t>
            </a:r>
          </a:p>
        </p:txBody>
      </p:sp>
      <p:pic>
        <p:nvPicPr>
          <p:cNvPr id="4" name="Picture 3">
            <a:extLst>
              <a:ext uri="{FF2B5EF4-FFF2-40B4-BE49-F238E27FC236}">
                <a16:creationId xmlns:a16="http://schemas.microsoft.com/office/drawing/2014/main" id="{03F01601-6112-8D42-63C5-3940C371BA07}"/>
              </a:ext>
            </a:extLst>
          </p:cNvPr>
          <p:cNvPicPr>
            <a:picLocks noChangeAspect="1"/>
          </p:cNvPicPr>
          <p:nvPr/>
        </p:nvPicPr>
        <p:blipFill rotWithShape="1">
          <a:blip r:embed="rId2"/>
          <a:srcRect l="63602" t="40589" r="9489" b="20983"/>
          <a:stretch/>
        </p:blipFill>
        <p:spPr>
          <a:xfrm>
            <a:off x="4159623" y="3201003"/>
            <a:ext cx="3872754" cy="3110897"/>
          </a:xfrm>
          <a:prstGeom prst="rect">
            <a:avLst/>
          </a:prstGeom>
        </p:spPr>
      </p:pic>
    </p:spTree>
    <p:extLst>
      <p:ext uri="{BB962C8B-B14F-4D97-AF65-F5344CB8AC3E}">
        <p14:creationId xmlns:p14="http://schemas.microsoft.com/office/powerpoint/2010/main" val="1244101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5472-8B23-0BEC-E660-BFB11EDC6B71}"/>
              </a:ext>
            </a:extLst>
          </p:cNvPr>
          <p:cNvSpPr>
            <a:spLocks noGrp="1"/>
          </p:cNvSpPr>
          <p:nvPr>
            <p:ph type="title"/>
          </p:nvPr>
        </p:nvSpPr>
        <p:spPr>
          <a:xfrm>
            <a:off x="838200" y="365125"/>
            <a:ext cx="10515600" cy="1329204"/>
          </a:xfrm>
        </p:spPr>
        <p:txBody>
          <a:bodyPr>
            <a:normAutofit/>
          </a:bodyPr>
          <a:lstStyle/>
          <a:p>
            <a:pPr algn="ctr"/>
            <a:r>
              <a:rPr lang="en-GB" b="1" dirty="0">
                <a:latin typeface="+mn-lt"/>
              </a:rPr>
              <a:t>Celtic from the heart hypothesis</a:t>
            </a:r>
            <a:br>
              <a:rPr lang="en-GB" dirty="0"/>
            </a:br>
            <a:endParaRPr lang="en-GB" dirty="0"/>
          </a:p>
        </p:txBody>
      </p:sp>
      <p:sp>
        <p:nvSpPr>
          <p:cNvPr id="3" name="Content Placeholder 2">
            <a:extLst>
              <a:ext uri="{FF2B5EF4-FFF2-40B4-BE49-F238E27FC236}">
                <a16:creationId xmlns:a16="http://schemas.microsoft.com/office/drawing/2014/main" id="{F36E1F6F-4E69-4C66-8870-C02CB436E7F4}"/>
              </a:ext>
            </a:extLst>
          </p:cNvPr>
          <p:cNvSpPr>
            <a:spLocks noGrp="1"/>
          </p:cNvSpPr>
          <p:nvPr>
            <p:ph idx="1"/>
          </p:nvPr>
        </p:nvSpPr>
        <p:spPr/>
        <p:txBody>
          <a:bodyPr>
            <a:normAutofit/>
          </a:bodyPr>
          <a:lstStyle/>
          <a:p>
            <a:r>
              <a:rPr lang="en-GB" b="1" dirty="0"/>
              <a:t>Celtic presumably emerged as a distinct Indo-European dialect around the second millennium BC, probably somewhere in Gaul</a:t>
            </a:r>
          </a:p>
          <a:p>
            <a:r>
              <a:rPr lang="en-GB" b="1" dirty="0"/>
              <a:t> whence it spread in various directions and at various speeds in the first millennium BC,</a:t>
            </a:r>
          </a:p>
          <a:p>
            <a:r>
              <a:rPr lang="en-GB" b="1" dirty="0"/>
              <a:t>It gradually supplanted other languages, including Indo-European ones.</a:t>
            </a:r>
            <a:endParaRPr lang="en-GB" dirty="0"/>
          </a:p>
        </p:txBody>
      </p:sp>
    </p:spTree>
    <p:extLst>
      <p:ext uri="{BB962C8B-B14F-4D97-AF65-F5344CB8AC3E}">
        <p14:creationId xmlns:p14="http://schemas.microsoft.com/office/powerpoint/2010/main" val="4150472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E9F4-4154-167D-C132-15E2F08A44F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E297A7-FFD1-F7AC-4E45-34A7DD699724}"/>
              </a:ext>
            </a:extLst>
          </p:cNvPr>
          <p:cNvSpPr>
            <a:spLocks noGrp="1"/>
          </p:cNvSpPr>
          <p:nvPr>
            <p:ph idx="1"/>
          </p:nvPr>
        </p:nvSpPr>
        <p:spPr/>
        <p:txBody>
          <a:bodyPr/>
          <a:lstStyle/>
          <a:p>
            <a:r>
              <a:rPr lang="en-GB" b="1" dirty="0"/>
              <a:t>During the first millennium BC, Celtic spread into eastern Iberia (probably well before the time of Herodotus)</a:t>
            </a:r>
          </a:p>
          <a:p>
            <a:r>
              <a:rPr lang="en-GB" b="1" dirty="0"/>
              <a:t> Into northern Italy (as first evidenced by the Lepontic inscriptions in the sixth century) </a:t>
            </a:r>
          </a:p>
          <a:p>
            <a:r>
              <a:rPr lang="en-GB" b="1" dirty="0"/>
              <a:t>Into Britain, and into Ireland and also towards the east,</a:t>
            </a:r>
          </a:p>
          <a:p>
            <a:r>
              <a:rPr lang="en-GB" b="1" dirty="0"/>
              <a:t> eventually reaching Galatia in Turkey in the third century BC.</a:t>
            </a:r>
          </a:p>
        </p:txBody>
      </p:sp>
    </p:spTree>
    <p:extLst>
      <p:ext uri="{BB962C8B-B14F-4D97-AF65-F5344CB8AC3E}">
        <p14:creationId xmlns:p14="http://schemas.microsoft.com/office/powerpoint/2010/main" val="3172172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D8D9-369E-EE65-684A-594DB527BA3B}"/>
              </a:ext>
            </a:extLst>
          </p:cNvPr>
          <p:cNvSpPr>
            <a:spLocks noGrp="1"/>
          </p:cNvSpPr>
          <p:nvPr>
            <p:ph type="title"/>
          </p:nvPr>
        </p:nvSpPr>
        <p:spPr/>
        <p:txBody>
          <a:bodyPr/>
          <a:lstStyle/>
          <a:p>
            <a:pPr algn="ctr"/>
            <a:r>
              <a:rPr lang="en-GB" b="1" dirty="0">
                <a:latin typeface="+mn-lt"/>
              </a:rPr>
              <a:t>Expanded timeline</a:t>
            </a:r>
          </a:p>
        </p:txBody>
      </p:sp>
      <p:sp>
        <p:nvSpPr>
          <p:cNvPr id="3" name="Content Placeholder 2">
            <a:extLst>
              <a:ext uri="{FF2B5EF4-FFF2-40B4-BE49-F238E27FC236}">
                <a16:creationId xmlns:a16="http://schemas.microsoft.com/office/drawing/2014/main" id="{A164AB86-F8C1-8E92-1ABD-F1056262C036}"/>
              </a:ext>
            </a:extLst>
          </p:cNvPr>
          <p:cNvSpPr>
            <a:spLocks noGrp="1"/>
          </p:cNvSpPr>
          <p:nvPr>
            <p:ph idx="1"/>
          </p:nvPr>
        </p:nvSpPr>
        <p:spPr/>
        <p:txBody>
          <a:bodyPr/>
          <a:lstStyle/>
          <a:p>
            <a:r>
              <a:rPr lang="en-GB" b="1" dirty="0"/>
              <a:t>By 5000 BC an Italo-Celtic dialect of Neolithic Proto-Indo-European reached southwestern Iberia</a:t>
            </a:r>
          </a:p>
          <a:p>
            <a:r>
              <a:rPr lang="en-GB" b="1" dirty="0"/>
              <a:t>Atlantic Celtic origins now suggested around 3000 BC, spreading to west through Maritime Bell Beaker culture around 1000 years later</a:t>
            </a:r>
          </a:p>
          <a:p>
            <a:r>
              <a:rPr lang="en-GB" b="1" dirty="0"/>
              <a:t>But maybe much earlier</a:t>
            </a:r>
          </a:p>
          <a:p>
            <a:r>
              <a:rPr lang="en-GB" b="1" dirty="0"/>
              <a:t>The recolonization of western Europe from an Iberian refugium after the retreat of the ice sheets ∼15,000 years ago could explain the common genetic legacy in the area.</a:t>
            </a:r>
          </a:p>
          <a:p>
            <a:endParaRPr lang="en-GB" dirty="0"/>
          </a:p>
        </p:txBody>
      </p:sp>
    </p:spTree>
    <p:extLst>
      <p:ext uri="{BB962C8B-B14F-4D97-AF65-F5344CB8AC3E}">
        <p14:creationId xmlns:p14="http://schemas.microsoft.com/office/powerpoint/2010/main" val="3608286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B639-93F6-0CB7-8C5E-B9403F3A0589}"/>
              </a:ext>
            </a:extLst>
          </p:cNvPr>
          <p:cNvSpPr>
            <a:spLocks noGrp="1"/>
          </p:cNvSpPr>
          <p:nvPr>
            <p:ph type="title"/>
          </p:nvPr>
        </p:nvSpPr>
        <p:spPr>
          <a:xfrm>
            <a:off x="838200" y="-159308"/>
            <a:ext cx="10515600" cy="1325563"/>
          </a:xfrm>
        </p:spPr>
        <p:txBody>
          <a:bodyPr/>
          <a:lstStyle/>
          <a:p>
            <a:pPr algn="ctr"/>
            <a:r>
              <a:rPr lang="en-GB" b="1" dirty="0">
                <a:latin typeface="+mn-lt"/>
              </a:rPr>
              <a:t>Early Human movement</a:t>
            </a:r>
          </a:p>
        </p:txBody>
      </p:sp>
      <p:sp>
        <p:nvSpPr>
          <p:cNvPr id="5" name="Content Placeholder 4">
            <a:extLst>
              <a:ext uri="{FF2B5EF4-FFF2-40B4-BE49-F238E27FC236}">
                <a16:creationId xmlns:a16="http://schemas.microsoft.com/office/drawing/2014/main" id="{3E671983-4D05-2E00-88C8-17153BB1900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0929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3E4A-1E5A-9D54-6FF9-6E75CCBB8929}"/>
              </a:ext>
            </a:extLst>
          </p:cNvPr>
          <p:cNvSpPr>
            <a:spLocks noGrp="1"/>
          </p:cNvSpPr>
          <p:nvPr>
            <p:ph type="title"/>
          </p:nvPr>
        </p:nvSpPr>
        <p:spPr/>
        <p:txBody>
          <a:bodyPr/>
          <a:lstStyle/>
          <a:p>
            <a:endParaRPr lang="en-GB" b="1" dirty="0">
              <a:latin typeface="+mn-lt"/>
            </a:endParaRPr>
          </a:p>
        </p:txBody>
      </p:sp>
      <p:sp>
        <p:nvSpPr>
          <p:cNvPr id="3" name="Content Placeholder 2">
            <a:extLst>
              <a:ext uri="{FF2B5EF4-FFF2-40B4-BE49-F238E27FC236}">
                <a16:creationId xmlns:a16="http://schemas.microsoft.com/office/drawing/2014/main" id="{2AA908F5-DE01-58A1-0A96-B70819404480}"/>
              </a:ext>
            </a:extLst>
          </p:cNvPr>
          <p:cNvSpPr>
            <a:spLocks noGrp="1"/>
          </p:cNvSpPr>
          <p:nvPr>
            <p:ph idx="1"/>
          </p:nvPr>
        </p:nvSpPr>
        <p:spPr/>
        <p:txBody>
          <a:bodyPr/>
          <a:lstStyle/>
          <a:p>
            <a:r>
              <a:rPr lang="en-GB" b="1" dirty="0"/>
              <a:t>The Celts have been recorded in Greek writing before 500 BC</a:t>
            </a:r>
          </a:p>
          <a:p>
            <a:r>
              <a:rPr lang="en-GB" b="1" dirty="0"/>
              <a:t>They are now accepted to have been one of the major groups of people around the Mediterranean and Atlantic coasts for many centuries</a:t>
            </a:r>
          </a:p>
          <a:p>
            <a:r>
              <a:rPr lang="en-GB" b="1" dirty="0"/>
              <a:t>But where did they come from?</a:t>
            </a:r>
          </a:p>
          <a:p>
            <a:endParaRPr lang="en-GB" dirty="0"/>
          </a:p>
        </p:txBody>
      </p:sp>
    </p:spTree>
    <p:extLst>
      <p:ext uri="{BB962C8B-B14F-4D97-AF65-F5344CB8AC3E}">
        <p14:creationId xmlns:p14="http://schemas.microsoft.com/office/powerpoint/2010/main" val="669521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2F3B-22A6-27AA-DF61-30B3700CE0E1}"/>
              </a:ext>
            </a:extLst>
          </p:cNvPr>
          <p:cNvSpPr>
            <a:spLocks noGrp="1"/>
          </p:cNvSpPr>
          <p:nvPr>
            <p:ph type="title"/>
          </p:nvPr>
        </p:nvSpPr>
        <p:spPr>
          <a:xfrm>
            <a:off x="838200" y="-199649"/>
            <a:ext cx="10515600" cy="1325563"/>
          </a:xfrm>
        </p:spPr>
        <p:txBody>
          <a:bodyPr/>
          <a:lstStyle/>
          <a:p>
            <a:r>
              <a:rPr lang="en-GB" b="1" dirty="0">
                <a:latin typeface="+mn-lt"/>
              </a:rPr>
              <a:t>870 000 years ago:</a:t>
            </a:r>
          </a:p>
        </p:txBody>
      </p:sp>
      <p:sp>
        <p:nvSpPr>
          <p:cNvPr id="3" name="Content Placeholder 2">
            <a:extLst>
              <a:ext uri="{FF2B5EF4-FFF2-40B4-BE49-F238E27FC236}">
                <a16:creationId xmlns:a16="http://schemas.microsoft.com/office/drawing/2014/main" id="{24062413-B593-0800-B84F-3DCA2EA9315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71474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D2C-C22D-2264-4684-72DCB8DBEBFA}"/>
              </a:ext>
            </a:extLst>
          </p:cNvPr>
          <p:cNvSpPr>
            <a:spLocks noGrp="1"/>
          </p:cNvSpPr>
          <p:nvPr>
            <p:ph type="title"/>
          </p:nvPr>
        </p:nvSpPr>
        <p:spPr/>
        <p:txBody>
          <a:bodyPr/>
          <a:lstStyle/>
          <a:p>
            <a:pPr algn="ctr"/>
            <a:r>
              <a:rPr lang="en-GB" b="1" dirty="0">
                <a:latin typeface="+mn-lt"/>
              </a:rPr>
              <a:t>Climate-driven movement</a:t>
            </a:r>
          </a:p>
        </p:txBody>
      </p:sp>
      <p:sp>
        <p:nvSpPr>
          <p:cNvPr id="3" name="Content Placeholder 2">
            <a:extLst>
              <a:ext uri="{FF2B5EF4-FFF2-40B4-BE49-F238E27FC236}">
                <a16:creationId xmlns:a16="http://schemas.microsoft.com/office/drawing/2014/main" id="{BACF1D8C-D756-A253-E1BF-E81D590CE534}"/>
              </a:ext>
            </a:extLst>
          </p:cNvPr>
          <p:cNvSpPr>
            <a:spLocks noGrp="1"/>
          </p:cNvSpPr>
          <p:nvPr>
            <p:ph idx="1"/>
          </p:nvPr>
        </p:nvSpPr>
        <p:spPr>
          <a:xfrm>
            <a:off x="112062" y="1825625"/>
            <a:ext cx="6181165" cy="4351338"/>
          </a:xfrm>
        </p:spPr>
        <p:txBody>
          <a:bodyPr/>
          <a:lstStyle/>
          <a:p>
            <a:r>
              <a:rPr lang="en-GB" b="1" dirty="0"/>
              <a:t>During the glaciations of the Quaternary, over the last 1.6 million years, significant migrations of both humans and non-human species were central to survival.</a:t>
            </a:r>
            <a:endParaRPr lang="en-GB" dirty="0"/>
          </a:p>
        </p:txBody>
      </p:sp>
    </p:spTree>
    <p:extLst>
      <p:ext uri="{BB962C8B-B14F-4D97-AF65-F5344CB8AC3E}">
        <p14:creationId xmlns:p14="http://schemas.microsoft.com/office/powerpoint/2010/main" val="3840407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BD38-1F6D-96A1-13FF-6D99B1DFBF86}"/>
              </a:ext>
            </a:extLst>
          </p:cNvPr>
          <p:cNvSpPr>
            <a:spLocks noGrp="1"/>
          </p:cNvSpPr>
          <p:nvPr>
            <p:ph type="title"/>
          </p:nvPr>
        </p:nvSpPr>
        <p:spPr/>
        <p:txBody>
          <a:bodyPr/>
          <a:lstStyle/>
          <a:p>
            <a:r>
              <a:rPr lang="en-GB" b="1" dirty="0">
                <a:latin typeface="+mn-lt"/>
              </a:rPr>
              <a:t>Post-glaciation</a:t>
            </a:r>
          </a:p>
        </p:txBody>
      </p:sp>
      <p:sp>
        <p:nvSpPr>
          <p:cNvPr id="3" name="Content Placeholder 2">
            <a:extLst>
              <a:ext uri="{FF2B5EF4-FFF2-40B4-BE49-F238E27FC236}">
                <a16:creationId xmlns:a16="http://schemas.microsoft.com/office/drawing/2014/main" id="{F9005F3E-9137-73DA-2FD1-694DB1115B29}"/>
              </a:ext>
            </a:extLst>
          </p:cNvPr>
          <p:cNvSpPr>
            <a:spLocks noGrp="1"/>
          </p:cNvSpPr>
          <p:nvPr>
            <p:ph idx="1"/>
          </p:nvPr>
        </p:nvSpPr>
        <p:spPr/>
        <p:txBody>
          <a:bodyPr>
            <a:normAutofit/>
          </a:bodyPr>
          <a:lstStyle/>
          <a:p>
            <a:r>
              <a:rPr lang="en-GB" b="1" dirty="0"/>
              <a:t>The Mediterranean area was a refuge for human populations during the Last Ice Age that also received Saharan people and culture </a:t>
            </a:r>
          </a:p>
          <a:p>
            <a:r>
              <a:rPr lang="en-GB" b="1" dirty="0"/>
              <a:t>After the ice retreat, populations coming from the Basque region went northwards to North France and British Isles</a:t>
            </a:r>
          </a:p>
          <a:p>
            <a:r>
              <a:rPr lang="en-GB" b="1" dirty="0"/>
              <a:t>Multiple genetic marker systems indicate a shared ancestry throughout the Atlantic zone, from northern Iberia to western Scandinavia, that dates back to the end of the last Ice Age.</a:t>
            </a:r>
          </a:p>
          <a:p>
            <a:endParaRPr lang="en-GB" b="1" dirty="0"/>
          </a:p>
        </p:txBody>
      </p:sp>
    </p:spTree>
    <p:extLst>
      <p:ext uri="{BB962C8B-B14F-4D97-AF65-F5344CB8AC3E}">
        <p14:creationId xmlns:p14="http://schemas.microsoft.com/office/powerpoint/2010/main" val="2768719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D650-C2C8-4768-5491-4BDA7EF67C8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7255082-15E9-5712-E24E-3C6AF7CB6344}"/>
              </a:ext>
            </a:extLst>
          </p:cNvPr>
          <p:cNvSpPr>
            <a:spLocks noGrp="1"/>
          </p:cNvSpPr>
          <p:nvPr>
            <p:ph idx="1"/>
          </p:nvPr>
        </p:nvSpPr>
        <p:spPr/>
        <p:txBody>
          <a:bodyPr/>
          <a:lstStyle/>
          <a:p>
            <a:pPr marL="0" indent="0">
              <a:buNone/>
            </a:pPr>
            <a:endParaRPr lang="en-GB" dirty="0"/>
          </a:p>
        </p:txBody>
      </p:sp>
      <p:pic>
        <p:nvPicPr>
          <p:cNvPr id="4" name="Picture 3">
            <a:extLst>
              <a:ext uri="{FF2B5EF4-FFF2-40B4-BE49-F238E27FC236}">
                <a16:creationId xmlns:a16="http://schemas.microsoft.com/office/drawing/2014/main" id="{774A9809-9429-B0CC-64D6-FB3FCA2D3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6457" y="0"/>
            <a:ext cx="4619085" cy="6858000"/>
          </a:xfrm>
          <a:prstGeom prst="rect">
            <a:avLst/>
          </a:prstGeom>
        </p:spPr>
      </p:pic>
      <p:sp>
        <p:nvSpPr>
          <p:cNvPr id="5" name="Arrow: Right 4">
            <a:extLst>
              <a:ext uri="{FF2B5EF4-FFF2-40B4-BE49-F238E27FC236}">
                <a16:creationId xmlns:a16="http://schemas.microsoft.com/office/drawing/2014/main" id="{CE547B34-F395-A413-07F9-02D1AC78E437}"/>
              </a:ext>
            </a:extLst>
          </p:cNvPr>
          <p:cNvSpPr/>
          <p:nvPr/>
        </p:nvSpPr>
        <p:spPr>
          <a:xfrm>
            <a:off x="3173506" y="2783541"/>
            <a:ext cx="1882588" cy="2823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3235AB8-A30A-2A15-B7BB-E639AA445FE9}"/>
              </a:ext>
            </a:extLst>
          </p:cNvPr>
          <p:cNvSpPr txBox="1"/>
          <p:nvPr/>
        </p:nvSpPr>
        <p:spPr>
          <a:xfrm>
            <a:off x="225248" y="2675966"/>
            <a:ext cx="2909964" cy="646331"/>
          </a:xfrm>
          <a:prstGeom prst="rect">
            <a:avLst/>
          </a:prstGeom>
          <a:noFill/>
        </p:spPr>
        <p:txBody>
          <a:bodyPr wrap="none" rtlCol="0">
            <a:spAutoFit/>
          </a:bodyPr>
          <a:lstStyle/>
          <a:p>
            <a:r>
              <a:rPr lang="en-GB" b="1" dirty="0"/>
              <a:t>Scotland/Ireland land bridge</a:t>
            </a:r>
          </a:p>
          <a:p>
            <a:r>
              <a:rPr lang="en-GB" b="1" dirty="0"/>
              <a:t>7000 BC</a:t>
            </a:r>
          </a:p>
        </p:txBody>
      </p:sp>
      <p:sp>
        <p:nvSpPr>
          <p:cNvPr id="7" name="Arrow: Right 6">
            <a:extLst>
              <a:ext uri="{FF2B5EF4-FFF2-40B4-BE49-F238E27FC236}">
                <a16:creationId xmlns:a16="http://schemas.microsoft.com/office/drawing/2014/main" id="{7A29C8D5-991F-72B2-1AE8-0AE682C39E95}"/>
              </a:ext>
            </a:extLst>
          </p:cNvPr>
          <p:cNvSpPr/>
          <p:nvPr/>
        </p:nvSpPr>
        <p:spPr>
          <a:xfrm rot="10649556">
            <a:off x="6966713" y="3375210"/>
            <a:ext cx="2688282" cy="2563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95DB12-F805-9145-D5D3-1287FDE68D18}"/>
              </a:ext>
            </a:extLst>
          </p:cNvPr>
          <p:cNvSpPr txBox="1"/>
          <p:nvPr/>
        </p:nvSpPr>
        <p:spPr>
          <a:xfrm>
            <a:off x="9654993" y="3254189"/>
            <a:ext cx="1399166" cy="369332"/>
          </a:xfrm>
          <a:prstGeom prst="rect">
            <a:avLst/>
          </a:prstGeom>
          <a:noFill/>
        </p:spPr>
        <p:txBody>
          <a:bodyPr wrap="none" rtlCol="0">
            <a:spAutoFit/>
          </a:bodyPr>
          <a:lstStyle/>
          <a:p>
            <a:r>
              <a:rPr lang="en-GB" b="1" dirty="0"/>
              <a:t>Dogger Bank</a:t>
            </a:r>
          </a:p>
        </p:txBody>
      </p:sp>
      <p:sp>
        <p:nvSpPr>
          <p:cNvPr id="9" name="Arrow: Right 8">
            <a:extLst>
              <a:ext uri="{FF2B5EF4-FFF2-40B4-BE49-F238E27FC236}">
                <a16:creationId xmlns:a16="http://schemas.microsoft.com/office/drawing/2014/main" id="{003C5819-AFF8-EC2E-F6EF-17C5FB8DB8C2}"/>
              </a:ext>
            </a:extLst>
          </p:cNvPr>
          <p:cNvSpPr/>
          <p:nvPr/>
        </p:nvSpPr>
        <p:spPr>
          <a:xfrm rot="10649556">
            <a:off x="6003012" y="2021537"/>
            <a:ext cx="2688282" cy="2563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3A5075D-FBF9-031C-9E88-0B6FC4C6B7E5}"/>
              </a:ext>
            </a:extLst>
          </p:cNvPr>
          <p:cNvSpPr txBox="1"/>
          <p:nvPr/>
        </p:nvSpPr>
        <p:spPr>
          <a:xfrm>
            <a:off x="8713698" y="1907896"/>
            <a:ext cx="2833020" cy="369332"/>
          </a:xfrm>
          <a:prstGeom prst="rect">
            <a:avLst/>
          </a:prstGeom>
          <a:noFill/>
        </p:spPr>
        <p:txBody>
          <a:bodyPr wrap="none" rtlCol="0">
            <a:spAutoFit/>
          </a:bodyPr>
          <a:lstStyle/>
          <a:p>
            <a:r>
              <a:rPr lang="en-GB" b="1" dirty="0"/>
              <a:t>Orkney land bridge 7000 BC</a:t>
            </a:r>
          </a:p>
        </p:txBody>
      </p:sp>
      <p:sp>
        <p:nvSpPr>
          <p:cNvPr id="11" name="TextBox 10">
            <a:extLst>
              <a:ext uri="{FF2B5EF4-FFF2-40B4-BE49-F238E27FC236}">
                <a16:creationId xmlns:a16="http://schemas.microsoft.com/office/drawing/2014/main" id="{2D491C64-D591-E113-36E8-4263DBE1E98D}"/>
              </a:ext>
            </a:extLst>
          </p:cNvPr>
          <p:cNvSpPr txBox="1"/>
          <p:nvPr/>
        </p:nvSpPr>
        <p:spPr>
          <a:xfrm>
            <a:off x="9408642" y="4074462"/>
            <a:ext cx="2558109" cy="646331"/>
          </a:xfrm>
          <a:prstGeom prst="rect">
            <a:avLst/>
          </a:prstGeom>
          <a:noFill/>
        </p:spPr>
        <p:txBody>
          <a:bodyPr wrap="square" rtlCol="0">
            <a:spAutoFit/>
          </a:bodyPr>
          <a:lstStyle/>
          <a:p>
            <a:r>
              <a:rPr lang="en-GB" b="1" dirty="0"/>
              <a:t>Continental land bridge </a:t>
            </a:r>
          </a:p>
          <a:p>
            <a:r>
              <a:rPr lang="en-GB" b="1" dirty="0"/>
              <a:t>7000 BC</a:t>
            </a:r>
          </a:p>
        </p:txBody>
      </p:sp>
      <p:sp>
        <p:nvSpPr>
          <p:cNvPr id="12" name="Arrow: Right 11">
            <a:extLst>
              <a:ext uri="{FF2B5EF4-FFF2-40B4-BE49-F238E27FC236}">
                <a16:creationId xmlns:a16="http://schemas.microsoft.com/office/drawing/2014/main" id="{6F6575EB-C626-69FD-6D71-17140EE40DFF}"/>
              </a:ext>
            </a:extLst>
          </p:cNvPr>
          <p:cNvSpPr/>
          <p:nvPr/>
        </p:nvSpPr>
        <p:spPr>
          <a:xfrm rot="10649556">
            <a:off x="6742597" y="4173066"/>
            <a:ext cx="2688282" cy="2563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D228C97-3519-0DDE-30D3-EE6CBE7AA8AC}"/>
              </a:ext>
            </a:extLst>
          </p:cNvPr>
          <p:cNvSpPr txBox="1"/>
          <p:nvPr/>
        </p:nvSpPr>
        <p:spPr>
          <a:xfrm>
            <a:off x="225248" y="4720793"/>
            <a:ext cx="2762423" cy="646331"/>
          </a:xfrm>
          <a:prstGeom prst="rect">
            <a:avLst/>
          </a:prstGeom>
          <a:noFill/>
        </p:spPr>
        <p:txBody>
          <a:bodyPr wrap="none" rtlCol="0">
            <a:spAutoFit/>
          </a:bodyPr>
          <a:lstStyle/>
          <a:p>
            <a:r>
              <a:rPr lang="en-GB" b="1" dirty="0"/>
              <a:t>Ireland/Europe land bridge</a:t>
            </a:r>
          </a:p>
          <a:p>
            <a:r>
              <a:rPr lang="en-GB" b="1" dirty="0"/>
              <a:t>16 000 BC</a:t>
            </a:r>
          </a:p>
        </p:txBody>
      </p:sp>
      <p:sp>
        <p:nvSpPr>
          <p:cNvPr id="14" name="Arrow: Right 13">
            <a:extLst>
              <a:ext uri="{FF2B5EF4-FFF2-40B4-BE49-F238E27FC236}">
                <a16:creationId xmlns:a16="http://schemas.microsoft.com/office/drawing/2014/main" id="{D385E48F-FBC4-3196-477D-51A25189DD30}"/>
              </a:ext>
            </a:extLst>
          </p:cNvPr>
          <p:cNvSpPr/>
          <p:nvPr/>
        </p:nvSpPr>
        <p:spPr>
          <a:xfrm rot="20850891">
            <a:off x="2951331" y="4680380"/>
            <a:ext cx="1311864" cy="2498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979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CEEF-E003-A043-9124-A445F1DF79D1}"/>
              </a:ext>
            </a:extLst>
          </p:cNvPr>
          <p:cNvSpPr>
            <a:spLocks noGrp="1"/>
          </p:cNvSpPr>
          <p:nvPr>
            <p:ph type="title"/>
          </p:nvPr>
        </p:nvSpPr>
        <p:spPr/>
        <p:txBody>
          <a:bodyPr/>
          <a:lstStyle/>
          <a:p>
            <a:r>
              <a:rPr lang="en-GB" b="1" dirty="0" err="1">
                <a:latin typeface="+mn-lt"/>
              </a:rPr>
              <a:t>Lebor</a:t>
            </a:r>
            <a:r>
              <a:rPr lang="en-GB" b="1" dirty="0">
                <a:latin typeface="+mn-lt"/>
              </a:rPr>
              <a:t> </a:t>
            </a:r>
            <a:r>
              <a:rPr lang="en-GB" b="1" dirty="0" err="1">
                <a:latin typeface="+mn-lt"/>
              </a:rPr>
              <a:t>Gabála</a:t>
            </a:r>
            <a:r>
              <a:rPr lang="en-GB" b="1" dirty="0">
                <a:latin typeface="+mn-lt"/>
              </a:rPr>
              <a:t> </a:t>
            </a:r>
            <a:r>
              <a:rPr lang="en-GB" b="1" dirty="0" err="1">
                <a:latin typeface="+mn-lt"/>
              </a:rPr>
              <a:t>Érenn</a:t>
            </a:r>
            <a:r>
              <a:rPr lang="en-GB" b="1" dirty="0">
                <a:latin typeface="+mn-lt"/>
              </a:rPr>
              <a:t> (literally "The Book of the Taking of Ireland")</a:t>
            </a:r>
          </a:p>
        </p:txBody>
      </p:sp>
      <p:sp>
        <p:nvSpPr>
          <p:cNvPr id="3" name="Content Placeholder 2">
            <a:extLst>
              <a:ext uri="{FF2B5EF4-FFF2-40B4-BE49-F238E27FC236}">
                <a16:creationId xmlns:a16="http://schemas.microsoft.com/office/drawing/2014/main" id="{0632A767-B0E1-BEC8-DF3A-7940DC65C75A}"/>
              </a:ext>
            </a:extLst>
          </p:cNvPr>
          <p:cNvSpPr>
            <a:spLocks noGrp="1"/>
          </p:cNvSpPr>
          <p:nvPr>
            <p:ph idx="1"/>
          </p:nvPr>
        </p:nvSpPr>
        <p:spPr>
          <a:xfrm>
            <a:off x="838200" y="1825625"/>
            <a:ext cx="7162800" cy="4351338"/>
          </a:xfrm>
        </p:spPr>
        <p:txBody>
          <a:bodyPr>
            <a:normAutofit/>
          </a:bodyPr>
          <a:lstStyle/>
          <a:p>
            <a:r>
              <a:rPr lang="en-GB" sz="3600" b="1" dirty="0"/>
              <a:t>the Milesians, or sons of </a:t>
            </a:r>
            <a:r>
              <a:rPr lang="en-GB" sz="3600" b="1" dirty="0" err="1"/>
              <a:t>Míl</a:t>
            </a:r>
            <a:r>
              <a:rPr lang="en-GB" sz="3600" b="1" dirty="0"/>
              <a:t>, are the final race to settle in Ireland </a:t>
            </a:r>
          </a:p>
          <a:p>
            <a:r>
              <a:rPr lang="en-GB" sz="3600" b="1" dirty="0"/>
              <a:t>They represent the Irish people </a:t>
            </a:r>
          </a:p>
          <a:p>
            <a:r>
              <a:rPr lang="en-GB" sz="3600" b="1" dirty="0"/>
              <a:t>The Milesians are Gaels who sail to Ireland from Iberia (Hispania) after spending hundreds of years travelling the earth.</a:t>
            </a:r>
          </a:p>
        </p:txBody>
      </p:sp>
    </p:spTree>
    <p:extLst>
      <p:ext uri="{BB962C8B-B14F-4D97-AF65-F5344CB8AC3E}">
        <p14:creationId xmlns:p14="http://schemas.microsoft.com/office/powerpoint/2010/main" val="2021899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0E92-3352-D2EC-0AF9-25DD828E09AC}"/>
              </a:ext>
            </a:extLst>
          </p:cNvPr>
          <p:cNvSpPr>
            <a:spLocks noGrp="1"/>
          </p:cNvSpPr>
          <p:nvPr>
            <p:ph type="title"/>
          </p:nvPr>
        </p:nvSpPr>
        <p:spPr>
          <a:xfrm>
            <a:off x="-1676400" y="-277819"/>
            <a:ext cx="13030200" cy="1325563"/>
          </a:xfrm>
        </p:spPr>
        <p:txBody>
          <a:bodyPr/>
          <a:lstStyle/>
          <a:p>
            <a:pPr algn="ctr"/>
            <a:r>
              <a:rPr lang="en-GB" b="1" dirty="0">
                <a:latin typeface="+mn-lt"/>
              </a:rPr>
              <a:t>Stone of Scone</a:t>
            </a:r>
          </a:p>
        </p:txBody>
      </p:sp>
      <p:sp>
        <p:nvSpPr>
          <p:cNvPr id="3" name="Content Placeholder 2">
            <a:extLst>
              <a:ext uri="{FF2B5EF4-FFF2-40B4-BE49-F238E27FC236}">
                <a16:creationId xmlns:a16="http://schemas.microsoft.com/office/drawing/2014/main" id="{C5BF0A36-5EE2-0022-8BA4-4870C8EB656B}"/>
              </a:ext>
            </a:extLst>
          </p:cNvPr>
          <p:cNvSpPr>
            <a:spLocks noGrp="1"/>
          </p:cNvSpPr>
          <p:nvPr>
            <p:ph idx="1"/>
          </p:nvPr>
        </p:nvSpPr>
        <p:spPr>
          <a:xfrm>
            <a:off x="838200" y="796917"/>
            <a:ext cx="5257800" cy="4351338"/>
          </a:xfrm>
        </p:spPr>
        <p:txBody>
          <a:bodyPr/>
          <a:lstStyle/>
          <a:p>
            <a:r>
              <a:rPr lang="en-GB" b="1" dirty="0"/>
              <a:t>The book of Leinster theory that the stone was transported from ancient Egypt via the Iberian Peninsula or </a:t>
            </a:r>
            <a:r>
              <a:rPr lang="en-GB" b="1" dirty="0" err="1"/>
              <a:t>Celtiberia</a:t>
            </a:r>
            <a:r>
              <a:rPr lang="en-GB" b="1" dirty="0"/>
              <a:t> to Ireland by </a:t>
            </a:r>
            <a:r>
              <a:rPr lang="en-GB" b="1" dirty="0" err="1"/>
              <a:t>Scota</a:t>
            </a:r>
            <a:r>
              <a:rPr lang="en-GB" b="1" dirty="0"/>
              <a:t>, the daughter of an Egyptian Pharaoh, who was also the wife or mother of </a:t>
            </a:r>
            <a:r>
              <a:rPr lang="en-GB" b="1" dirty="0" err="1"/>
              <a:t>Goídel</a:t>
            </a:r>
            <a:r>
              <a:rPr lang="en-GB" b="1" dirty="0"/>
              <a:t> </a:t>
            </a:r>
            <a:r>
              <a:rPr lang="en-GB" b="1" dirty="0" err="1"/>
              <a:t>Glas</a:t>
            </a:r>
            <a:r>
              <a:rPr lang="en-GB" b="1" dirty="0"/>
              <a:t>, an ancestor of the Milesians.</a:t>
            </a:r>
          </a:p>
        </p:txBody>
      </p:sp>
    </p:spTree>
    <p:extLst>
      <p:ext uri="{BB962C8B-B14F-4D97-AF65-F5344CB8AC3E}">
        <p14:creationId xmlns:p14="http://schemas.microsoft.com/office/powerpoint/2010/main" val="3325091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7BF0-FAA0-54EB-B9BE-89BAF11C3774}"/>
              </a:ext>
            </a:extLst>
          </p:cNvPr>
          <p:cNvSpPr>
            <a:spLocks noGrp="1"/>
          </p:cNvSpPr>
          <p:nvPr>
            <p:ph type="title"/>
          </p:nvPr>
        </p:nvSpPr>
        <p:spPr>
          <a:xfrm>
            <a:off x="0" y="365125"/>
            <a:ext cx="11935326" cy="1325563"/>
          </a:xfrm>
        </p:spPr>
        <p:txBody>
          <a:bodyPr/>
          <a:lstStyle/>
          <a:p>
            <a:r>
              <a:rPr lang="en-GB" b="1" dirty="0" err="1">
                <a:latin typeface="+mn-lt"/>
              </a:rPr>
              <a:t>Scota</a:t>
            </a:r>
            <a:r>
              <a:rPr lang="en-GB" b="1" dirty="0">
                <a:latin typeface="+mn-lt"/>
              </a:rPr>
              <a:t> and </a:t>
            </a:r>
            <a:r>
              <a:rPr lang="en-GB" b="1" dirty="0" err="1">
                <a:latin typeface="+mn-lt"/>
              </a:rPr>
              <a:t>Gaedel</a:t>
            </a:r>
            <a:r>
              <a:rPr lang="en-GB" b="1" dirty="0">
                <a:latin typeface="+mn-lt"/>
              </a:rPr>
              <a:t> </a:t>
            </a:r>
            <a:r>
              <a:rPr lang="en-GB" b="1" dirty="0" err="1">
                <a:latin typeface="+mn-lt"/>
              </a:rPr>
              <a:t>Glas</a:t>
            </a:r>
            <a:r>
              <a:rPr lang="en-GB" b="1" dirty="0">
                <a:latin typeface="+mn-lt"/>
              </a:rPr>
              <a:t> travel from Egypt to Ireland </a:t>
            </a:r>
          </a:p>
        </p:txBody>
      </p:sp>
      <p:sp>
        <p:nvSpPr>
          <p:cNvPr id="3" name="Content Placeholder 2">
            <a:extLst>
              <a:ext uri="{FF2B5EF4-FFF2-40B4-BE49-F238E27FC236}">
                <a16:creationId xmlns:a16="http://schemas.microsoft.com/office/drawing/2014/main" id="{DCBA09C9-E01C-80B2-09AE-EFF2969C7BC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67005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BB56-321F-405E-F86B-89F2F8A3EA5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CCA611E-BD29-F24C-ADCA-ABEA12343C27}"/>
              </a:ext>
            </a:extLst>
          </p:cNvPr>
          <p:cNvSpPr>
            <a:spLocks noGrp="1"/>
          </p:cNvSpPr>
          <p:nvPr>
            <p:ph idx="1"/>
          </p:nvPr>
        </p:nvSpPr>
        <p:spPr>
          <a:xfrm>
            <a:off x="838200" y="415924"/>
            <a:ext cx="11220450" cy="4860925"/>
          </a:xfrm>
        </p:spPr>
        <p:txBody>
          <a:bodyPr>
            <a:normAutofit/>
          </a:bodyPr>
          <a:lstStyle/>
          <a:p>
            <a:r>
              <a:rPr lang="en-GB" b="1" dirty="0"/>
              <a:t> The stone has been associated with Lia Fail of the Hill of Tara, which was used as an Irish High Kings' Inauguration Stone</a:t>
            </a:r>
          </a:p>
          <a:p>
            <a:r>
              <a:rPr lang="en-GB" b="1" dirty="0" err="1"/>
              <a:t>Scota</a:t>
            </a:r>
            <a:r>
              <a:rPr lang="en-GB" b="1" dirty="0"/>
              <a:t> along with a band of Irish warriors later invaded Scotland taking her Royal seat with her. </a:t>
            </a:r>
          </a:p>
          <a:p>
            <a:r>
              <a:rPr lang="en-GB" b="1" dirty="0"/>
              <a:t>Ultimately it was confiscated by Edward I of England.</a:t>
            </a:r>
          </a:p>
          <a:p>
            <a:endParaRPr lang="en-GB" sz="3600" b="1" dirty="0"/>
          </a:p>
          <a:p>
            <a:endParaRPr lang="en-GB" dirty="0"/>
          </a:p>
        </p:txBody>
      </p:sp>
    </p:spTree>
    <p:extLst>
      <p:ext uri="{BB962C8B-B14F-4D97-AF65-F5344CB8AC3E}">
        <p14:creationId xmlns:p14="http://schemas.microsoft.com/office/powerpoint/2010/main" val="1415647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238F-2F81-5387-CE5E-3389E79BADD3}"/>
              </a:ext>
            </a:extLst>
          </p:cNvPr>
          <p:cNvSpPr>
            <a:spLocks noGrp="1"/>
          </p:cNvSpPr>
          <p:nvPr>
            <p:ph type="title"/>
          </p:nvPr>
        </p:nvSpPr>
        <p:spPr/>
        <p:txBody>
          <a:bodyPr/>
          <a:lstStyle/>
          <a:p>
            <a:pPr algn="ctr"/>
            <a:r>
              <a:rPr lang="en-GB" b="1" dirty="0" err="1">
                <a:latin typeface="+mn-lt"/>
              </a:rPr>
              <a:t>Baldred</a:t>
            </a:r>
            <a:r>
              <a:rPr lang="en-GB" b="1" dirty="0">
                <a:latin typeface="+mn-lt"/>
              </a:rPr>
              <a:t> Bisset</a:t>
            </a:r>
          </a:p>
        </p:txBody>
      </p:sp>
      <p:sp>
        <p:nvSpPr>
          <p:cNvPr id="3" name="Content Placeholder 2">
            <a:extLst>
              <a:ext uri="{FF2B5EF4-FFF2-40B4-BE49-F238E27FC236}">
                <a16:creationId xmlns:a16="http://schemas.microsoft.com/office/drawing/2014/main" id="{F5C8B31B-54B3-92A5-8C61-7B8A06A7A760}"/>
              </a:ext>
            </a:extLst>
          </p:cNvPr>
          <p:cNvSpPr>
            <a:spLocks noGrp="1"/>
          </p:cNvSpPr>
          <p:nvPr>
            <p:ph idx="1"/>
          </p:nvPr>
        </p:nvSpPr>
        <p:spPr/>
        <p:txBody>
          <a:bodyPr/>
          <a:lstStyle/>
          <a:p>
            <a:r>
              <a:rPr lang="en-GB" b="1" dirty="0"/>
              <a:t>Medieval Scottish lawyer </a:t>
            </a:r>
            <a:r>
              <a:rPr lang="en-GB" b="1" dirty="0" err="1"/>
              <a:t>Baldred</a:t>
            </a:r>
            <a:r>
              <a:rPr lang="en-GB" b="1" dirty="0"/>
              <a:t> Bisset put forward the alternative version that Sota had sailed directly to Scotland with the stone</a:t>
            </a:r>
          </a:p>
          <a:p>
            <a:r>
              <a:rPr lang="en-GB" b="1" dirty="0"/>
              <a:t>Establishing Scotland as an ancient and rightful nation.</a:t>
            </a:r>
          </a:p>
        </p:txBody>
      </p:sp>
    </p:spTree>
    <p:extLst>
      <p:ext uri="{BB962C8B-B14F-4D97-AF65-F5344CB8AC3E}">
        <p14:creationId xmlns:p14="http://schemas.microsoft.com/office/powerpoint/2010/main" val="270533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06C3-140A-66B7-D15D-4B6E96A9E20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43D5015-651E-F664-5629-FFB07180CDD0}"/>
              </a:ext>
            </a:extLst>
          </p:cNvPr>
          <p:cNvSpPr>
            <a:spLocks noGrp="1"/>
          </p:cNvSpPr>
          <p:nvPr>
            <p:ph idx="1"/>
          </p:nvPr>
        </p:nvSpPr>
        <p:spPr/>
        <p:txBody>
          <a:bodyPr>
            <a:normAutofit/>
          </a:bodyPr>
          <a:lstStyle/>
          <a:p>
            <a:r>
              <a:rPr lang="en-GB" b="1" dirty="0"/>
              <a:t>While highly contested, the point is that the story relates to the Iberian peninsula and the Milesians as an important part of the History of Ireland.</a:t>
            </a:r>
          </a:p>
        </p:txBody>
      </p:sp>
    </p:spTree>
    <p:extLst>
      <p:ext uri="{BB962C8B-B14F-4D97-AF65-F5344CB8AC3E}">
        <p14:creationId xmlns:p14="http://schemas.microsoft.com/office/powerpoint/2010/main" val="65259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8A48-8C7C-FF64-13E3-EF7D4E5EE9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93A4AE-646E-FFC9-DFA8-104347762E6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DCB0294-BC9A-D1F2-0D3B-CA461213AB01}"/>
              </a:ext>
            </a:extLst>
          </p:cNvPr>
          <p:cNvPicPr>
            <a:picLocks noChangeAspect="1"/>
          </p:cNvPicPr>
          <p:nvPr/>
        </p:nvPicPr>
        <p:blipFill>
          <a:blip r:embed="rId2"/>
          <a:stretch>
            <a:fillRect/>
          </a:stretch>
        </p:blipFill>
        <p:spPr>
          <a:xfrm>
            <a:off x="1237129" y="678237"/>
            <a:ext cx="9749118" cy="5483878"/>
          </a:xfrm>
          <a:prstGeom prst="rect">
            <a:avLst/>
          </a:prstGeom>
        </p:spPr>
      </p:pic>
    </p:spTree>
    <p:extLst>
      <p:ext uri="{BB962C8B-B14F-4D97-AF65-F5344CB8AC3E}">
        <p14:creationId xmlns:p14="http://schemas.microsoft.com/office/powerpoint/2010/main" val="3871723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9F07-DECE-62AF-3D42-75E4B64345C6}"/>
              </a:ext>
            </a:extLst>
          </p:cNvPr>
          <p:cNvSpPr>
            <a:spLocks noGrp="1"/>
          </p:cNvSpPr>
          <p:nvPr>
            <p:ph type="title"/>
          </p:nvPr>
        </p:nvSpPr>
        <p:spPr/>
        <p:txBody>
          <a:bodyPr/>
          <a:lstStyle/>
          <a:p>
            <a:r>
              <a:rPr lang="en-GB" b="1" dirty="0">
                <a:latin typeface="+mn-lt"/>
              </a:rPr>
              <a:t>Later mass migration</a:t>
            </a:r>
          </a:p>
        </p:txBody>
      </p:sp>
      <p:sp>
        <p:nvSpPr>
          <p:cNvPr id="3" name="Content Placeholder 2">
            <a:extLst>
              <a:ext uri="{FF2B5EF4-FFF2-40B4-BE49-F238E27FC236}">
                <a16:creationId xmlns:a16="http://schemas.microsoft.com/office/drawing/2014/main" id="{FFD8719F-0C0C-79F7-64A4-E301E678656B}"/>
              </a:ext>
            </a:extLst>
          </p:cNvPr>
          <p:cNvSpPr>
            <a:spLocks noGrp="1"/>
          </p:cNvSpPr>
          <p:nvPr>
            <p:ph idx="1"/>
          </p:nvPr>
        </p:nvSpPr>
        <p:spPr/>
        <p:txBody>
          <a:bodyPr/>
          <a:lstStyle/>
          <a:p>
            <a:r>
              <a:rPr lang="en-GB" b="1" dirty="0"/>
              <a:t>Later migration event: Celtic immigration to northwestern Iberia during the fifth century AD At the time when the Angles and the Saxons arrived in Britain</a:t>
            </a:r>
          </a:p>
          <a:p>
            <a:r>
              <a:rPr lang="en-GB" b="1" dirty="0"/>
              <a:t>for reasons that have not yet been determined, several Celtic tribes from the south of the island emigrated to the Armorican peninsula (Brittany) </a:t>
            </a:r>
          </a:p>
          <a:p>
            <a:r>
              <a:rPr lang="en-GB" b="1" dirty="0"/>
              <a:t>and some of them even farther to the northwest of the Iberian peninsula where they landed in the westernmost coast of today's province of Asturias.</a:t>
            </a:r>
          </a:p>
        </p:txBody>
      </p:sp>
    </p:spTree>
    <p:extLst>
      <p:ext uri="{BB962C8B-B14F-4D97-AF65-F5344CB8AC3E}">
        <p14:creationId xmlns:p14="http://schemas.microsoft.com/office/powerpoint/2010/main" val="1908984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34DB-B3EB-2AE1-07F4-25EE1A5CE8B7}"/>
              </a:ext>
            </a:extLst>
          </p:cNvPr>
          <p:cNvSpPr>
            <a:spLocks noGrp="1"/>
          </p:cNvSpPr>
          <p:nvPr>
            <p:ph type="title"/>
          </p:nvPr>
        </p:nvSpPr>
        <p:spPr/>
        <p:txBody>
          <a:bodyPr/>
          <a:lstStyle/>
          <a:p>
            <a:r>
              <a:rPr lang="en-GB" b="1" dirty="0">
                <a:latin typeface="+mn-lt"/>
              </a:rPr>
              <a:t>Summary</a:t>
            </a:r>
          </a:p>
        </p:txBody>
      </p:sp>
      <p:sp>
        <p:nvSpPr>
          <p:cNvPr id="3" name="Content Placeholder 2">
            <a:extLst>
              <a:ext uri="{FF2B5EF4-FFF2-40B4-BE49-F238E27FC236}">
                <a16:creationId xmlns:a16="http://schemas.microsoft.com/office/drawing/2014/main" id="{A6933B74-DE6B-A039-3C64-D8D492F97BFF}"/>
              </a:ext>
            </a:extLst>
          </p:cNvPr>
          <p:cNvSpPr>
            <a:spLocks noGrp="1"/>
          </p:cNvSpPr>
          <p:nvPr>
            <p:ph idx="1"/>
          </p:nvPr>
        </p:nvSpPr>
        <p:spPr/>
        <p:txBody>
          <a:bodyPr/>
          <a:lstStyle/>
          <a:p>
            <a:r>
              <a:rPr lang="en-GB" b="1" dirty="0"/>
              <a:t>Celts from the West, East or Centre?</a:t>
            </a:r>
          </a:p>
          <a:p>
            <a:r>
              <a:rPr lang="en-GB" b="1" dirty="0"/>
              <a:t>Many ancient people</a:t>
            </a:r>
          </a:p>
          <a:p>
            <a:r>
              <a:rPr lang="en-GB" b="1" dirty="0"/>
              <a:t>Unified by art, gods, religious practices, otherworld, linguistics, genetics and beliefs</a:t>
            </a:r>
          </a:p>
          <a:p>
            <a:r>
              <a:rPr lang="en-GB" b="1" dirty="0"/>
              <a:t>Western origin favoured but definite important presence in centre and East, including Turkey and Scythia.</a:t>
            </a:r>
          </a:p>
          <a:p>
            <a:endParaRPr lang="en-GB" dirty="0"/>
          </a:p>
          <a:p>
            <a:endParaRPr lang="en-GB" dirty="0"/>
          </a:p>
        </p:txBody>
      </p:sp>
    </p:spTree>
    <p:extLst>
      <p:ext uri="{BB962C8B-B14F-4D97-AF65-F5344CB8AC3E}">
        <p14:creationId xmlns:p14="http://schemas.microsoft.com/office/powerpoint/2010/main" val="3799952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FCDB-4AC4-5C1F-38FE-68CE955C91C3}"/>
              </a:ext>
            </a:extLst>
          </p:cNvPr>
          <p:cNvSpPr>
            <a:spLocks noGrp="1"/>
          </p:cNvSpPr>
          <p:nvPr>
            <p:ph type="title"/>
          </p:nvPr>
        </p:nvSpPr>
        <p:spPr>
          <a:xfrm>
            <a:off x="838200" y="2981716"/>
            <a:ext cx="10515600" cy="1325563"/>
          </a:xfrm>
        </p:spPr>
        <p:txBody>
          <a:bodyPr>
            <a:normAutofit/>
          </a:bodyPr>
          <a:lstStyle/>
          <a:p>
            <a:pPr algn="ctr"/>
            <a:r>
              <a:rPr lang="en-GB" sz="6600" b="1" dirty="0">
                <a:latin typeface="+mn-lt"/>
              </a:rPr>
              <a:t>Discussion</a:t>
            </a:r>
          </a:p>
        </p:txBody>
      </p:sp>
      <p:sp>
        <p:nvSpPr>
          <p:cNvPr id="3" name="Content Placeholder 2">
            <a:extLst>
              <a:ext uri="{FF2B5EF4-FFF2-40B4-BE49-F238E27FC236}">
                <a16:creationId xmlns:a16="http://schemas.microsoft.com/office/drawing/2014/main" id="{5FC73663-3BFD-9A6D-65AF-74B44FE20F12}"/>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83504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3F8-C63F-9CE2-0E52-5CCA7EFF88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8BE45C-20DB-8B16-B537-468C9BBBEFBB}"/>
              </a:ext>
            </a:extLst>
          </p:cNvPr>
          <p:cNvSpPr>
            <a:spLocks noGrp="1"/>
          </p:cNvSpPr>
          <p:nvPr>
            <p:ph idx="1"/>
          </p:nvPr>
        </p:nvSpPr>
        <p:spPr>
          <a:xfrm>
            <a:off x="838200" y="302178"/>
            <a:ext cx="10515600" cy="4351338"/>
          </a:xfrm>
        </p:spPr>
        <p:txBody>
          <a:bodyPr/>
          <a:lstStyle/>
          <a:p>
            <a:r>
              <a:rPr lang="en-GB" b="1" dirty="0"/>
              <a:t>La Tène culture is thought to have developed when Celtic traders – and warriors - came into contact with Greek and Etruscan influences from south of the Alps </a:t>
            </a:r>
          </a:p>
          <a:p>
            <a:r>
              <a:rPr lang="en-GB" b="1" dirty="0"/>
              <a:t>The culture grew and spread in eastern France, Switzerland, Austria, southwestern Germany, the Czech Republic, Slovakia and Hungary.</a:t>
            </a:r>
          </a:p>
        </p:txBody>
      </p:sp>
      <p:sp>
        <p:nvSpPr>
          <p:cNvPr id="5" name="TextBox 4">
            <a:extLst>
              <a:ext uri="{FF2B5EF4-FFF2-40B4-BE49-F238E27FC236}">
                <a16:creationId xmlns:a16="http://schemas.microsoft.com/office/drawing/2014/main" id="{293867E6-1470-3D77-D472-64EE3260456A}"/>
              </a:ext>
            </a:extLst>
          </p:cNvPr>
          <p:cNvSpPr txBox="1"/>
          <p:nvPr/>
        </p:nvSpPr>
        <p:spPr>
          <a:xfrm>
            <a:off x="5735013" y="4463986"/>
            <a:ext cx="3608182" cy="1938992"/>
          </a:xfrm>
          <a:prstGeom prst="rect">
            <a:avLst/>
          </a:prstGeom>
          <a:noFill/>
        </p:spPr>
        <p:txBody>
          <a:bodyPr wrap="square">
            <a:spAutoFit/>
          </a:bodyPr>
          <a:lstStyle/>
          <a:p>
            <a:r>
              <a:rPr lang="en-GB" sz="2400" b="1" dirty="0"/>
              <a:t>Etruscan roof tile with the head of a satyr, terra-cotta, 4th century BCE</a:t>
            </a:r>
          </a:p>
          <a:p>
            <a:r>
              <a:rPr lang="en-GB" sz="2400" b="1" dirty="0"/>
              <a:t>Note scrolls and Palmate forms</a:t>
            </a:r>
          </a:p>
        </p:txBody>
      </p:sp>
    </p:spTree>
    <p:extLst>
      <p:ext uri="{BB962C8B-B14F-4D97-AF65-F5344CB8AC3E}">
        <p14:creationId xmlns:p14="http://schemas.microsoft.com/office/powerpoint/2010/main" val="192245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4408-19C6-35AB-3A6C-FC20055EDE4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DF5E42B-E11C-5090-5100-DB38D1A869D9}"/>
              </a:ext>
            </a:extLst>
          </p:cNvPr>
          <p:cNvSpPr>
            <a:spLocks noGrp="1"/>
          </p:cNvSpPr>
          <p:nvPr>
            <p:ph idx="1"/>
          </p:nvPr>
        </p:nvSpPr>
        <p:spPr/>
        <p:txBody>
          <a:bodyPr/>
          <a:lstStyle/>
          <a:p>
            <a:r>
              <a:rPr lang="en-GB" b="1" dirty="0"/>
              <a:t>The ancient Celts saw water as the gateway between this world and the next, and it was here that they offered tribute to their gods, using their most precious objects and making human sacrifices</a:t>
            </a:r>
          </a:p>
          <a:p>
            <a:r>
              <a:rPr lang="en-GB" b="1" dirty="0"/>
              <a:t>Many key Celtic sites at edge of water.</a:t>
            </a:r>
          </a:p>
        </p:txBody>
      </p:sp>
    </p:spTree>
    <p:extLst>
      <p:ext uri="{BB962C8B-B14F-4D97-AF65-F5344CB8AC3E}">
        <p14:creationId xmlns:p14="http://schemas.microsoft.com/office/powerpoint/2010/main" val="90005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2679</Words>
  <Application>Microsoft Office PowerPoint</Application>
  <PresentationFormat>Widescreen</PresentationFormat>
  <Paragraphs>219</Paragraphs>
  <Slides>72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Calibri Light</vt:lpstr>
      <vt:lpstr>Office Theme</vt:lpstr>
      <vt:lpstr>CELTIC ECOLOGY WEEK TWO</vt:lpstr>
      <vt:lpstr>Reminder: The Course</vt:lpstr>
      <vt:lpstr>Housekeeping</vt:lpstr>
      <vt:lpstr>The story so far…</vt:lpstr>
      <vt:lpstr>Ecology: the study of the home</vt:lpstr>
      <vt:lpstr>PowerPoint Presentation</vt:lpstr>
      <vt:lpstr>PowerPoint Presentation</vt:lpstr>
      <vt:lpstr>PowerPoint Presentation</vt:lpstr>
      <vt:lpstr>PowerPoint Presentation</vt:lpstr>
      <vt:lpstr>Changes from Hallstatt (1500-600BC)  to La Tène (450-1 BC)</vt:lpstr>
      <vt:lpstr>Remember the observations of Strabo:</vt:lpstr>
      <vt:lpstr>La Tène Art</vt:lpstr>
      <vt:lpstr>PowerPoint Presentation</vt:lpstr>
      <vt:lpstr>Increased female burials</vt:lpstr>
      <vt:lpstr>PowerPoint Presentation</vt:lpstr>
      <vt:lpstr>The Atlantic Façade commercial zone</vt:lpstr>
      <vt:lpstr>Key copper deposits  in Ireland</vt:lpstr>
      <vt:lpstr>Copper Coast: the Birth of the Bronze Age in Ireland</vt:lpstr>
      <vt:lpstr>Origins 2. From the West</vt:lpstr>
      <vt:lpstr>PowerPoint Presentation</vt:lpstr>
      <vt:lpstr>PowerPoint Presentation</vt:lpstr>
      <vt:lpstr>From the West</vt:lpstr>
      <vt:lpstr>PowerPoint Presentation</vt:lpstr>
      <vt:lpstr>Remember the earliest mention of the Celts in literature?</vt:lpstr>
      <vt:lpstr>The Pillars of Hercules</vt:lpstr>
      <vt:lpstr>Avienius: Ora Maritima</vt:lpstr>
      <vt:lpstr>PowerPoint Presentation</vt:lpstr>
      <vt:lpstr>Avienius on Ireland (Hierni) and Coracles</vt:lpstr>
      <vt:lpstr>Genetics</vt:lpstr>
      <vt:lpstr>DNA: Early and West</vt:lpstr>
      <vt:lpstr>Dramatic genetic shift around beginning of Bronze Age in Britain</vt:lpstr>
      <vt:lpstr>Rapidly changing field</vt:lpstr>
      <vt:lpstr>Discussion time  and Break</vt:lpstr>
      <vt:lpstr>PowerPoint Presentation</vt:lpstr>
      <vt:lpstr>Week 2: Lecture Four</vt:lpstr>
      <vt:lpstr>Ephorus (350 BC)</vt:lpstr>
      <vt:lpstr>Linguistics</vt:lpstr>
      <vt:lpstr>P- and Q-Celtic languages</vt:lpstr>
      <vt:lpstr>Q-Celtic</vt:lpstr>
      <vt:lpstr>P-Celtic</vt:lpstr>
      <vt:lpstr>Insular/Continental argument</vt:lpstr>
      <vt:lpstr>Ogham stones</vt:lpstr>
      <vt:lpstr>The Iberian Peninsula</vt:lpstr>
      <vt:lpstr>Botorrita Bronze Tablets (200 BC)</vt:lpstr>
      <vt:lpstr>Planning dispute!!</vt:lpstr>
      <vt:lpstr>Evidence: Archaeology v linguistics</vt:lpstr>
      <vt:lpstr>Tartessians 900-500 BC</vt:lpstr>
      <vt:lpstr>PowerPoint Presentation</vt:lpstr>
      <vt:lpstr>PowerPoint Presentation</vt:lpstr>
      <vt:lpstr>PowerPoint Presentation</vt:lpstr>
      <vt:lpstr>PowerPoint Presentation</vt:lpstr>
      <vt:lpstr>Emain Macha</vt:lpstr>
      <vt:lpstr>Same pattern at Tara and Duún Ailinne</vt:lpstr>
      <vt:lpstr>The end of Tartessos</vt:lpstr>
      <vt:lpstr>Origins:  3. Celts From the Heart</vt:lpstr>
      <vt:lpstr>Celtic from the heart hypothesis </vt:lpstr>
      <vt:lpstr>PowerPoint Presentation</vt:lpstr>
      <vt:lpstr>Expanded timeline</vt:lpstr>
      <vt:lpstr>Early Human movement</vt:lpstr>
      <vt:lpstr>870 000 years ago:</vt:lpstr>
      <vt:lpstr>Climate-driven movement</vt:lpstr>
      <vt:lpstr>Post-glaciation</vt:lpstr>
      <vt:lpstr>PowerPoint Presentation</vt:lpstr>
      <vt:lpstr>Lebor Gabála Érenn (literally "The Book of the Taking of Ireland")</vt:lpstr>
      <vt:lpstr>Stone of Scone</vt:lpstr>
      <vt:lpstr>Scota and Gaedel Glas travel from Egypt to Ireland </vt:lpstr>
      <vt:lpstr>PowerPoint Presentation</vt:lpstr>
      <vt:lpstr>Baldred Bisset</vt:lpstr>
      <vt:lpstr>PowerPoint Presentation</vt:lpstr>
      <vt:lpstr>Later mass migration</vt:lpstr>
      <vt:lpstr>Summary</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Celtic Ecology</dc:title>
  <dc:creator>Keith Skene</dc:creator>
  <cp:lastModifiedBy>Keith Skene</cp:lastModifiedBy>
  <cp:revision>30</cp:revision>
  <dcterms:created xsi:type="dcterms:W3CDTF">2023-12-31T08:34:10Z</dcterms:created>
  <dcterms:modified xsi:type="dcterms:W3CDTF">2024-02-17T17:26:53Z</dcterms:modified>
</cp:coreProperties>
</file>