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sldIdLst>
    <p:sldId id="256" r:id="rId4"/>
    <p:sldId id="399" r:id="rId5"/>
    <p:sldId id="401" r:id="rId6"/>
    <p:sldId id="409" r:id="rId7"/>
    <p:sldId id="404" r:id="rId8"/>
    <p:sldId id="400" r:id="rId9"/>
    <p:sldId id="402" r:id="rId10"/>
    <p:sldId id="347" r:id="rId11"/>
    <p:sldId id="380" r:id="rId12"/>
    <p:sldId id="381" r:id="rId13"/>
    <p:sldId id="395" r:id="rId14"/>
    <p:sldId id="406" r:id="rId15"/>
    <p:sldId id="382" r:id="rId16"/>
    <p:sldId id="405" r:id="rId17"/>
    <p:sldId id="393" r:id="rId18"/>
    <p:sldId id="407" r:id="rId19"/>
    <p:sldId id="348" r:id="rId20"/>
    <p:sldId id="349" r:id="rId21"/>
    <p:sldId id="350" r:id="rId22"/>
    <p:sldId id="351" r:id="rId23"/>
    <p:sldId id="352" r:id="rId24"/>
    <p:sldId id="353" r:id="rId25"/>
    <p:sldId id="357" r:id="rId26"/>
    <p:sldId id="354" r:id="rId27"/>
    <p:sldId id="358" r:id="rId28"/>
    <p:sldId id="359" r:id="rId29"/>
    <p:sldId id="360" r:id="rId30"/>
    <p:sldId id="361" r:id="rId31"/>
    <p:sldId id="362" r:id="rId32"/>
    <p:sldId id="364" r:id="rId33"/>
    <p:sldId id="365" r:id="rId34"/>
    <p:sldId id="367" r:id="rId35"/>
    <p:sldId id="363" r:id="rId36"/>
    <p:sldId id="368" r:id="rId37"/>
    <p:sldId id="370" r:id="rId38"/>
    <p:sldId id="369" r:id="rId39"/>
    <p:sldId id="371" r:id="rId40"/>
    <p:sldId id="268" r:id="rId41"/>
    <p:sldId id="383" r:id="rId42"/>
    <p:sldId id="384" r:id="rId43"/>
    <p:sldId id="277" r:id="rId44"/>
    <p:sldId id="280" r:id="rId45"/>
    <p:sldId id="281" r:id="rId46"/>
    <p:sldId id="390" r:id="rId47"/>
    <p:sldId id="391" r:id="rId48"/>
    <p:sldId id="422" r:id="rId49"/>
    <p:sldId id="392" r:id="rId50"/>
    <p:sldId id="421" r:id="rId51"/>
    <p:sldId id="410" r:id="rId52"/>
    <p:sldId id="411" r:id="rId53"/>
    <p:sldId id="416" r:id="rId54"/>
    <p:sldId id="417" r:id="rId55"/>
    <p:sldId id="415" r:id="rId56"/>
    <p:sldId id="355" r:id="rId57"/>
    <p:sldId id="398" r:id="rId58"/>
    <p:sldId id="423" r:id="rId59"/>
    <p:sldId id="419" r:id="rId60"/>
    <p:sldId id="420" r:id="rId61"/>
    <p:sldId id="396" r:id="rId62"/>
    <p:sldId id="387" r:id="rId63"/>
    <p:sldId id="388" r:id="rId6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1" d="100"/>
          <a:sy n="71" d="100"/>
        </p:scale>
        <p:origin x="69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viewProps" Target="viewProps.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theme" Target="theme/theme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4E557-8844-985F-6BD5-E8229101D1C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017BF08-D7DD-E0A0-6013-ED818899CEE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915D25D-5D63-174C-D249-E840E73F773E}"/>
              </a:ext>
            </a:extLst>
          </p:cNvPr>
          <p:cNvSpPr>
            <a:spLocks noGrp="1"/>
          </p:cNvSpPr>
          <p:nvPr>
            <p:ph type="dt" sz="half" idx="10"/>
          </p:nvPr>
        </p:nvSpPr>
        <p:spPr/>
        <p:txBody>
          <a:bodyPr/>
          <a:lstStyle/>
          <a:p>
            <a:fld id="{1F91C23B-2C17-4ABD-8AAA-69ABF7967682}" type="datetimeFigureOut">
              <a:rPr lang="en-GB" smtClean="0"/>
              <a:t>12/03/2024</a:t>
            </a:fld>
            <a:endParaRPr lang="en-GB"/>
          </a:p>
        </p:txBody>
      </p:sp>
      <p:sp>
        <p:nvSpPr>
          <p:cNvPr id="5" name="Footer Placeholder 4">
            <a:extLst>
              <a:ext uri="{FF2B5EF4-FFF2-40B4-BE49-F238E27FC236}">
                <a16:creationId xmlns:a16="http://schemas.microsoft.com/office/drawing/2014/main" id="{343BD4B8-1E57-63BF-320D-14FDEC9A8FA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91A3EA2-5D35-FCAD-BC7F-80AEB4E1F514}"/>
              </a:ext>
            </a:extLst>
          </p:cNvPr>
          <p:cNvSpPr>
            <a:spLocks noGrp="1"/>
          </p:cNvSpPr>
          <p:nvPr>
            <p:ph type="sldNum" sz="quarter" idx="12"/>
          </p:nvPr>
        </p:nvSpPr>
        <p:spPr/>
        <p:txBody>
          <a:bodyPr/>
          <a:lstStyle/>
          <a:p>
            <a:fld id="{7151653F-B469-408A-98C0-99E11F68DEE5}" type="slidenum">
              <a:rPr lang="en-GB" smtClean="0"/>
              <a:t>‹#›</a:t>
            </a:fld>
            <a:endParaRPr lang="en-GB"/>
          </a:p>
        </p:txBody>
      </p:sp>
    </p:spTree>
    <p:extLst>
      <p:ext uri="{BB962C8B-B14F-4D97-AF65-F5344CB8AC3E}">
        <p14:creationId xmlns:p14="http://schemas.microsoft.com/office/powerpoint/2010/main" val="26763238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42A28-C80E-4C30-1E30-1A2A147ECE6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7B59CE3-5EE4-48E2-54FD-63747D49E63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9BA378A-D4EE-030A-BE26-5E3E5C3551A9}"/>
              </a:ext>
            </a:extLst>
          </p:cNvPr>
          <p:cNvSpPr>
            <a:spLocks noGrp="1"/>
          </p:cNvSpPr>
          <p:nvPr>
            <p:ph type="dt" sz="half" idx="10"/>
          </p:nvPr>
        </p:nvSpPr>
        <p:spPr/>
        <p:txBody>
          <a:bodyPr/>
          <a:lstStyle/>
          <a:p>
            <a:fld id="{1F91C23B-2C17-4ABD-8AAA-69ABF7967682}" type="datetimeFigureOut">
              <a:rPr lang="en-GB" smtClean="0"/>
              <a:t>12/03/2024</a:t>
            </a:fld>
            <a:endParaRPr lang="en-GB"/>
          </a:p>
        </p:txBody>
      </p:sp>
      <p:sp>
        <p:nvSpPr>
          <p:cNvPr id="5" name="Footer Placeholder 4">
            <a:extLst>
              <a:ext uri="{FF2B5EF4-FFF2-40B4-BE49-F238E27FC236}">
                <a16:creationId xmlns:a16="http://schemas.microsoft.com/office/drawing/2014/main" id="{F784A113-8E9C-9569-80AA-26C80397B68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90247BA-668B-863E-AB57-9CCB22CE6901}"/>
              </a:ext>
            </a:extLst>
          </p:cNvPr>
          <p:cNvSpPr>
            <a:spLocks noGrp="1"/>
          </p:cNvSpPr>
          <p:nvPr>
            <p:ph type="sldNum" sz="quarter" idx="12"/>
          </p:nvPr>
        </p:nvSpPr>
        <p:spPr/>
        <p:txBody>
          <a:bodyPr/>
          <a:lstStyle/>
          <a:p>
            <a:fld id="{7151653F-B469-408A-98C0-99E11F68DEE5}" type="slidenum">
              <a:rPr lang="en-GB" smtClean="0"/>
              <a:t>‹#›</a:t>
            </a:fld>
            <a:endParaRPr lang="en-GB"/>
          </a:p>
        </p:txBody>
      </p:sp>
    </p:spTree>
    <p:extLst>
      <p:ext uri="{BB962C8B-B14F-4D97-AF65-F5344CB8AC3E}">
        <p14:creationId xmlns:p14="http://schemas.microsoft.com/office/powerpoint/2010/main" val="1510884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F35995E-5C19-5CA8-52C0-1B440551393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E1D9ED7-CFF1-6EA1-105A-029DFFA72F0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05C137A-23D0-8FD8-1ACA-AD8D1F1D4D01}"/>
              </a:ext>
            </a:extLst>
          </p:cNvPr>
          <p:cNvSpPr>
            <a:spLocks noGrp="1"/>
          </p:cNvSpPr>
          <p:nvPr>
            <p:ph type="dt" sz="half" idx="10"/>
          </p:nvPr>
        </p:nvSpPr>
        <p:spPr/>
        <p:txBody>
          <a:bodyPr/>
          <a:lstStyle/>
          <a:p>
            <a:fld id="{1F91C23B-2C17-4ABD-8AAA-69ABF7967682}" type="datetimeFigureOut">
              <a:rPr lang="en-GB" smtClean="0"/>
              <a:t>12/03/2024</a:t>
            </a:fld>
            <a:endParaRPr lang="en-GB"/>
          </a:p>
        </p:txBody>
      </p:sp>
      <p:sp>
        <p:nvSpPr>
          <p:cNvPr id="5" name="Footer Placeholder 4">
            <a:extLst>
              <a:ext uri="{FF2B5EF4-FFF2-40B4-BE49-F238E27FC236}">
                <a16:creationId xmlns:a16="http://schemas.microsoft.com/office/drawing/2014/main" id="{77E617EB-6BC3-2964-90AF-27E0A52FA5C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AACD5CB-B44D-A026-0B0B-2A2FAFB80F22}"/>
              </a:ext>
            </a:extLst>
          </p:cNvPr>
          <p:cNvSpPr>
            <a:spLocks noGrp="1"/>
          </p:cNvSpPr>
          <p:nvPr>
            <p:ph type="sldNum" sz="quarter" idx="12"/>
          </p:nvPr>
        </p:nvSpPr>
        <p:spPr/>
        <p:txBody>
          <a:bodyPr/>
          <a:lstStyle/>
          <a:p>
            <a:fld id="{7151653F-B469-408A-98C0-99E11F68DEE5}" type="slidenum">
              <a:rPr lang="en-GB" smtClean="0"/>
              <a:t>‹#›</a:t>
            </a:fld>
            <a:endParaRPr lang="en-GB"/>
          </a:p>
        </p:txBody>
      </p:sp>
    </p:spTree>
    <p:extLst>
      <p:ext uri="{BB962C8B-B14F-4D97-AF65-F5344CB8AC3E}">
        <p14:creationId xmlns:p14="http://schemas.microsoft.com/office/powerpoint/2010/main" val="35212850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6A683-BFAF-4A87-03A2-69274FED997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C696B09-CEAB-6E91-08A7-B85A54045A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937EC36-3028-BEFE-FB03-2FE8A40EF64C}"/>
              </a:ext>
            </a:extLst>
          </p:cNvPr>
          <p:cNvSpPr>
            <a:spLocks noGrp="1"/>
          </p:cNvSpPr>
          <p:nvPr>
            <p:ph type="dt" sz="half" idx="10"/>
          </p:nvPr>
        </p:nvSpPr>
        <p:spPr/>
        <p:txBody>
          <a:bodyPr/>
          <a:lstStyle/>
          <a:p>
            <a:fld id="{92C97909-A8FF-4854-861D-04394F374701}" type="datetimeFigureOut">
              <a:rPr lang="en-GB" smtClean="0"/>
              <a:t>12/03/2024</a:t>
            </a:fld>
            <a:endParaRPr lang="en-GB"/>
          </a:p>
        </p:txBody>
      </p:sp>
      <p:sp>
        <p:nvSpPr>
          <p:cNvPr id="5" name="Footer Placeholder 4">
            <a:extLst>
              <a:ext uri="{FF2B5EF4-FFF2-40B4-BE49-F238E27FC236}">
                <a16:creationId xmlns:a16="http://schemas.microsoft.com/office/drawing/2014/main" id="{61BD11F4-EDDD-6ED9-286E-5B1340C0287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48E344B-D1D1-620D-05E5-947CCD834F87}"/>
              </a:ext>
            </a:extLst>
          </p:cNvPr>
          <p:cNvSpPr>
            <a:spLocks noGrp="1"/>
          </p:cNvSpPr>
          <p:nvPr>
            <p:ph type="sldNum" sz="quarter" idx="12"/>
          </p:nvPr>
        </p:nvSpPr>
        <p:spPr/>
        <p:txBody>
          <a:bodyPr/>
          <a:lstStyle/>
          <a:p>
            <a:fld id="{E7F8B961-7637-46E4-9093-9FD7B23D83BE}" type="slidenum">
              <a:rPr lang="en-GB" smtClean="0"/>
              <a:t>‹#›</a:t>
            </a:fld>
            <a:endParaRPr lang="en-GB"/>
          </a:p>
        </p:txBody>
      </p:sp>
    </p:spTree>
    <p:extLst>
      <p:ext uri="{BB962C8B-B14F-4D97-AF65-F5344CB8AC3E}">
        <p14:creationId xmlns:p14="http://schemas.microsoft.com/office/powerpoint/2010/main" val="4966004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BB253-D429-8AF3-A7F6-1949AB7D306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410A441-7C6C-9D1F-C8F4-205BC134B73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25DCC1E-00D6-01E0-23A9-6C8E39CB33C4}"/>
              </a:ext>
            </a:extLst>
          </p:cNvPr>
          <p:cNvSpPr>
            <a:spLocks noGrp="1"/>
          </p:cNvSpPr>
          <p:nvPr>
            <p:ph type="dt" sz="half" idx="10"/>
          </p:nvPr>
        </p:nvSpPr>
        <p:spPr/>
        <p:txBody>
          <a:bodyPr/>
          <a:lstStyle/>
          <a:p>
            <a:fld id="{92C97909-A8FF-4854-861D-04394F374701}" type="datetimeFigureOut">
              <a:rPr lang="en-GB" smtClean="0"/>
              <a:t>12/03/2024</a:t>
            </a:fld>
            <a:endParaRPr lang="en-GB"/>
          </a:p>
        </p:txBody>
      </p:sp>
      <p:sp>
        <p:nvSpPr>
          <p:cNvPr id="5" name="Footer Placeholder 4">
            <a:extLst>
              <a:ext uri="{FF2B5EF4-FFF2-40B4-BE49-F238E27FC236}">
                <a16:creationId xmlns:a16="http://schemas.microsoft.com/office/drawing/2014/main" id="{7EEE8089-139F-1F0A-D622-AF56BE75137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FC2F99C-043B-263A-6B27-786A09FEDBAE}"/>
              </a:ext>
            </a:extLst>
          </p:cNvPr>
          <p:cNvSpPr>
            <a:spLocks noGrp="1"/>
          </p:cNvSpPr>
          <p:nvPr>
            <p:ph type="sldNum" sz="quarter" idx="12"/>
          </p:nvPr>
        </p:nvSpPr>
        <p:spPr/>
        <p:txBody>
          <a:bodyPr/>
          <a:lstStyle/>
          <a:p>
            <a:fld id="{E7F8B961-7637-46E4-9093-9FD7B23D83BE}" type="slidenum">
              <a:rPr lang="en-GB" smtClean="0"/>
              <a:t>‹#›</a:t>
            </a:fld>
            <a:endParaRPr lang="en-GB"/>
          </a:p>
        </p:txBody>
      </p:sp>
    </p:spTree>
    <p:extLst>
      <p:ext uri="{BB962C8B-B14F-4D97-AF65-F5344CB8AC3E}">
        <p14:creationId xmlns:p14="http://schemas.microsoft.com/office/powerpoint/2010/main" val="6760402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C6755-7F51-7616-A656-74F67A1A1B4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C8F7EED-F69C-C4BB-6431-931EB2B696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FFDFA31-5539-9850-7683-F7193A2D60DA}"/>
              </a:ext>
            </a:extLst>
          </p:cNvPr>
          <p:cNvSpPr>
            <a:spLocks noGrp="1"/>
          </p:cNvSpPr>
          <p:nvPr>
            <p:ph type="dt" sz="half" idx="10"/>
          </p:nvPr>
        </p:nvSpPr>
        <p:spPr/>
        <p:txBody>
          <a:bodyPr/>
          <a:lstStyle/>
          <a:p>
            <a:fld id="{92C97909-A8FF-4854-861D-04394F374701}" type="datetimeFigureOut">
              <a:rPr lang="en-GB" smtClean="0"/>
              <a:t>12/03/2024</a:t>
            </a:fld>
            <a:endParaRPr lang="en-GB"/>
          </a:p>
        </p:txBody>
      </p:sp>
      <p:sp>
        <p:nvSpPr>
          <p:cNvPr id="5" name="Footer Placeholder 4">
            <a:extLst>
              <a:ext uri="{FF2B5EF4-FFF2-40B4-BE49-F238E27FC236}">
                <a16:creationId xmlns:a16="http://schemas.microsoft.com/office/drawing/2014/main" id="{49286DFF-5CBA-4FF5-DBDC-9D1021293BF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AA6BB9F-CFAE-D2B5-53E3-DB705D8D1451}"/>
              </a:ext>
            </a:extLst>
          </p:cNvPr>
          <p:cNvSpPr>
            <a:spLocks noGrp="1"/>
          </p:cNvSpPr>
          <p:nvPr>
            <p:ph type="sldNum" sz="quarter" idx="12"/>
          </p:nvPr>
        </p:nvSpPr>
        <p:spPr/>
        <p:txBody>
          <a:bodyPr/>
          <a:lstStyle/>
          <a:p>
            <a:fld id="{E7F8B961-7637-46E4-9093-9FD7B23D83BE}" type="slidenum">
              <a:rPr lang="en-GB" smtClean="0"/>
              <a:t>‹#›</a:t>
            </a:fld>
            <a:endParaRPr lang="en-GB"/>
          </a:p>
        </p:txBody>
      </p:sp>
    </p:spTree>
    <p:extLst>
      <p:ext uri="{BB962C8B-B14F-4D97-AF65-F5344CB8AC3E}">
        <p14:creationId xmlns:p14="http://schemas.microsoft.com/office/powerpoint/2010/main" val="38010573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AAD95-26BA-BA40-6393-82B8B4F4D6C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3F0ED23-B5A3-5BE0-32E0-E988145D878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4672834-5C9A-D4BA-3F59-3594E4F2700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6C31234-6B41-342C-C6FD-F146FFD1F522}"/>
              </a:ext>
            </a:extLst>
          </p:cNvPr>
          <p:cNvSpPr>
            <a:spLocks noGrp="1"/>
          </p:cNvSpPr>
          <p:nvPr>
            <p:ph type="dt" sz="half" idx="10"/>
          </p:nvPr>
        </p:nvSpPr>
        <p:spPr/>
        <p:txBody>
          <a:bodyPr/>
          <a:lstStyle/>
          <a:p>
            <a:fld id="{92C97909-A8FF-4854-861D-04394F374701}" type="datetimeFigureOut">
              <a:rPr lang="en-GB" smtClean="0"/>
              <a:t>12/03/2024</a:t>
            </a:fld>
            <a:endParaRPr lang="en-GB"/>
          </a:p>
        </p:txBody>
      </p:sp>
      <p:sp>
        <p:nvSpPr>
          <p:cNvPr id="6" name="Footer Placeholder 5">
            <a:extLst>
              <a:ext uri="{FF2B5EF4-FFF2-40B4-BE49-F238E27FC236}">
                <a16:creationId xmlns:a16="http://schemas.microsoft.com/office/drawing/2014/main" id="{EBB15126-4A7E-F754-9D23-D3C59688F5C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26E7BB1-25D2-D47D-9290-A2E7B9BA2F76}"/>
              </a:ext>
            </a:extLst>
          </p:cNvPr>
          <p:cNvSpPr>
            <a:spLocks noGrp="1"/>
          </p:cNvSpPr>
          <p:nvPr>
            <p:ph type="sldNum" sz="quarter" idx="12"/>
          </p:nvPr>
        </p:nvSpPr>
        <p:spPr/>
        <p:txBody>
          <a:bodyPr/>
          <a:lstStyle/>
          <a:p>
            <a:fld id="{E7F8B961-7637-46E4-9093-9FD7B23D83BE}" type="slidenum">
              <a:rPr lang="en-GB" smtClean="0"/>
              <a:t>‹#›</a:t>
            </a:fld>
            <a:endParaRPr lang="en-GB"/>
          </a:p>
        </p:txBody>
      </p:sp>
    </p:spTree>
    <p:extLst>
      <p:ext uri="{BB962C8B-B14F-4D97-AF65-F5344CB8AC3E}">
        <p14:creationId xmlns:p14="http://schemas.microsoft.com/office/powerpoint/2010/main" val="28113848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8EDA8-C9BF-E614-228D-6CB075D359D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BDE9F77-690A-F76A-264F-82A5EA6A4BE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1FC87C6-6B20-1BD6-2F4D-95124FF28FF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F6DF735-B3C5-2DAC-A0CA-B1346D65095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9F688AF-72A6-9E89-A98F-B09CB707944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7811D5D-77BF-8B6C-403A-605025428D2F}"/>
              </a:ext>
            </a:extLst>
          </p:cNvPr>
          <p:cNvSpPr>
            <a:spLocks noGrp="1"/>
          </p:cNvSpPr>
          <p:nvPr>
            <p:ph type="dt" sz="half" idx="10"/>
          </p:nvPr>
        </p:nvSpPr>
        <p:spPr/>
        <p:txBody>
          <a:bodyPr/>
          <a:lstStyle/>
          <a:p>
            <a:fld id="{92C97909-A8FF-4854-861D-04394F374701}" type="datetimeFigureOut">
              <a:rPr lang="en-GB" smtClean="0"/>
              <a:t>12/03/2024</a:t>
            </a:fld>
            <a:endParaRPr lang="en-GB"/>
          </a:p>
        </p:txBody>
      </p:sp>
      <p:sp>
        <p:nvSpPr>
          <p:cNvPr id="8" name="Footer Placeholder 7">
            <a:extLst>
              <a:ext uri="{FF2B5EF4-FFF2-40B4-BE49-F238E27FC236}">
                <a16:creationId xmlns:a16="http://schemas.microsoft.com/office/drawing/2014/main" id="{7500648E-0C97-93C0-F44C-DA97E004A98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88DF23D-1AF2-9056-74EE-0819A6D422E9}"/>
              </a:ext>
            </a:extLst>
          </p:cNvPr>
          <p:cNvSpPr>
            <a:spLocks noGrp="1"/>
          </p:cNvSpPr>
          <p:nvPr>
            <p:ph type="sldNum" sz="quarter" idx="12"/>
          </p:nvPr>
        </p:nvSpPr>
        <p:spPr/>
        <p:txBody>
          <a:bodyPr/>
          <a:lstStyle/>
          <a:p>
            <a:fld id="{E7F8B961-7637-46E4-9093-9FD7B23D83BE}" type="slidenum">
              <a:rPr lang="en-GB" smtClean="0"/>
              <a:t>‹#›</a:t>
            </a:fld>
            <a:endParaRPr lang="en-GB"/>
          </a:p>
        </p:txBody>
      </p:sp>
    </p:spTree>
    <p:extLst>
      <p:ext uri="{BB962C8B-B14F-4D97-AF65-F5344CB8AC3E}">
        <p14:creationId xmlns:p14="http://schemas.microsoft.com/office/powerpoint/2010/main" val="254499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86359-F631-A53F-3347-B1DF1BFFE26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0D043FA-4323-51A1-FD2B-57B131041CA9}"/>
              </a:ext>
            </a:extLst>
          </p:cNvPr>
          <p:cNvSpPr>
            <a:spLocks noGrp="1"/>
          </p:cNvSpPr>
          <p:nvPr>
            <p:ph type="dt" sz="half" idx="10"/>
          </p:nvPr>
        </p:nvSpPr>
        <p:spPr/>
        <p:txBody>
          <a:bodyPr/>
          <a:lstStyle/>
          <a:p>
            <a:fld id="{92C97909-A8FF-4854-861D-04394F374701}" type="datetimeFigureOut">
              <a:rPr lang="en-GB" smtClean="0"/>
              <a:t>12/03/2024</a:t>
            </a:fld>
            <a:endParaRPr lang="en-GB"/>
          </a:p>
        </p:txBody>
      </p:sp>
      <p:sp>
        <p:nvSpPr>
          <p:cNvPr id="4" name="Footer Placeholder 3">
            <a:extLst>
              <a:ext uri="{FF2B5EF4-FFF2-40B4-BE49-F238E27FC236}">
                <a16:creationId xmlns:a16="http://schemas.microsoft.com/office/drawing/2014/main" id="{2949CE63-6E76-A88A-8298-6F38370BF3E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BFC48E0-0645-4E12-485E-E90D829FDBD1}"/>
              </a:ext>
            </a:extLst>
          </p:cNvPr>
          <p:cNvSpPr>
            <a:spLocks noGrp="1"/>
          </p:cNvSpPr>
          <p:nvPr>
            <p:ph type="sldNum" sz="quarter" idx="12"/>
          </p:nvPr>
        </p:nvSpPr>
        <p:spPr/>
        <p:txBody>
          <a:bodyPr/>
          <a:lstStyle/>
          <a:p>
            <a:fld id="{E7F8B961-7637-46E4-9093-9FD7B23D83BE}" type="slidenum">
              <a:rPr lang="en-GB" smtClean="0"/>
              <a:t>‹#›</a:t>
            </a:fld>
            <a:endParaRPr lang="en-GB"/>
          </a:p>
        </p:txBody>
      </p:sp>
    </p:spTree>
    <p:extLst>
      <p:ext uri="{BB962C8B-B14F-4D97-AF65-F5344CB8AC3E}">
        <p14:creationId xmlns:p14="http://schemas.microsoft.com/office/powerpoint/2010/main" val="22668452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88DBAC-8DED-1070-4520-FC42BABD340F}"/>
              </a:ext>
            </a:extLst>
          </p:cNvPr>
          <p:cNvSpPr>
            <a:spLocks noGrp="1"/>
          </p:cNvSpPr>
          <p:nvPr>
            <p:ph type="dt" sz="half" idx="10"/>
          </p:nvPr>
        </p:nvSpPr>
        <p:spPr/>
        <p:txBody>
          <a:bodyPr/>
          <a:lstStyle/>
          <a:p>
            <a:fld id="{92C97909-A8FF-4854-861D-04394F374701}" type="datetimeFigureOut">
              <a:rPr lang="en-GB" smtClean="0"/>
              <a:t>12/03/2024</a:t>
            </a:fld>
            <a:endParaRPr lang="en-GB"/>
          </a:p>
        </p:txBody>
      </p:sp>
      <p:sp>
        <p:nvSpPr>
          <p:cNvPr id="3" name="Footer Placeholder 2">
            <a:extLst>
              <a:ext uri="{FF2B5EF4-FFF2-40B4-BE49-F238E27FC236}">
                <a16:creationId xmlns:a16="http://schemas.microsoft.com/office/drawing/2014/main" id="{42E19EC4-0C3C-7669-A27F-AD6E977A5B8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99D93CF-E3A3-24DA-C874-C5808F56334F}"/>
              </a:ext>
            </a:extLst>
          </p:cNvPr>
          <p:cNvSpPr>
            <a:spLocks noGrp="1"/>
          </p:cNvSpPr>
          <p:nvPr>
            <p:ph type="sldNum" sz="quarter" idx="12"/>
          </p:nvPr>
        </p:nvSpPr>
        <p:spPr/>
        <p:txBody>
          <a:bodyPr/>
          <a:lstStyle/>
          <a:p>
            <a:fld id="{E7F8B961-7637-46E4-9093-9FD7B23D83BE}" type="slidenum">
              <a:rPr lang="en-GB" smtClean="0"/>
              <a:t>‹#›</a:t>
            </a:fld>
            <a:endParaRPr lang="en-GB"/>
          </a:p>
        </p:txBody>
      </p:sp>
    </p:spTree>
    <p:extLst>
      <p:ext uri="{BB962C8B-B14F-4D97-AF65-F5344CB8AC3E}">
        <p14:creationId xmlns:p14="http://schemas.microsoft.com/office/powerpoint/2010/main" val="24661941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2C4FC-6C20-A3AA-7137-B1A022DC6C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D72627B-67E4-D082-A70A-BFD0C712B29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19E5E95-0943-49E4-9BD1-BA61E1583A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DCE1CF-9FD0-07B1-5C2A-050EA167E743}"/>
              </a:ext>
            </a:extLst>
          </p:cNvPr>
          <p:cNvSpPr>
            <a:spLocks noGrp="1"/>
          </p:cNvSpPr>
          <p:nvPr>
            <p:ph type="dt" sz="half" idx="10"/>
          </p:nvPr>
        </p:nvSpPr>
        <p:spPr/>
        <p:txBody>
          <a:bodyPr/>
          <a:lstStyle/>
          <a:p>
            <a:fld id="{92C97909-A8FF-4854-861D-04394F374701}" type="datetimeFigureOut">
              <a:rPr lang="en-GB" smtClean="0"/>
              <a:t>12/03/2024</a:t>
            </a:fld>
            <a:endParaRPr lang="en-GB"/>
          </a:p>
        </p:txBody>
      </p:sp>
      <p:sp>
        <p:nvSpPr>
          <p:cNvPr id="6" name="Footer Placeholder 5">
            <a:extLst>
              <a:ext uri="{FF2B5EF4-FFF2-40B4-BE49-F238E27FC236}">
                <a16:creationId xmlns:a16="http://schemas.microsoft.com/office/drawing/2014/main" id="{0A5547C5-547A-1A4A-4BAB-316B5CF1A22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5E633D5-56CD-7644-CAA2-844C6D0C0AB2}"/>
              </a:ext>
            </a:extLst>
          </p:cNvPr>
          <p:cNvSpPr>
            <a:spLocks noGrp="1"/>
          </p:cNvSpPr>
          <p:nvPr>
            <p:ph type="sldNum" sz="quarter" idx="12"/>
          </p:nvPr>
        </p:nvSpPr>
        <p:spPr/>
        <p:txBody>
          <a:bodyPr/>
          <a:lstStyle/>
          <a:p>
            <a:fld id="{E7F8B961-7637-46E4-9093-9FD7B23D83BE}" type="slidenum">
              <a:rPr lang="en-GB" smtClean="0"/>
              <a:t>‹#›</a:t>
            </a:fld>
            <a:endParaRPr lang="en-GB"/>
          </a:p>
        </p:txBody>
      </p:sp>
    </p:spTree>
    <p:extLst>
      <p:ext uri="{BB962C8B-B14F-4D97-AF65-F5344CB8AC3E}">
        <p14:creationId xmlns:p14="http://schemas.microsoft.com/office/powerpoint/2010/main" val="20861647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D608D-8524-DDDF-2FF7-DC27464A82C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FBA0C36-2DBE-1294-4C42-52C4AA44020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B0779AF-E396-AEEB-BF7C-5ED42318480E}"/>
              </a:ext>
            </a:extLst>
          </p:cNvPr>
          <p:cNvSpPr>
            <a:spLocks noGrp="1"/>
          </p:cNvSpPr>
          <p:nvPr>
            <p:ph type="dt" sz="half" idx="10"/>
          </p:nvPr>
        </p:nvSpPr>
        <p:spPr/>
        <p:txBody>
          <a:bodyPr/>
          <a:lstStyle/>
          <a:p>
            <a:fld id="{1F91C23B-2C17-4ABD-8AAA-69ABF7967682}" type="datetimeFigureOut">
              <a:rPr lang="en-GB" smtClean="0"/>
              <a:t>12/03/2024</a:t>
            </a:fld>
            <a:endParaRPr lang="en-GB"/>
          </a:p>
        </p:txBody>
      </p:sp>
      <p:sp>
        <p:nvSpPr>
          <p:cNvPr id="5" name="Footer Placeholder 4">
            <a:extLst>
              <a:ext uri="{FF2B5EF4-FFF2-40B4-BE49-F238E27FC236}">
                <a16:creationId xmlns:a16="http://schemas.microsoft.com/office/drawing/2014/main" id="{93C1F4BE-6F19-D146-5390-EB5A1B03CB1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0B1CF48-6D54-E3C0-2736-C12317A1707A}"/>
              </a:ext>
            </a:extLst>
          </p:cNvPr>
          <p:cNvSpPr>
            <a:spLocks noGrp="1"/>
          </p:cNvSpPr>
          <p:nvPr>
            <p:ph type="sldNum" sz="quarter" idx="12"/>
          </p:nvPr>
        </p:nvSpPr>
        <p:spPr/>
        <p:txBody>
          <a:bodyPr/>
          <a:lstStyle/>
          <a:p>
            <a:fld id="{7151653F-B469-408A-98C0-99E11F68DEE5}" type="slidenum">
              <a:rPr lang="en-GB" smtClean="0"/>
              <a:t>‹#›</a:t>
            </a:fld>
            <a:endParaRPr lang="en-GB"/>
          </a:p>
        </p:txBody>
      </p:sp>
    </p:spTree>
    <p:extLst>
      <p:ext uri="{BB962C8B-B14F-4D97-AF65-F5344CB8AC3E}">
        <p14:creationId xmlns:p14="http://schemas.microsoft.com/office/powerpoint/2010/main" val="34892323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63F5D-71CA-E0C3-658A-AF19AD751E1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6A6863E-F01D-4155-2E08-4B303D7A0AE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45A480C9-B046-5ECA-96F6-D674A3F7C8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6FB9593-7291-EB65-A77F-F7C013E0B5E1}"/>
              </a:ext>
            </a:extLst>
          </p:cNvPr>
          <p:cNvSpPr>
            <a:spLocks noGrp="1"/>
          </p:cNvSpPr>
          <p:nvPr>
            <p:ph type="dt" sz="half" idx="10"/>
          </p:nvPr>
        </p:nvSpPr>
        <p:spPr/>
        <p:txBody>
          <a:bodyPr/>
          <a:lstStyle/>
          <a:p>
            <a:fld id="{92C97909-A8FF-4854-861D-04394F374701}" type="datetimeFigureOut">
              <a:rPr lang="en-GB" smtClean="0"/>
              <a:t>12/03/2024</a:t>
            </a:fld>
            <a:endParaRPr lang="en-GB"/>
          </a:p>
        </p:txBody>
      </p:sp>
      <p:sp>
        <p:nvSpPr>
          <p:cNvPr id="6" name="Footer Placeholder 5">
            <a:extLst>
              <a:ext uri="{FF2B5EF4-FFF2-40B4-BE49-F238E27FC236}">
                <a16:creationId xmlns:a16="http://schemas.microsoft.com/office/drawing/2014/main" id="{62D46A20-25BC-BE7E-2069-9B6A75FA9C7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A0E94B8-49BE-0BC2-45BA-5A84AADB29BD}"/>
              </a:ext>
            </a:extLst>
          </p:cNvPr>
          <p:cNvSpPr>
            <a:spLocks noGrp="1"/>
          </p:cNvSpPr>
          <p:nvPr>
            <p:ph type="sldNum" sz="quarter" idx="12"/>
          </p:nvPr>
        </p:nvSpPr>
        <p:spPr/>
        <p:txBody>
          <a:bodyPr/>
          <a:lstStyle/>
          <a:p>
            <a:fld id="{E7F8B961-7637-46E4-9093-9FD7B23D83BE}" type="slidenum">
              <a:rPr lang="en-GB" smtClean="0"/>
              <a:t>‹#›</a:t>
            </a:fld>
            <a:endParaRPr lang="en-GB"/>
          </a:p>
        </p:txBody>
      </p:sp>
    </p:spTree>
    <p:extLst>
      <p:ext uri="{BB962C8B-B14F-4D97-AF65-F5344CB8AC3E}">
        <p14:creationId xmlns:p14="http://schemas.microsoft.com/office/powerpoint/2010/main" val="32576287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E2DD1C-9A8E-758F-8B50-D8EA578C8AB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0FA5D9B-7FFC-E665-8920-82BCBDFA2AC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DA03EA8-1ADE-628E-F305-47655057FC5C}"/>
              </a:ext>
            </a:extLst>
          </p:cNvPr>
          <p:cNvSpPr>
            <a:spLocks noGrp="1"/>
          </p:cNvSpPr>
          <p:nvPr>
            <p:ph type="dt" sz="half" idx="10"/>
          </p:nvPr>
        </p:nvSpPr>
        <p:spPr/>
        <p:txBody>
          <a:bodyPr/>
          <a:lstStyle/>
          <a:p>
            <a:fld id="{92C97909-A8FF-4854-861D-04394F374701}" type="datetimeFigureOut">
              <a:rPr lang="en-GB" smtClean="0"/>
              <a:t>12/03/2024</a:t>
            </a:fld>
            <a:endParaRPr lang="en-GB"/>
          </a:p>
        </p:txBody>
      </p:sp>
      <p:sp>
        <p:nvSpPr>
          <p:cNvPr id="5" name="Footer Placeholder 4">
            <a:extLst>
              <a:ext uri="{FF2B5EF4-FFF2-40B4-BE49-F238E27FC236}">
                <a16:creationId xmlns:a16="http://schemas.microsoft.com/office/drawing/2014/main" id="{3505A13E-3601-45F7-C177-288A7C3C7A7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AB24CD5-F50D-653E-A367-36898F6E77B5}"/>
              </a:ext>
            </a:extLst>
          </p:cNvPr>
          <p:cNvSpPr>
            <a:spLocks noGrp="1"/>
          </p:cNvSpPr>
          <p:nvPr>
            <p:ph type="sldNum" sz="quarter" idx="12"/>
          </p:nvPr>
        </p:nvSpPr>
        <p:spPr/>
        <p:txBody>
          <a:bodyPr/>
          <a:lstStyle/>
          <a:p>
            <a:fld id="{E7F8B961-7637-46E4-9093-9FD7B23D83BE}" type="slidenum">
              <a:rPr lang="en-GB" smtClean="0"/>
              <a:t>‹#›</a:t>
            </a:fld>
            <a:endParaRPr lang="en-GB"/>
          </a:p>
        </p:txBody>
      </p:sp>
    </p:spTree>
    <p:extLst>
      <p:ext uri="{BB962C8B-B14F-4D97-AF65-F5344CB8AC3E}">
        <p14:creationId xmlns:p14="http://schemas.microsoft.com/office/powerpoint/2010/main" val="983895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DC9F47F-24AE-9EB1-736A-E57EEA728D2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6FBBC82-34AE-6335-E2C9-C26864820BC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AD09725-84B3-A1F6-0223-46B1096C0135}"/>
              </a:ext>
            </a:extLst>
          </p:cNvPr>
          <p:cNvSpPr>
            <a:spLocks noGrp="1"/>
          </p:cNvSpPr>
          <p:nvPr>
            <p:ph type="dt" sz="half" idx="10"/>
          </p:nvPr>
        </p:nvSpPr>
        <p:spPr/>
        <p:txBody>
          <a:bodyPr/>
          <a:lstStyle/>
          <a:p>
            <a:fld id="{92C97909-A8FF-4854-861D-04394F374701}" type="datetimeFigureOut">
              <a:rPr lang="en-GB" smtClean="0"/>
              <a:t>12/03/2024</a:t>
            </a:fld>
            <a:endParaRPr lang="en-GB"/>
          </a:p>
        </p:txBody>
      </p:sp>
      <p:sp>
        <p:nvSpPr>
          <p:cNvPr id="5" name="Footer Placeholder 4">
            <a:extLst>
              <a:ext uri="{FF2B5EF4-FFF2-40B4-BE49-F238E27FC236}">
                <a16:creationId xmlns:a16="http://schemas.microsoft.com/office/drawing/2014/main" id="{586593CB-9CA1-3D27-7983-1F6C2C9F3FE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67B04D9-D840-FB1C-9A6B-4A24B53B3EA5}"/>
              </a:ext>
            </a:extLst>
          </p:cNvPr>
          <p:cNvSpPr>
            <a:spLocks noGrp="1"/>
          </p:cNvSpPr>
          <p:nvPr>
            <p:ph type="sldNum" sz="quarter" idx="12"/>
          </p:nvPr>
        </p:nvSpPr>
        <p:spPr/>
        <p:txBody>
          <a:bodyPr/>
          <a:lstStyle/>
          <a:p>
            <a:fld id="{E7F8B961-7637-46E4-9093-9FD7B23D83BE}" type="slidenum">
              <a:rPr lang="en-GB" smtClean="0"/>
              <a:t>‹#›</a:t>
            </a:fld>
            <a:endParaRPr lang="en-GB"/>
          </a:p>
        </p:txBody>
      </p:sp>
    </p:spTree>
    <p:extLst>
      <p:ext uri="{BB962C8B-B14F-4D97-AF65-F5344CB8AC3E}">
        <p14:creationId xmlns:p14="http://schemas.microsoft.com/office/powerpoint/2010/main" val="41475151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95BFA-1D53-40C5-A105-EF8EEB76A47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2CFD639-309C-42C5-9E8B-E73620653E1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FC2350A-E6F6-4AF0-8EA8-B8A394C77092}"/>
              </a:ext>
            </a:extLst>
          </p:cNvPr>
          <p:cNvSpPr>
            <a:spLocks noGrp="1"/>
          </p:cNvSpPr>
          <p:nvPr>
            <p:ph type="dt" sz="half" idx="10"/>
          </p:nvPr>
        </p:nvSpPr>
        <p:spPr/>
        <p:txBody>
          <a:bodyPr/>
          <a:lstStyle/>
          <a:p>
            <a:fld id="{1CB73327-BE3B-4F06-8D7D-03540A1B2649}" type="datetime1">
              <a:rPr lang="en-GB" smtClean="0"/>
              <a:pPr/>
              <a:t>12/03/2024</a:t>
            </a:fld>
            <a:endParaRPr lang="en-GB"/>
          </a:p>
        </p:txBody>
      </p:sp>
      <p:sp>
        <p:nvSpPr>
          <p:cNvPr id="5" name="Footer Placeholder 4">
            <a:extLst>
              <a:ext uri="{FF2B5EF4-FFF2-40B4-BE49-F238E27FC236}">
                <a16:creationId xmlns:a16="http://schemas.microsoft.com/office/drawing/2014/main" id="{DEA43BC7-8D5A-48FC-A190-ACDF34CDAAD9}"/>
              </a:ext>
            </a:extLst>
          </p:cNvPr>
          <p:cNvSpPr>
            <a:spLocks noGrp="1"/>
          </p:cNvSpPr>
          <p:nvPr>
            <p:ph type="ftr" sz="quarter" idx="11"/>
          </p:nvPr>
        </p:nvSpPr>
        <p:spPr/>
        <p:txBody>
          <a:bodyPr/>
          <a:lstStyle/>
          <a:p>
            <a:r>
              <a:rPr lang="en-GB"/>
              <a:t>www.biosri.org</a:t>
            </a:r>
          </a:p>
        </p:txBody>
      </p:sp>
      <p:sp>
        <p:nvSpPr>
          <p:cNvPr id="6" name="Slide Number Placeholder 5">
            <a:extLst>
              <a:ext uri="{FF2B5EF4-FFF2-40B4-BE49-F238E27FC236}">
                <a16:creationId xmlns:a16="http://schemas.microsoft.com/office/drawing/2014/main" id="{8F3C10AE-3557-45BE-8697-A903A25F9714}"/>
              </a:ext>
            </a:extLst>
          </p:cNvPr>
          <p:cNvSpPr>
            <a:spLocks noGrp="1"/>
          </p:cNvSpPr>
          <p:nvPr>
            <p:ph type="sldNum" sz="quarter" idx="12"/>
          </p:nvPr>
        </p:nvSpPr>
        <p:spPr/>
        <p:txBody>
          <a:bodyPr/>
          <a:lstStyle/>
          <a:p>
            <a:fld id="{9270D347-324C-45EE-B43A-74D42402FD66}" type="slidenum">
              <a:rPr lang="en-GB" smtClean="0"/>
              <a:pPr/>
              <a:t>‹#›</a:t>
            </a:fld>
            <a:endParaRPr lang="en-GB"/>
          </a:p>
        </p:txBody>
      </p:sp>
    </p:spTree>
    <p:extLst>
      <p:ext uri="{BB962C8B-B14F-4D97-AF65-F5344CB8AC3E}">
        <p14:creationId xmlns:p14="http://schemas.microsoft.com/office/powerpoint/2010/main" val="7190331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21052-221D-4294-99F6-19E0B8BABFC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14F7650-86AD-4694-B615-D22859E2C86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A494B63-6B3F-4DD6-9B88-95B63739F4C5}"/>
              </a:ext>
            </a:extLst>
          </p:cNvPr>
          <p:cNvSpPr>
            <a:spLocks noGrp="1"/>
          </p:cNvSpPr>
          <p:nvPr>
            <p:ph type="dt" sz="half" idx="10"/>
          </p:nvPr>
        </p:nvSpPr>
        <p:spPr/>
        <p:txBody>
          <a:bodyPr/>
          <a:lstStyle/>
          <a:p>
            <a:fld id="{7393CFCD-6CC0-48EB-BC24-45FEB86A5446}" type="datetime1">
              <a:rPr lang="en-GB" smtClean="0"/>
              <a:pPr/>
              <a:t>12/03/2024</a:t>
            </a:fld>
            <a:endParaRPr lang="en-GB"/>
          </a:p>
        </p:txBody>
      </p:sp>
      <p:sp>
        <p:nvSpPr>
          <p:cNvPr id="5" name="Footer Placeholder 4">
            <a:extLst>
              <a:ext uri="{FF2B5EF4-FFF2-40B4-BE49-F238E27FC236}">
                <a16:creationId xmlns:a16="http://schemas.microsoft.com/office/drawing/2014/main" id="{523BE41C-2C1D-40A9-9A3E-9BA551D77D88}"/>
              </a:ext>
            </a:extLst>
          </p:cNvPr>
          <p:cNvSpPr>
            <a:spLocks noGrp="1"/>
          </p:cNvSpPr>
          <p:nvPr>
            <p:ph type="ftr" sz="quarter" idx="11"/>
          </p:nvPr>
        </p:nvSpPr>
        <p:spPr/>
        <p:txBody>
          <a:bodyPr/>
          <a:lstStyle/>
          <a:p>
            <a:r>
              <a:rPr lang="en-GB"/>
              <a:t>www.biosri.org</a:t>
            </a:r>
          </a:p>
        </p:txBody>
      </p:sp>
      <p:sp>
        <p:nvSpPr>
          <p:cNvPr id="6" name="Slide Number Placeholder 5">
            <a:extLst>
              <a:ext uri="{FF2B5EF4-FFF2-40B4-BE49-F238E27FC236}">
                <a16:creationId xmlns:a16="http://schemas.microsoft.com/office/drawing/2014/main" id="{065971FA-FC5B-4366-9AEC-EFC53A03E45A}"/>
              </a:ext>
            </a:extLst>
          </p:cNvPr>
          <p:cNvSpPr>
            <a:spLocks noGrp="1"/>
          </p:cNvSpPr>
          <p:nvPr>
            <p:ph type="sldNum" sz="quarter" idx="12"/>
          </p:nvPr>
        </p:nvSpPr>
        <p:spPr/>
        <p:txBody>
          <a:bodyPr/>
          <a:lstStyle/>
          <a:p>
            <a:fld id="{9270D347-324C-45EE-B43A-74D42402FD66}" type="slidenum">
              <a:rPr lang="en-GB" smtClean="0"/>
              <a:pPr/>
              <a:t>‹#›</a:t>
            </a:fld>
            <a:endParaRPr lang="en-GB"/>
          </a:p>
        </p:txBody>
      </p:sp>
    </p:spTree>
    <p:extLst>
      <p:ext uri="{BB962C8B-B14F-4D97-AF65-F5344CB8AC3E}">
        <p14:creationId xmlns:p14="http://schemas.microsoft.com/office/powerpoint/2010/main" val="5151619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0EB35-825D-42FD-A69E-10746C50578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AAD4E51-FAE8-4130-9F36-73509E01C38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AF264BF-4728-47EC-9C64-2471C3F4B585}"/>
              </a:ext>
            </a:extLst>
          </p:cNvPr>
          <p:cNvSpPr>
            <a:spLocks noGrp="1"/>
          </p:cNvSpPr>
          <p:nvPr>
            <p:ph type="dt" sz="half" idx="10"/>
          </p:nvPr>
        </p:nvSpPr>
        <p:spPr/>
        <p:txBody>
          <a:bodyPr/>
          <a:lstStyle/>
          <a:p>
            <a:fld id="{5FE0CBBA-8DC8-4FB2-83CE-BDE48FAE6C78}" type="datetime1">
              <a:rPr lang="en-GB" smtClean="0"/>
              <a:pPr/>
              <a:t>12/03/2024</a:t>
            </a:fld>
            <a:endParaRPr lang="en-GB"/>
          </a:p>
        </p:txBody>
      </p:sp>
      <p:sp>
        <p:nvSpPr>
          <p:cNvPr id="5" name="Footer Placeholder 4">
            <a:extLst>
              <a:ext uri="{FF2B5EF4-FFF2-40B4-BE49-F238E27FC236}">
                <a16:creationId xmlns:a16="http://schemas.microsoft.com/office/drawing/2014/main" id="{273D194D-7276-44B4-95AC-28485DC7AC24}"/>
              </a:ext>
            </a:extLst>
          </p:cNvPr>
          <p:cNvSpPr>
            <a:spLocks noGrp="1"/>
          </p:cNvSpPr>
          <p:nvPr>
            <p:ph type="ftr" sz="quarter" idx="11"/>
          </p:nvPr>
        </p:nvSpPr>
        <p:spPr/>
        <p:txBody>
          <a:bodyPr/>
          <a:lstStyle/>
          <a:p>
            <a:r>
              <a:rPr lang="en-GB"/>
              <a:t>www.biosri.org</a:t>
            </a:r>
          </a:p>
        </p:txBody>
      </p:sp>
      <p:sp>
        <p:nvSpPr>
          <p:cNvPr id="6" name="Slide Number Placeholder 5">
            <a:extLst>
              <a:ext uri="{FF2B5EF4-FFF2-40B4-BE49-F238E27FC236}">
                <a16:creationId xmlns:a16="http://schemas.microsoft.com/office/drawing/2014/main" id="{BE8D78D4-3C22-4301-8E37-C383CB156CCE}"/>
              </a:ext>
            </a:extLst>
          </p:cNvPr>
          <p:cNvSpPr>
            <a:spLocks noGrp="1"/>
          </p:cNvSpPr>
          <p:nvPr>
            <p:ph type="sldNum" sz="quarter" idx="12"/>
          </p:nvPr>
        </p:nvSpPr>
        <p:spPr/>
        <p:txBody>
          <a:bodyPr/>
          <a:lstStyle/>
          <a:p>
            <a:fld id="{9270D347-324C-45EE-B43A-74D42402FD66}" type="slidenum">
              <a:rPr lang="en-GB" smtClean="0"/>
              <a:pPr/>
              <a:t>‹#›</a:t>
            </a:fld>
            <a:endParaRPr lang="en-GB"/>
          </a:p>
        </p:txBody>
      </p:sp>
    </p:spTree>
    <p:extLst>
      <p:ext uri="{BB962C8B-B14F-4D97-AF65-F5344CB8AC3E}">
        <p14:creationId xmlns:p14="http://schemas.microsoft.com/office/powerpoint/2010/main" val="14668232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D094F-CAE6-42CC-A9ED-9F1A4C4C5F8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C866BB7-F760-460D-BA44-E059118788C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916D06C-DCD8-4EE4-8D46-399ED9B236B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ADCA278-3DAC-4B9E-BA74-51ED17790974}"/>
              </a:ext>
            </a:extLst>
          </p:cNvPr>
          <p:cNvSpPr>
            <a:spLocks noGrp="1"/>
          </p:cNvSpPr>
          <p:nvPr>
            <p:ph type="dt" sz="half" idx="10"/>
          </p:nvPr>
        </p:nvSpPr>
        <p:spPr/>
        <p:txBody>
          <a:bodyPr/>
          <a:lstStyle/>
          <a:p>
            <a:fld id="{163E11EC-5B38-4074-8863-BA5FD4472246}" type="datetime1">
              <a:rPr lang="en-GB" smtClean="0"/>
              <a:pPr/>
              <a:t>12/03/2024</a:t>
            </a:fld>
            <a:endParaRPr lang="en-GB"/>
          </a:p>
        </p:txBody>
      </p:sp>
      <p:sp>
        <p:nvSpPr>
          <p:cNvPr id="6" name="Footer Placeholder 5">
            <a:extLst>
              <a:ext uri="{FF2B5EF4-FFF2-40B4-BE49-F238E27FC236}">
                <a16:creationId xmlns:a16="http://schemas.microsoft.com/office/drawing/2014/main" id="{4467681D-0659-478D-AB8E-D87CE2CCA35F}"/>
              </a:ext>
            </a:extLst>
          </p:cNvPr>
          <p:cNvSpPr>
            <a:spLocks noGrp="1"/>
          </p:cNvSpPr>
          <p:nvPr>
            <p:ph type="ftr" sz="quarter" idx="11"/>
          </p:nvPr>
        </p:nvSpPr>
        <p:spPr/>
        <p:txBody>
          <a:bodyPr/>
          <a:lstStyle/>
          <a:p>
            <a:r>
              <a:rPr lang="en-GB"/>
              <a:t>www.biosri.org</a:t>
            </a:r>
          </a:p>
        </p:txBody>
      </p:sp>
      <p:sp>
        <p:nvSpPr>
          <p:cNvPr id="7" name="Slide Number Placeholder 6">
            <a:extLst>
              <a:ext uri="{FF2B5EF4-FFF2-40B4-BE49-F238E27FC236}">
                <a16:creationId xmlns:a16="http://schemas.microsoft.com/office/drawing/2014/main" id="{034B9172-0E1D-438C-9576-720DB499D62F}"/>
              </a:ext>
            </a:extLst>
          </p:cNvPr>
          <p:cNvSpPr>
            <a:spLocks noGrp="1"/>
          </p:cNvSpPr>
          <p:nvPr>
            <p:ph type="sldNum" sz="quarter" idx="12"/>
          </p:nvPr>
        </p:nvSpPr>
        <p:spPr/>
        <p:txBody>
          <a:bodyPr/>
          <a:lstStyle/>
          <a:p>
            <a:fld id="{9270D347-324C-45EE-B43A-74D42402FD66}" type="slidenum">
              <a:rPr lang="en-GB" smtClean="0"/>
              <a:pPr/>
              <a:t>‹#›</a:t>
            </a:fld>
            <a:endParaRPr lang="en-GB"/>
          </a:p>
        </p:txBody>
      </p:sp>
    </p:spTree>
    <p:extLst>
      <p:ext uri="{BB962C8B-B14F-4D97-AF65-F5344CB8AC3E}">
        <p14:creationId xmlns:p14="http://schemas.microsoft.com/office/powerpoint/2010/main" val="5635339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71A84-F55F-41A5-9E45-2956F16FC76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B99B5DA-8EEC-4676-9BF9-E2651EC7832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9469731-2CCB-48BD-871E-7DCCDB42706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1B2C2E1-2579-4C3F-99F7-2D4CB5D2375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A99A489-73BE-4130-8C40-969DEA216C1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DA88B9A-DD77-4E57-841C-F9CF92A38F18}"/>
              </a:ext>
            </a:extLst>
          </p:cNvPr>
          <p:cNvSpPr>
            <a:spLocks noGrp="1"/>
          </p:cNvSpPr>
          <p:nvPr>
            <p:ph type="dt" sz="half" idx="10"/>
          </p:nvPr>
        </p:nvSpPr>
        <p:spPr/>
        <p:txBody>
          <a:bodyPr/>
          <a:lstStyle/>
          <a:p>
            <a:fld id="{0E7296D1-174D-4E1A-8378-B69993C1E3BE}" type="datetime1">
              <a:rPr lang="en-GB" smtClean="0"/>
              <a:pPr/>
              <a:t>12/03/2024</a:t>
            </a:fld>
            <a:endParaRPr lang="en-GB"/>
          </a:p>
        </p:txBody>
      </p:sp>
      <p:sp>
        <p:nvSpPr>
          <p:cNvPr id="8" name="Footer Placeholder 7">
            <a:extLst>
              <a:ext uri="{FF2B5EF4-FFF2-40B4-BE49-F238E27FC236}">
                <a16:creationId xmlns:a16="http://schemas.microsoft.com/office/drawing/2014/main" id="{3E270743-1DEC-4B0A-A5FD-3B365C306DBE}"/>
              </a:ext>
            </a:extLst>
          </p:cNvPr>
          <p:cNvSpPr>
            <a:spLocks noGrp="1"/>
          </p:cNvSpPr>
          <p:nvPr>
            <p:ph type="ftr" sz="quarter" idx="11"/>
          </p:nvPr>
        </p:nvSpPr>
        <p:spPr/>
        <p:txBody>
          <a:bodyPr/>
          <a:lstStyle/>
          <a:p>
            <a:r>
              <a:rPr lang="en-GB"/>
              <a:t>www.biosri.org</a:t>
            </a:r>
          </a:p>
        </p:txBody>
      </p:sp>
      <p:sp>
        <p:nvSpPr>
          <p:cNvPr id="9" name="Slide Number Placeholder 8">
            <a:extLst>
              <a:ext uri="{FF2B5EF4-FFF2-40B4-BE49-F238E27FC236}">
                <a16:creationId xmlns:a16="http://schemas.microsoft.com/office/drawing/2014/main" id="{EA769902-4092-4457-A00C-5765C0B5EA23}"/>
              </a:ext>
            </a:extLst>
          </p:cNvPr>
          <p:cNvSpPr>
            <a:spLocks noGrp="1"/>
          </p:cNvSpPr>
          <p:nvPr>
            <p:ph type="sldNum" sz="quarter" idx="12"/>
          </p:nvPr>
        </p:nvSpPr>
        <p:spPr/>
        <p:txBody>
          <a:bodyPr/>
          <a:lstStyle/>
          <a:p>
            <a:fld id="{9270D347-324C-45EE-B43A-74D42402FD66}" type="slidenum">
              <a:rPr lang="en-GB" smtClean="0"/>
              <a:pPr/>
              <a:t>‹#›</a:t>
            </a:fld>
            <a:endParaRPr lang="en-GB"/>
          </a:p>
        </p:txBody>
      </p:sp>
    </p:spTree>
    <p:extLst>
      <p:ext uri="{BB962C8B-B14F-4D97-AF65-F5344CB8AC3E}">
        <p14:creationId xmlns:p14="http://schemas.microsoft.com/office/powerpoint/2010/main" val="15666949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9BD00-3862-4B2E-9E55-0F80375FF81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F222238-033D-48A5-AC6D-7F5D05749CD9}"/>
              </a:ext>
            </a:extLst>
          </p:cNvPr>
          <p:cNvSpPr>
            <a:spLocks noGrp="1"/>
          </p:cNvSpPr>
          <p:nvPr>
            <p:ph type="dt" sz="half" idx="10"/>
          </p:nvPr>
        </p:nvSpPr>
        <p:spPr/>
        <p:txBody>
          <a:bodyPr/>
          <a:lstStyle/>
          <a:p>
            <a:fld id="{860BFA3D-F11E-443C-88B2-1BB713C775F2}" type="datetime1">
              <a:rPr lang="en-GB" smtClean="0"/>
              <a:pPr/>
              <a:t>12/03/2024</a:t>
            </a:fld>
            <a:endParaRPr lang="en-GB"/>
          </a:p>
        </p:txBody>
      </p:sp>
      <p:sp>
        <p:nvSpPr>
          <p:cNvPr id="4" name="Footer Placeholder 3">
            <a:extLst>
              <a:ext uri="{FF2B5EF4-FFF2-40B4-BE49-F238E27FC236}">
                <a16:creationId xmlns:a16="http://schemas.microsoft.com/office/drawing/2014/main" id="{5D3F1EC6-EDAC-4D9E-804E-D36C63C1B2DE}"/>
              </a:ext>
            </a:extLst>
          </p:cNvPr>
          <p:cNvSpPr>
            <a:spLocks noGrp="1"/>
          </p:cNvSpPr>
          <p:nvPr>
            <p:ph type="ftr" sz="quarter" idx="11"/>
          </p:nvPr>
        </p:nvSpPr>
        <p:spPr/>
        <p:txBody>
          <a:bodyPr/>
          <a:lstStyle/>
          <a:p>
            <a:r>
              <a:rPr lang="en-GB"/>
              <a:t>www.biosri.org</a:t>
            </a:r>
          </a:p>
        </p:txBody>
      </p:sp>
      <p:sp>
        <p:nvSpPr>
          <p:cNvPr id="5" name="Slide Number Placeholder 4">
            <a:extLst>
              <a:ext uri="{FF2B5EF4-FFF2-40B4-BE49-F238E27FC236}">
                <a16:creationId xmlns:a16="http://schemas.microsoft.com/office/drawing/2014/main" id="{EEEBE103-588B-405A-AF9C-A4B0A7F0C4DF}"/>
              </a:ext>
            </a:extLst>
          </p:cNvPr>
          <p:cNvSpPr>
            <a:spLocks noGrp="1"/>
          </p:cNvSpPr>
          <p:nvPr>
            <p:ph type="sldNum" sz="quarter" idx="12"/>
          </p:nvPr>
        </p:nvSpPr>
        <p:spPr/>
        <p:txBody>
          <a:bodyPr/>
          <a:lstStyle/>
          <a:p>
            <a:fld id="{9270D347-324C-45EE-B43A-74D42402FD66}" type="slidenum">
              <a:rPr lang="en-GB" smtClean="0"/>
              <a:pPr/>
              <a:t>‹#›</a:t>
            </a:fld>
            <a:endParaRPr lang="en-GB"/>
          </a:p>
        </p:txBody>
      </p:sp>
    </p:spTree>
    <p:extLst>
      <p:ext uri="{BB962C8B-B14F-4D97-AF65-F5344CB8AC3E}">
        <p14:creationId xmlns:p14="http://schemas.microsoft.com/office/powerpoint/2010/main" val="14011938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528967A-2319-4575-A2FF-BA00277274A7}"/>
              </a:ext>
            </a:extLst>
          </p:cNvPr>
          <p:cNvSpPr>
            <a:spLocks noGrp="1"/>
          </p:cNvSpPr>
          <p:nvPr>
            <p:ph type="dt" sz="half" idx="10"/>
          </p:nvPr>
        </p:nvSpPr>
        <p:spPr/>
        <p:txBody>
          <a:bodyPr/>
          <a:lstStyle/>
          <a:p>
            <a:fld id="{FFCF1E9C-828E-4D48-BD40-D7E25AA54E09}" type="datetime1">
              <a:rPr lang="en-GB" smtClean="0"/>
              <a:pPr/>
              <a:t>12/03/2024</a:t>
            </a:fld>
            <a:endParaRPr lang="en-GB"/>
          </a:p>
        </p:txBody>
      </p:sp>
      <p:sp>
        <p:nvSpPr>
          <p:cNvPr id="3" name="Footer Placeholder 2">
            <a:extLst>
              <a:ext uri="{FF2B5EF4-FFF2-40B4-BE49-F238E27FC236}">
                <a16:creationId xmlns:a16="http://schemas.microsoft.com/office/drawing/2014/main" id="{B61EB013-B034-45ED-B3B9-6EEF00CC299D}"/>
              </a:ext>
            </a:extLst>
          </p:cNvPr>
          <p:cNvSpPr>
            <a:spLocks noGrp="1"/>
          </p:cNvSpPr>
          <p:nvPr>
            <p:ph type="ftr" sz="quarter" idx="11"/>
          </p:nvPr>
        </p:nvSpPr>
        <p:spPr/>
        <p:txBody>
          <a:bodyPr/>
          <a:lstStyle/>
          <a:p>
            <a:r>
              <a:rPr lang="en-GB"/>
              <a:t>www.biosri.org</a:t>
            </a:r>
          </a:p>
        </p:txBody>
      </p:sp>
      <p:sp>
        <p:nvSpPr>
          <p:cNvPr id="4" name="Slide Number Placeholder 3">
            <a:extLst>
              <a:ext uri="{FF2B5EF4-FFF2-40B4-BE49-F238E27FC236}">
                <a16:creationId xmlns:a16="http://schemas.microsoft.com/office/drawing/2014/main" id="{BC423EBB-803B-4D80-9A42-0765800A8938}"/>
              </a:ext>
            </a:extLst>
          </p:cNvPr>
          <p:cNvSpPr>
            <a:spLocks noGrp="1"/>
          </p:cNvSpPr>
          <p:nvPr>
            <p:ph type="sldNum" sz="quarter" idx="12"/>
          </p:nvPr>
        </p:nvSpPr>
        <p:spPr/>
        <p:txBody>
          <a:bodyPr/>
          <a:lstStyle/>
          <a:p>
            <a:fld id="{9270D347-324C-45EE-B43A-74D42402FD66}" type="slidenum">
              <a:rPr lang="en-GB" smtClean="0"/>
              <a:pPr/>
              <a:t>‹#›</a:t>
            </a:fld>
            <a:endParaRPr lang="en-GB"/>
          </a:p>
        </p:txBody>
      </p:sp>
    </p:spTree>
    <p:extLst>
      <p:ext uri="{BB962C8B-B14F-4D97-AF65-F5344CB8AC3E}">
        <p14:creationId xmlns:p14="http://schemas.microsoft.com/office/powerpoint/2010/main" val="14907007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A869F-36C6-5864-3207-D674A1E4968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423195C-1EDA-5A90-9C06-AC1131FFD3D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CCFFD95-97E6-DEAD-3925-0582C78BBD86}"/>
              </a:ext>
            </a:extLst>
          </p:cNvPr>
          <p:cNvSpPr>
            <a:spLocks noGrp="1"/>
          </p:cNvSpPr>
          <p:nvPr>
            <p:ph type="dt" sz="half" idx="10"/>
          </p:nvPr>
        </p:nvSpPr>
        <p:spPr/>
        <p:txBody>
          <a:bodyPr/>
          <a:lstStyle/>
          <a:p>
            <a:fld id="{1F91C23B-2C17-4ABD-8AAA-69ABF7967682}" type="datetimeFigureOut">
              <a:rPr lang="en-GB" smtClean="0"/>
              <a:t>12/03/2024</a:t>
            </a:fld>
            <a:endParaRPr lang="en-GB"/>
          </a:p>
        </p:txBody>
      </p:sp>
      <p:sp>
        <p:nvSpPr>
          <p:cNvPr id="5" name="Footer Placeholder 4">
            <a:extLst>
              <a:ext uri="{FF2B5EF4-FFF2-40B4-BE49-F238E27FC236}">
                <a16:creationId xmlns:a16="http://schemas.microsoft.com/office/drawing/2014/main" id="{76376F84-8AEF-A733-4CA1-77112EEBE41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BD235F0-C0DE-5077-DA76-306B45946667}"/>
              </a:ext>
            </a:extLst>
          </p:cNvPr>
          <p:cNvSpPr>
            <a:spLocks noGrp="1"/>
          </p:cNvSpPr>
          <p:nvPr>
            <p:ph type="sldNum" sz="quarter" idx="12"/>
          </p:nvPr>
        </p:nvSpPr>
        <p:spPr/>
        <p:txBody>
          <a:bodyPr/>
          <a:lstStyle/>
          <a:p>
            <a:fld id="{7151653F-B469-408A-98C0-99E11F68DEE5}" type="slidenum">
              <a:rPr lang="en-GB" smtClean="0"/>
              <a:t>‹#›</a:t>
            </a:fld>
            <a:endParaRPr lang="en-GB"/>
          </a:p>
        </p:txBody>
      </p:sp>
    </p:spTree>
    <p:extLst>
      <p:ext uri="{BB962C8B-B14F-4D97-AF65-F5344CB8AC3E}">
        <p14:creationId xmlns:p14="http://schemas.microsoft.com/office/powerpoint/2010/main" val="37304112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581FB-046D-4EDD-A0D9-62D997CE5A5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60EFE99-B6CA-402D-AD64-A974DB5E817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498A205-AB40-41E8-80B8-9BBF471039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93FC00-804D-4319-83B4-566ED964E366}"/>
              </a:ext>
            </a:extLst>
          </p:cNvPr>
          <p:cNvSpPr>
            <a:spLocks noGrp="1"/>
          </p:cNvSpPr>
          <p:nvPr>
            <p:ph type="dt" sz="half" idx="10"/>
          </p:nvPr>
        </p:nvSpPr>
        <p:spPr/>
        <p:txBody>
          <a:bodyPr/>
          <a:lstStyle/>
          <a:p>
            <a:fld id="{BD322E8F-A87F-492A-8053-CADD6334B4AF}" type="datetime1">
              <a:rPr lang="en-GB" smtClean="0"/>
              <a:pPr/>
              <a:t>12/03/2024</a:t>
            </a:fld>
            <a:endParaRPr lang="en-GB"/>
          </a:p>
        </p:txBody>
      </p:sp>
      <p:sp>
        <p:nvSpPr>
          <p:cNvPr id="6" name="Footer Placeholder 5">
            <a:extLst>
              <a:ext uri="{FF2B5EF4-FFF2-40B4-BE49-F238E27FC236}">
                <a16:creationId xmlns:a16="http://schemas.microsoft.com/office/drawing/2014/main" id="{151CC634-D913-4446-BB42-A72C1F6E97C4}"/>
              </a:ext>
            </a:extLst>
          </p:cNvPr>
          <p:cNvSpPr>
            <a:spLocks noGrp="1"/>
          </p:cNvSpPr>
          <p:nvPr>
            <p:ph type="ftr" sz="quarter" idx="11"/>
          </p:nvPr>
        </p:nvSpPr>
        <p:spPr/>
        <p:txBody>
          <a:bodyPr/>
          <a:lstStyle/>
          <a:p>
            <a:r>
              <a:rPr lang="en-GB"/>
              <a:t>www.biosri.org</a:t>
            </a:r>
          </a:p>
        </p:txBody>
      </p:sp>
      <p:sp>
        <p:nvSpPr>
          <p:cNvPr id="7" name="Slide Number Placeholder 6">
            <a:extLst>
              <a:ext uri="{FF2B5EF4-FFF2-40B4-BE49-F238E27FC236}">
                <a16:creationId xmlns:a16="http://schemas.microsoft.com/office/drawing/2014/main" id="{3E2A30B4-C720-4627-946E-492724768CF4}"/>
              </a:ext>
            </a:extLst>
          </p:cNvPr>
          <p:cNvSpPr>
            <a:spLocks noGrp="1"/>
          </p:cNvSpPr>
          <p:nvPr>
            <p:ph type="sldNum" sz="quarter" idx="12"/>
          </p:nvPr>
        </p:nvSpPr>
        <p:spPr/>
        <p:txBody>
          <a:bodyPr/>
          <a:lstStyle/>
          <a:p>
            <a:fld id="{9270D347-324C-45EE-B43A-74D42402FD66}" type="slidenum">
              <a:rPr lang="en-GB" smtClean="0"/>
              <a:pPr/>
              <a:t>‹#›</a:t>
            </a:fld>
            <a:endParaRPr lang="en-GB"/>
          </a:p>
        </p:txBody>
      </p:sp>
    </p:spTree>
    <p:extLst>
      <p:ext uri="{BB962C8B-B14F-4D97-AF65-F5344CB8AC3E}">
        <p14:creationId xmlns:p14="http://schemas.microsoft.com/office/powerpoint/2010/main" val="14284392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A8091-B96B-461A-9DE8-AA46704CFFB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7388131-1C65-4CAD-8F10-B86142250A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5F897FE-D93F-4814-99E7-B1E0EB0DE3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BD702E-6C44-4CFC-A4A9-B46F3921DE91}"/>
              </a:ext>
            </a:extLst>
          </p:cNvPr>
          <p:cNvSpPr>
            <a:spLocks noGrp="1"/>
          </p:cNvSpPr>
          <p:nvPr>
            <p:ph type="dt" sz="half" idx="10"/>
          </p:nvPr>
        </p:nvSpPr>
        <p:spPr/>
        <p:txBody>
          <a:bodyPr/>
          <a:lstStyle/>
          <a:p>
            <a:fld id="{0011AA7E-94E4-495D-B6F6-E494A6652B91}" type="datetime1">
              <a:rPr lang="en-GB" smtClean="0"/>
              <a:pPr/>
              <a:t>12/03/2024</a:t>
            </a:fld>
            <a:endParaRPr lang="en-GB"/>
          </a:p>
        </p:txBody>
      </p:sp>
      <p:sp>
        <p:nvSpPr>
          <p:cNvPr id="6" name="Footer Placeholder 5">
            <a:extLst>
              <a:ext uri="{FF2B5EF4-FFF2-40B4-BE49-F238E27FC236}">
                <a16:creationId xmlns:a16="http://schemas.microsoft.com/office/drawing/2014/main" id="{85BEA15C-D58B-472F-B9C8-C04802B31C86}"/>
              </a:ext>
            </a:extLst>
          </p:cNvPr>
          <p:cNvSpPr>
            <a:spLocks noGrp="1"/>
          </p:cNvSpPr>
          <p:nvPr>
            <p:ph type="ftr" sz="quarter" idx="11"/>
          </p:nvPr>
        </p:nvSpPr>
        <p:spPr/>
        <p:txBody>
          <a:bodyPr/>
          <a:lstStyle/>
          <a:p>
            <a:r>
              <a:rPr lang="en-GB"/>
              <a:t>www.biosri.org</a:t>
            </a:r>
          </a:p>
        </p:txBody>
      </p:sp>
      <p:sp>
        <p:nvSpPr>
          <p:cNvPr id="7" name="Slide Number Placeholder 6">
            <a:extLst>
              <a:ext uri="{FF2B5EF4-FFF2-40B4-BE49-F238E27FC236}">
                <a16:creationId xmlns:a16="http://schemas.microsoft.com/office/drawing/2014/main" id="{75785027-2AB3-40CD-9B61-E58B36F4BC7E}"/>
              </a:ext>
            </a:extLst>
          </p:cNvPr>
          <p:cNvSpPr>
            <a:spLocks noGrp="1"/>
          </p:cNvSpPr>
          <p:nvPr>
            <p:ph type="sldNum" sz="quarter" idx="12"/>
          </p:nvPr>
        </p:nvSpPr>
        <p:spPr/>
        <p:txBody>
          <a:bodyPr/>
          <a:lstStyle/>
          <a:p>
            <a:fld id="{9270D347-324C-45EE-B43A-74D42402FD66}" type="slidenum">
              <a:rPr lang="en-GB" smtClean="0"/>
              <a:pPr/>
              <a:t>‹#›</a:t>
            </a:fld>
            <a:endParaRPr lang="en-GB"/>
          </a:p>
        </p:txBody>
      </p:sp>
    </p:spTree>
    <p:extLst>
      <p:ext uri="{BB962C8B-B14F-4D97-AF65-F5344CB8AC3E}">
        <p14:creationId xmlns:p14="http://schemas.microsoft.com/office/powerpoint/2010/main" val="12964917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E1349-0103-496E-8CD0-9775EFBA33F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C1F313F-2ADC-4999-9EB8-DA62A2764C1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67859A9-DC9B-46EB-9832-4D338490A845}"/>
              </a:ext>
            </a:extLst>
          </p:cNvPr>
          <p:cNvSpPr>
            <a:spLocks noGrp="1"/>
          </p:cNvSpPr>
          <p:nvPr>
            <p:ph type="dt" sz="half" idx="10"/>
          </p:nvPr>
        </p:nvSpPr>
        <p:spPr/>
        <p:txBody>
          <a:bodyPr/>
          <a:lstStyle/>
          <a:p>
            <a:fld id="{0CF9093B-D442-4CDA-9C21-8EB51A84E769}" type="datetime1">
              <a:rPr lang="en-GB" smtClean="0"/>
              <a:pPr/>
              <a:t>12/03/2024</a:t>
            </a:fld>
            <a:endParaRPr lang="en-GB"/>
          </a:p>
        </p:txBody>
      </p:sp>
      <p:sp>
        <p:nvSpPr>
          <p:cNvPr id="5" name="Footer Placeholder 4">
            <a:extLst>
              <a:ext uri="{FF2B5EF4-FFF2-40B4-BE49-F238E27FC236}">
                <a16:creationId xmlns:a16="http://schemas.microsoft.com/office/drawing/2014/main" id="{1E7C87BC-1F59-4529-8F90-4FC48938A593}"/>
              </a:ext>
            </a:extLst>
          </p:cNvPr>
          <p:cNvSpPr>
            <a:spLocks noGrp="1"/>
          </p:cNvSpPr>
          <p:nvPr>
            <p:ph type="ftr" sz="quarter" idx="11"/>
          </p:nvPr>
        </p:nvSpPr>
        <p:spPr/>
        <p:txBody>
          <a:bodyPr/>
          <a:lstStyle/>
          <a:p>
            <a:r>
              <a:rPr lang="en-GB"/>
              <a:t>www.biosri.org</a:t>
            </a:r>
          </a:p>
        </p:txBody>
      </p:sp>
      <p:sp>
        <p:nvSpPr>
          <p:cNvPr id="6" name="Slide Number Placeholder 5">
            <a:extLst>
              <a:ext uri="{FF2B5EF4-FFF2-40B4-BE49-F238E27FC236}">
                <a16:creationId xmlns:a16="http://schemas.microsoft.com/office/drawing/2014/main" id="{1006EC62-309A-48F3-A216-D9B7F27292C5}"/>
              </a:ext>
            </a:extLst>
          </p:cNvPr>
          <p:cNvSpPr>
            <a:spLocks noGrp="1"/>
          </p:cNvSpPr>
          <p:nvPr>
            <p:ph type="sldNum" sz="quarter" idx="12"/>
          </p:nvPr>
        </p:nvSpPr>
        <p:spPr/>
        <p:txBody>
          <a:bodyPr/>
          <a:lstStyle/>
          <a:p>
            <a:fld id="{9270D347-324C-45EE-B43A-74D42402FD66}" type="slidenum">
              <a:rPr lang="en-GB" smtClean="0"/>
              <a:pPr/>
              <a:t>‹#›</a:t>
            </a:fld>
            <a:endParaRPr lang="en-GB"/>
          </a:p>
        </p:txBody>
      </p:sp>
    </p:spTree>
    <p:extLst>
      <p:ext uri="{BB962C8B-B14F-4D97-AF65-F5344CB8AC3E}">
        <p14:creationId xmlns:p14="http://schemas.microsoft.com/office/powerpoint/2010/main" val="35411395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07B1B45-4EA5-424B-906A-6B4900A83C4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0BF668C-9F89-42D7-9A30-1896BAD9313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E7B6907-D695-4CB3-BF85-6D696FD4E2D9}"/>
              </a:ext>
            </a:extLst>
          </p:cNvPr>
          <p:cNvSpPr>
            <a:spLocks noGrp="1"/>
          </p:cNvSpPr>
          <p:nvPr>
            <p:ph type="dt" sz="half" idx="10"/>
          </p:nvPr>
        </p:nvSpPr>
        <p:spPr/>
        <p:txBody>
          <a:bodyPr/>
          <a:lstStyle/>
          <a:p>
            <a:fld id="{0B58878C-363C-49DB-8CD4-D19F2AA25851}" type="datetime1">
              <a:rPr lang="en-GB" smtClean="0"/>
              <a:pPr/>
              <a:t>12/03/2024</a:t>
            </a:fld>
            <a:endParaRPr lang="en-GB"/>
          </a:p>
        </p:txBody>
      </p:sp>
      <p:sp>
        <p:nvSpPr>
          <p:cNvPr id="5" name="Footer Placeholder 4">
            <a:extLst>
              <a:ext uri="{FF2B5EF4-FFF2-40B4-BE49-F238E27FC236}">
                <a16:creationId xmlns:a16="http://schemas.microsoft.com/office/drawing/2014/main" id="{2592AFA2-AF94-4710-87B4-714916A81F4E}"/>
              </a:ext>
            </a:extLst>
          </p:cNvPr>
          <p:cNvSpPr>
            <a:spLocks noGrp="1"/>
          </p:cNvSpPr>
          <p:nvPr>
            <p:ph type="ftr" sz="quarter" idx="11"/>
          </p:nvPr>
        </p:nvSpPr>
        <p:spPr/>
        <p:txBody>
          <a:bodyPr/>
          <a:lstStyle/>
          <a:p>
            <a:r>
              <a:rPr lang="en-GB"/>
              <a:t>www.biosri.org</a:t>
            </a:r>
          </a:p>
        </p:txBody>
      </p:sp>
      <p:sp>
        <p:nvSpPr>
          <p:cNvPr id="6" name="Slide Number Placeholder 5">
            <a:extLst>
              <a:ext uri="{FF2B5EF4-FFF2-40B4-BE49-F238E27FC236}">
                <a16:creationId xmlns:a16="http://schemas.microsoft.com/office/drawing/2014/main" id="{3831D5F3-4156-4A64-950D-9CF5DA167FB2}"/>
              </a:ext>
            </a:extLst>
          </p:cNvPr>
          <p:cNvSpPr>
            <a:spLocks noGrp="1"/>
          </p:cNvSpPr>
          <p:nvPr>
            <p:ph type="sldNum" sz="quarter" idx="12"/>
          </p:nvPr>
        </p:nvSpPr>
        <p:spPr/>
        <p:txBody>
          <a:bodyPr/>
          <a:lstStyle/>
          <a:p>
            <a:fld id="{9270D347-324C-45EE-B43A-74D42402FD66}" type="slidenum">
              <a:rPr lang="en-GB" smtClean="0"/>
              <a:pPr/>
              <a:t>‹#›</a:t>
            </a:fld>
            <a:endParaRPr lang="en-GB"/>
          </a:p>
        </p:txBody>
      </p:sp>
    </p:spTree>
    <p:extLst>
      <p:ext uri="{BB962C8B-B14F-4D97-AF65-F5344CB8AC3E}">
        <p14:creationId xmlns:p14="http://schemas.microsoft.com/office/powerpoint/2010/main" val="42146760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7ADBE-4594-85B1-D3B0-1FA284FAAB1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54808C9-8E09-A338-A0DF-A9BD0D0054D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B7CBFB8-44F3-21B1-0474-E78C7367FCB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02D55A3-7879-6133-DE68-D0692E30F763}"/>
              </a:ext>
            </a:extLst>
          </p:cNvPr>
          <p:cNvSpPr>
            <a:spLocks noGrp="1"/>
          </p:cNvSpPr>
          <p:nvPr>
            <p:ph type="dt" sz="half" idx="10"/>
          </p:nvPr>
        </p:nvSpPr>
        <p:spPr/>
        <p:txBody>
          <a:bodyPr/>
          <a:lstStyle/>
          <a:p>
            <a:fld id="{1F91C23B-2C17-4ABD-8AAA-69ABF7967682}" type="datetimeFigureOut">
              <a:rPr lang="en-GB" smtClean="0"/>
              <a:t>12/03/2024</a:t>
            </a:fld>
            <a:endParaRPr lang="en-GB"/>
          </a:p>
        </p:txBody>
      </p:sp>
      <p:sp>
        <p:nvSpPr>
          <p:cNvPr id="6" name="Footer Placeholder 5">
            <a:extLst>
              <a:ext uri="{FF2B5EF4-FFF2-40B4-BE49-F238E27FC236}">
                <a16:creationId xmlns:a16="http://schemas.microsoft.com/office/drawing/2014/main" id="{A0F962AD-992F-0AF2-30C3-D50C15A7E5B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3AF7D16-1779-2409-73F7-D12ED683E739}"/>
              </a:ext>
            </a:extLst>
          </p:cNvPr>
          <p:cNvSpPr>
            <a:spLocks noGrp="1"/>
          </p:cNvSpPr>
          <p:nvPr>
            <p:ph type="sldNum" sz="quarter" idx="12"/>
          </p:nvPr>
        </p:nvSpPr>
        <p:spPr/>
        <p:txBody>
          <a:bodyPr/>
          <a:lstStyle/>
          <a:p>
            <a:fld id="{7151653F-B469-408A-98C0-99E11F68DEE5}" type="slidenum">
              <a:rPr lang="en-GB" smtClean="0"/>
              <a:t>‹#›</a:t>
            </a:fld>
            <a:endParaRPr lang="en-GB"/>
          </a:p>
        </p:txBody>
      </p:sp>
    </p:spTree>
    <p:extLst>
      <p:ext uri="{BB962C8B-B14F-4D97-AF65-F5344CB8AC3E}">
        <p14:creationId xmlns:p14="http://schemas.microsoft.com/office/powerpoint/2010/main" val="38500076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521D0-D6EE-C0EF-066E-629A8E19DDD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F4C4316-60A8-BE79-99C4-A043EA40839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1BFC049-F42B-FDD3-5CDC-88C002A6E7C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92C0890-D651-07D3-74BE-CD28DF65722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0C973D4-8855-06B9-0686-FACC5161385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973C583-8C93-4F08-757C-25AF003972E8}"/>
              </a:ext>
            </a:extLst>
          </p:cNvPr>
          <p:cNvSpPr>
            <a:spLocks noGrp="1"/>
          </p:cNvSpPr>
          <p:nvPr>
            <p:ph type="dt" sz="half" idx="10"/>
          </p:nvPr>
        </p:nvSpPr>
        <p:spPr/>
        <p:txBody>
          <a:bodyPr/>
          <a:lstStyle/>
          <a:p>
            <a:fld id="{1F91C23B-2C17-4ABD-8AAA-69ABF7967682}" type="datetimeFigureOut">
              <a:rPr lang="en-GB" smtClean="0"/>
              <a:t>12/03/2024</a:t>
            </a:fld>
            <a:endParaRPr lang="en-GB"/>
          </a:p>
        </p:txBody>
      </p:sp>
      <p:sp>
        <p:nvSpPr>
          <p:cNvPr id="8" name="Footer Placeholder 7">
            <a:extLst>
              <a:ext uri="{FF2B5EF4-FFF2-40B4-BE49-F238E27FC236}">
                <a16:creationId xmlns:a16="http://schemas.microsoft.com/office/drawing/2014/main" id="{D0CBB0D4-1E9A-E270-9FCC-EC8ABEEF221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ACB82DC-F8F7-A382-6793-B98D842965E4}"/>
              </a:ext>
            </a:extLst>
          </p:cNvPr>
          <p:cNvSpPr>
            <a:spLocks noGrp="1"/>
          </p:cNvSpPr>
          <p:nvPr>
            <p:ph type="sldNum" sz="quarter" idx="12"/>
          </p:nvPr>
        </p:nvSpPr>
        <p:spPr/>
        <p:txBody>
          <a:bodyPr/>
          <a:lstStyle/>
          <a:p>
            <a:fld id="{7151653F-B469-408A-98C0-99E11F68DEE5}" type="slidenum">
              <a:rPr lang="en-GB" smtClean="0"/>
              <a:t>‹#›</a:t>
            </a:fld>
            <a:endParaRPr lang="en-GB"/>
          </a:p>
        </p:txBody>
      </p:sp>
    </p:spTree>
    <p:extLst>
      <p:ext uri="{BB962C8B-B14F-4D97-AF65-F5344CB8AC3E}">
        <p14:creationId xmlns:p14="http://schemas.microsoft.com/office/powerpoint/2010/main" val="9918273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2E205-46CA-F583-C22D-4194647B0C7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6F2D1BC-9A35-C3E4-D68C-8A8A0404E17B}"/>
              </a:ext>
            </a:extLst>
          </p:cNvPr>
          <p:cNvSpPr>
            <a:spLocks noGrp="1"/>
          </p:cNvSpPr>
          <p:nvPr>
            <p:ph type="dt" sz="half" idx="10"/>
          </p:nvPr>
        </p:nvSpPr>
        <p:spPr/>
        <p:txBody>
          <a:bodyPr/>
          <a:lstStyle/>
          <a:p>
            <a:fld id="{1F91C23B-2C17-4ABD-8AAA-69ABF7967682}" type="datetimeFigureOut">
              <a:rPr lang="en-GB" smtClean="0"/>
              <a:t>12/03/2024</a:t>
            </a:fld>
            <a:endParaRPr lang="en-GB"/>
          </a:p>
        </p:txBody>
      </p:sp>
      <p:sp>
        <p:nvSpPr>
          <p:cNvPr id="4" name="Footer Placeholder 3">
            <a:extLst>
              <a:ext uri="{FF2B5EF4-FFF2-40B4-BE49-F238E27FC236}">
                <a16:creationId xmlns:a16="http://schemas.microsoft.com/office/drawing/2014/main" id="{6BCF9C9C-4CAF-F437-88E5-83B6F5FF062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5B7A69E-8637-796B-C41B-D9CDD28AA9D2}"/>
              </a:ext>
            </a:extLst>
          </p:cNvPr>
          <p:cNvSpPr>
            <a:spLocks noGrp="1"/>
          </p:cNvSpPr>
          <p:nvPr>
            <p:ph type="sldNum" sz="quarter" idx="12"/>
          </p:nvPr>
        </p:nvSpPr>
        <p:spPr/>
        <p:txBody>
          <a:bodyPr/>
          <a:lstStyle/>
          <a:p>
            <a:fld id="{7151653F-B469-408A-98C0-99E11F68DEE5}" type="slidenum">
              <a:rPr lang="en-GB" smtClean="0"/>
              <a:t>‹#›</a:t>
            </a:fld>
            <a:endParaRPr lang="en-GB"/>
          </a:p>
        </p:txBody>
      </p:sp>
    </p:spTree>
    <p:extLst>
      <p:ext uri="{BB962C8B-B14F-4D97-AF65-F5344CB8AC3E}">
        <p14:creationId xmlns:p14="http://schemas.microsoft.com/office/powerpoint/2010/main" val="2958642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786CF04-C191-8C35-715D-F0BBB9BC8E48}"/>
              </a:ext>
            </a:extLst>
          </p:cNvPr>
          <p:cNvSpPr>
            <a:spLocks noGrp="1"/>
          </p:cNvSpPr>
          <p:nvPr>
            <p:ph type="dt" sz="half" idx="10"/>
          </p:nvPr>
        </p:nvSpPr>
        <p:spPr/>
        <p:txBody>
          <a:bodyPr/>
          <a:lstStyle/>
          <a:p>
            <a:fld id="{1F91C23B-2C17-4ABD-8AAA-69ABF7967682}" type="datetimeFigureOut">
              <a:rPr lang="en-GB" smtClean="0"/>
              <a:t>12/03/2024</a:t>
            </a:fld>
            <a:endParaRPr lang="en-GB"/>
          </a:p>
        </p:txBody>
      </p:sp>
      <p:sp>
        <p:nvSpPr>
          <p:cNvPr id="3" name="Footer Placeholder 2">
            <a:extLst>
              <a:ext uri="{FF2B5EF4-FFF2-40B4-BE49-F238E27FC236}">
                <a16:creationId xmlns:a16="http://schemas.microsoft.com/office/drawing/2014/main" id="{2BEF5C6F-1167-6C97-B623-AC7D551A88F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06D7426-09AE-5158-23D4-E20832E3A847}"/>
              </a:ext>
            </a:extLst>
          </p:cNvPr>
          <p:cNvSpPr>
            <a:spLocks noGrp="1"/>
          </p:cNvSpPr>
          <p:nvPr>
            <p:ph type="sldNum" sz="quarter" idx="12"/>
          </p:nvPr>
        </p:nvSpPr>
        <p:spPr/>
        <p:txBody>
          <a:bodyPr/>
          <a:lstStyle/>
          <a:p>
            <a:fld id="{7151653F-B469-408A-98C0-99E11F68DEE5}" type="slidenum">
              <a:rPr lang="en-GB" smtClean="0"/>
              <a:t>‹#›</a:t>
            </a:fld>
            <a:endParaRPr lang="en-GB"/>
          </a:p>
        </p:txBody>
      </p:sp>
    </p:spTree>
    <p:extLst>
      <p:ext uri="{BB962C8B-B14F-4D97-AF65-F5344CB8AC3E}">
        <p14:creationId xmlns:p14="http://schemas.microsoft.com/office/powerpoint/2010/main" val="8218958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0E63D-F6EC-04CC-1321-99A1120705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58A3122-9B9C-EB91-6F43-3875056E27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3258724-2967-27F5-30CA-3CF60BC22D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D9B0E49-BFD1-1206-D66C-954CE64557B6}"/>
              </a:ext>
            </a:extLst>
          </p:cNvPr>
          <p:cNvSpPr>
            <a:spLocks noGrp="1"/>
          </p:cNvSpPr>
          <p:nvPr>
            <p:ph type="dt" sz="half" idx="10"/>
          </p:nvPr>
        </p:nvSpPr>
        <p:spPr/>
        <p:txBody>
          <a:bodyPr/>
          <a:lstStyle/>
          <a:p>
            <a:fld id="{1F91C23B-2C17-4ABD-8AAA-69ABF7967682}" type="datetimeFigureOut">
              <a:rPr lang="en-GB" smtClean="0"/>
              <a:t>12/03/2024</a:t>
            </a:fld>
            <a:endParaRPr lang="en-GB"/>
          </a:p>
        </p:txBody>
      </p:sp>
      <p:sp>
        <p:nvSpPr>
          <p:cNvPr id="6" name="Footer Placeholder 5">
            <a:extLst>
              <a:ext uri="{FF2B5EF4-FFF2-40B4-BE49-F238E27FC236}">
                <a16:creationId xmlns:a16="http://schemas.microsoft.com/office/drawing/2014/main" id="{82362E85-35E9-CEA6-015E-2C0669A560C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89A6D96-90A2-BEC9-896D-9D209DC79AD6}"/>
              </a:ext>
            </a:extLst>
          </p:cNvPr>
          <p:cNvSpPr>
            <a:spLocks noGrp="1"/>
          </p:cNvSpPr>
          <p:nvPr>
            <p:ph type="sldNum" sz="quarter" idx="12"/>
          </p:nvPr>
        </p:nvSpPr>
        <p:spPr/>
        <p:txBody>
          <a:bodyPr/>
          <a:lstStyle/>
          <a:p>
            <a:fld id="{7151653F-B469-408A-98C0-99E11F68DEE5}" type="slidenum">
              <a:rPr lang="en-GB" smtClean="0"/>
              <a:t>‹#›</a:t>
            </a:fld>
            <a:endParaRPr lang="en-GB"/>
          </a:p>
        </p:txBody>
      </p:sp>
    </p:spTree>
    <p:extLst>
      <p:ext uri="{BB962C8B-B14F-4D97-AF65-F5344CB8AC3E}">
        <p14:creationId xmlns:p14="http://schemas.microsoft.com/office/powerpoint/2010/main" val="5269679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4BE68-7F35-31E9-D3DF-4899D67D35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326180C-AD5F-9278-A613-1E190E1D16A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E310532-3E50-D460-4A05-EA036A9D2F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DED1BE4-A3EB-DFE3-CB06-7232A1F672C7}"/>
              </a:ext>
            </a:extLst>
          </p:cNvPr>
          <p:cNvSpPr>
            <a:spLocks noGrp="1"/>
          </p:cNvSpPr>
          <p:nvPr>
            <p:ph type="dt" sz="half" idx="10"/>
          </p:nvPr>
        </p:nvSpPr>
        <p:spPr/>
        <p:txBody>
          <a:bodyPr/>
          <a:lstStyle/>
          <a:p>
            <a:fld id="{1F91C23B-2C17-4ABD-8AAA-69ABF7967682}" type="datetimeFigureOut">
              <a:rPr lang="en-GB" smtClean="0"/>
              <a:t>12/03/2024</a:t>
            </a:fld>
            <a:endParaRPr lang="en-GB"/>
          </a:p>
        </p:txBody>
      </p:sp>
      <p:sp>
        <p:nvSpPr>
          <p:cNvPr id="6" name="Footer Placeholder 5">
            <a:extLst>
              <a:ext uri="{FF2B5EF4-FFF2-40B4-BE49-F238E27FC236}">
                <a16:creationId xmlns:a16="http://schemas.microsoft.com/office/drawing/2014/main" id="{8F216D98-24FB-869A-37CA-798197307AE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738BD8F-B7C6-46D8-F9C9-8F74138E31C5}"/>
              </a:ext>
            </a:extLst>
          </p:cNvPr>
          <p:cNvSpPr>
            <a:spLocks noGrp="1"/>
          </p:cNvSpPr>
          <p:nvPr>
            <p:ph type="sldNum" sz="quarter" idx="12"/>
          </p:nvPr>
        </p:nvSpPr>
        <p:spPr/>
        <p:txBody>
          <a:bodyPr/>
          <a:lstStyle/>
          <a:p>
            <a:fld id="{7151653F-B469-408A-98C0-99E11F68DEE5}" type="slidenum">
              <a:rPr lang="en-GB" smtClean="0"/>
              <a:t>‹#›</a:t>
            </a:fld>
            <a:endParaRPr lang="en-GB"/>
          </a:p>
        </p:txBody>
      </p:sp>
    </p:spTree>
    <p:extLst>
      <p:ext uri="{BB962C8B-B14F-4D97-AF65-F5344CB8AC3E}">
        <p14:creationId xmlns:p14="http://schemas.microsoft.com/office/powerpoint/2010/main" val="9296237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E3227EB-89D4-3285-D5F2-4542410B406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C724841-F866-1DB5-1A15-17670818D13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F2EFCE5-EE57-9929-D5D3-6922DF1C4F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91C23B-2C17-4ABD-8AAA-69ABF7967682}" type="datetimeFigureOut">
              <a:rPr lang="en-GB" smtClean="0"/>
              <a:t>12/03/2024</a:t>
            </a:fld>
            <a:endParaRPr lang="en-GB"/>
          </a:p>
        </p:txBody>
      </p:sp>
      <p:sp>
        <p:nvSpPr>
          <p:cNvPr id="5" name="Footer Placeholder 4">
            <a:extLst>
              <a:ext uri="{FF2B5EF4-FFF2-40B4-BE49-F238E27FC236}">
                <a16:creationId xmlns:a16="http://schemas.microsoft.com/office/drawing/2014/main" id="{A9D625B4-AC1F-D4E4-5A47-A848EFC96C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8F2FBC2-4E7B-79BA-D0E6-DC5AC7D2AE1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51653F-B469-408A-98C0-99E11F68DEE5}" type="slidenum">
              <a:rPr lang="en-GB" smtClean="0"/>
              <a:t>‹#›</a:t>
            </a:fld>
            <a:endParaRPr lang="en-GB"/>
          </a:p>
        </p:txBody>
      </p:sp>
    </p:spTree>
    <p:extLst>
      <p:ext uri="{BB962C8B-B14F-4D97-AF65-F5344CB8AC3E}">
        <p14:creationId xmlns:p14="http://schemas.microsoft.com/office/powerpoint/2010/main" val="39289012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BB3225A-C92F-A790-635E-891809BC760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B705262-F4EA-1B6D-7F8C-945E6B0EF26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6A254D0-03C4-D5BD-4A5E-AD21627A5E7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C97909-A8FF-4854-861D-04394F374701}" type="datetimeFigureOut">
              <a:rPr lang="en-GB" smtClean="0"/>
              <a:t>12/03/2024</a:t>
            </a:fld>
            <a:endParaRPr lang="en-GB"/>
          </a:p>
        </p:txBody>
      </p:sp>
      <p:sp>
        <p:nvSpPr>
          <p:cNvPr id="5" name="Footer Placeholder 4">
            <a:extLst>
              <a:ext uri="{FF2B5EF4-FFF2-40B4-BE49-F238E27FC236}">
                <a16:creationId xmlns:a16="http://schemas.microsoft.com/office/drawing/2014/main" id="{69F2FF6E-0F53-85A1-05F6-E88CBCB987C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91E99FD-4AF1-EBA0-9ABC-3A4C35C62A9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F8B961-7637-46E4-9093-9FD7B23D83BE}" type="slidenum">
              <a:rPr lang="en-GB" smtClean="0"/>
              <a:t>‹#›</a:t>
            </a:fld>
            <a:endParaRPr lang="en-GB"/>
          </a:p>
        </p:txBody>
      </p:sp>
    </p:spTree>
    <p:extLst>
      <p:ext uri="{BB962C8B-B14F-4D97-AF65-F5344CB8AC3E}">
        <p14:creationId xmlns:p14="http://schemas.microsoft.com/office/powerpoint/2010/main" val="27351940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7588F77-26AD-4481-9B6E-8E03BC06BF1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46A00FF-4D65-41E7-B367-0074F65C0D1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94573BF-9105-423B-8F0C-03CB231794F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20CB53-0F0A-4BA7-A129-1028DAB838E8}" type="datetime1">
              <a:rPr lang="en-GB" smtClean="0"/>
              <a:pPr/>
              <a:t>12/03/2024</a:t>
            </a:fld>
            <a:endParaRPr lang="en-GB"/>
          </a:p>
        </p:txBody>
      </p:sp>
      <p:sp>
        <p:nvSpPr>
          <p:cNvPr id="5" name="Footer Placeholder 4">
            <a:extLst>
              <a:ext uri="{FF2B5EF4-FFF2-40B4-BE49-F238E27FC236}">
                <a16:creationId xmlns:a16="http://schemas.microsoft.com/office/drawing/2014/main" id="{DD40D280-DAE4-4C1F-BBDB-6413668964E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www.biosri.org</a:t>
            </a:r>
          </a:p>
        </p:txBody>
      </p:sp>
      <p:sp>
        <p:nvSpPr>
          <p:cNvPr id="6" name="Slide Number Placeholder 5">
            <a:extLst>
              <a:ext uri="{FF2B5EF4-FFF2-40B4-BE49-F238E27FC236}">
                <a16:creationId xmlns:a16="http://schemas.microsoft.com/office/drawing/2014/main" id="{55CFCAC0-9D97-4BE0-9267-8DE7B257EA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70D347-324C-45EE-B43A-74D42402FD66}" type="slidenum">
              <a:rPr lang="en-GB" smtClean="0"/>
              <a:pPr/>
              <a:t>‹#›</a:t>
            </a:fld>
            <a:endParaRPr lang="en-GB"/>
          </a:p>
        </p:txBody>
      </p:sp>
    </p:spTree>
    <p:extLst>
      <p:ext uri="{BB962C8B-B14F-4D97-AF65-F5344CB8AC3E}">
        <p14:creationId xmlns:p14="http://schemas.microsoft.com/office/powerpoint/2010/main" val="7425331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9.xml"/></Relationships>
</file>

<file path=ppt/slides/_rels/slide5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9.xml"/></Relationships>
</file>

<file path=ppt/slides/_rels/slide5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54C8B-F9B7-9577-EB9A-1B6593B0F390}"/>
              </a:ext>
            </a:extLst>
          </p:cNvPr>
          <p:cNvSpPr>
            <a:spLocks noGrp="1"/>
          </p:cNvSpPr>
          <p:nvPr>
            <p:ph type="ctrTitle"/>
          </p:nvPr>
        </p:nvSpPr>
        <p:spPr>
          <a:xfrm>
            <a:off x="3212122" y="900331"/>
            <a:ext cx="9144000" cy="1878111"/>
          </a:xfrm>
          <a:solidFill>
            <a:schemeClr val="tx2">
              <a:lumMod val="40000"/>
              <a:lumOff val="60000"/>
            </a:schemeClr>
          </a:solidFill>
          <a:effectLst>
            <a:softEdge rad="215900"/>
          </a:effectLst>
        </p:spPr>
        <p:txBody>
          <a:bodyPr>
            <a:normAutofit fontScale="90000"/>
          </a:bodyPr>
          <a:lstStyle/>
          <a:p>
            <a:r>
              <a:rPr lang="en-GB" sz="4400" b="1" dirty="0">
                <a:latin typeface="+mn-lt"/>
              </a:rPr>
              <a:t>Lecture 9</a:t>
            </a:r>
            <a:br>
              <a:rPr lang="en-GB" sz="4400" b="1" dirty="0">
                <a:latin typeface="+mn-lt"/>
              </a:rPr>
            </a:br>
            <a:r>
              <a:rPr lang="en-GB" sz="4400" b="1" dirty="0">
                <a:latin typeface="+mn-lt"/>
              </a:rPr>
              <a:t>Celtic Ecology: Stepping back for the bigger picture </a:t>
            </a:r>
          </a:p>
        </p:txBody>
      </p:sp>
      <p:sp>
        <p:nvSpPr>
          <p:cNvPr id="3" name="Subtitle 2">
            <a:extLst>
              <a:ext uri="{FF2B5EF4-FFF2-40B4-BE49-F238E27FC236}">
                <a16:creationId xmlns:a16="http://schemas.microsoft.com/office/drawing/2014/main" id="{28138CE3-C169-B32E-0786-38E0A0436BB3}"/>
              </a:ext>
            </a:extLst>
          </p:cNvPr>
          <p:cNvSpPr>
            <a:spLocks noGrp="1"/>
          </p:cNvSpPr>
          <p:nvPr>
            <p:ph type="subTitle" idx="1"/>
          </p:nvPr>
        </p:nvSpPr>
        <p:spPr>
          <a:xfrm>
            <a:off x="7749435" y="3602038"/>
            <a:ext cx="4226859" cy="1026417"/>
          </a:xfrm>
          <a:solidFill>
            <a:schemeClr val="tx2">
              <a:lumMod val="40000"/>
              <a:lumOff val="60000"/>
            </a:schemeClr>
          </a:solidFill>
          <a:effectLst>
            <a:softEdge rad="63500"/>
          </a:effectLst>
        </p:spPr>
        <p:txBody>
          <a:bodyPr>
            <a:normAutofit fontScale="92500"/>
          </a:bodyPr>
          <a:lstStyle/>
          <a:p>
            <a:r>
              <a:rPr lang="en-GB" sz="2800" b="1" dirty="0"/>
              <a:t>Dr Keith Skene</a:t>
            </a:r>
          </a:p>
          <a:p>
            <a:r>
              <a:rPr lang="en-GB" sz="2800" b="1" dirty="0"/>
              <a:t>Biosphere Research Institute</a:t>
            </a:r>
          </a:p>
        </p:txBody>
      </p:sp>
    </p:spTree>
    <p:extLst>
      <p:ext uri="{BB962C8B-B14F-4D97-AF65-F5344CB8AC3E}">
        <p14:creationId xmlns:p14="http://schemas.microsoft.com/office/powerpoint/2010/main" val="15518925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BCE1A-6F8D-9C6D-D091-A67CE5601D99}"/>
              </a:ext>
            </a:extLst>
          </p:cNvPr>
          <p:cNvSpPr>
            <a:spLocks noGrp="1"/>
          </p:cNvSpPr>
          <p:nvPr>
            <p:ph type="title"/>
          </p:nvPr>
        </p:nvSpPr>
        <p:spPr/>
        <p:txBody>
          <a:bodyPr/>
          <a:lstStyle/>
          <a:p>
            <a:pPr algn="ctr"/>
            <a:r>
              <a:rPr lang="en-GB" b="1" dirty="0">
                <a:latin typeface="+mn-lt"/>
              </a:rPr>
              <a:t>Maasai evicted from Serengeti</a:t>
            </a:r>
          </a:p>
        </p:txBody>
      </p:sp>
      <p:sp>
        <p:nvSpPr>
          <p:cNvPr id="3" name="Content Placeholder 2">
            <a:extLst>
              <a:ext uri="{FF2B5EF4-FFF2-40B4-BE49-F238E27FC236}">
                <a16:creationId xmlns:a16="http://schemas.microsoft.com/office/drawing/2014/main" id="{793DCC6F-FA45-6029-6FFE-F529E47C70CA}"/>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29071825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77FF0-A113-AE5A-6D9A-3F18B21A93A6}"/>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77B7923B-68D9-E1D2-A0B1-66C892598A65}"/>
              </a:ext>
            </a:extLst>
          </p:cNvPr>
          <p:cNvSpPr>
            <a:spLocks noGrp="1"/>
          </p:cNvSpPr>
          <p:nvPr>
            <p:ph idx="1"/>
          </p:nvPr>
        </p:nvSpPr>
        <p:spPr>
          <a:xfrm>
            <a:off x="304800" y="1825625"/>
            <a:ext cx="4981575" cy="4351338"/>
          </a:xfrm>
        </p:spPr>
        <p:txBody>
          <a:bodyPr/>
          <a:lstStyle/>
          <a:p>
            <a:r>
              <a:rPr lang="en-GB" b="1" dirty="0"/>
              <a:t>Bernard Grzimek excluded the Maasai from the Serengeti plains, claiming “A National Park must remain primordial wilderness to be effective. No man, not even native ones, should live inside its borders”</a:t>
            </a:r>
          </a:p>
        </p:txBody>
      </p:sp>
    </p:spTree>
    <p:extLst>
      <p:ext uri="{BB962C8B-B14F-4D97-AF65-F5344CB8AC3E}">
        <p14:creationId xmlns:p14="http://schemas.microsoft.com/office/powerpoint/2010/main" val="39799652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B4555-7928-3B7D-374B-E0A63F0B40B3}"/>
              </a:ext>
            </a:extLst>
          </p:cNvPr>
          <p:cNvSpPr>
            <a:spLocks noGrp="1"/>
          </p:cNvSpPr>
          <p:nvPr>
            <p:ph type="title"/>
          </p:nvPr>
        </p:nvSpPr>
        <p:spPr/>
        <p:txBody>
          <a:bodyPr/>
          <a:lstStyle/>
          <a:p>
            <a:r>
              <a:rPr lang="en-GB" b="1" dirty="0" err="1">
                <a:latin typeface="+mn-lt"/>
              </a:rPr>
              <a:t>Apatani</a:t>
            </a:r>
            <a:r>
              <a:rPr lang="en-GB" b="1" dirty="0">
                <a:latin typeface="+mn-lt"/>
              </a:rPr>
              <a:t> tribe</a:t>
            </a:r>
          </a:p>
        </p:txBody>
      </p:sp>
      <p:sp>
        <p:nvSpPr>
          <p:cNvPr id="3" name="Content Placeholder 2">
            <a:extLst>
              <a:ext uri="{FF2B5EF4-FFF2-40B4-BE49-F238E27FC236}">
                <a16:creationId xmlns:a16="http://schemas.microsoft.com/office/drawing/2014/main" id="{54090AD7-10F8-3E74-3076-CE86EFF134C5}"/>
              </a:ext>
            </a:extLst>
          </p:cNvPr>
          <p:cNvSpPr>
            <a:spLocks noGrp="1"/>
          </p:cNvSpPr>
          <p:nvPr>
            <p:ph idx="1"/>
          </p:nvPr>
        </p:nvSpPr>
        <p:spPr/>
        <p:txBody>
          <a:bodyPr/>
          <a:lstStyle/>
          <a:p>
            <a:endParaRPr lang="en-GB" dirty="0"/>
          </a:p>
        </p:txBody>
      </p:sp>
    </p:spTree>
    <p:extLst>
      <p:ext uri="{BB962C8B-B14F-4D97-AF65-F5344CB8AC3E}">
        <p14:creationId xmlns:p14="http://schemas.microsoft.com/office/powerpoint/2010/main" val="29209410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05773-294C-CD33-6550-C05D4043A6B2}"/>
              </a:ext>
            </a:extLst>
          </p:cNvPr>
          <p:cNvSpPr>
            <a:spLocks noGrp="1"/>
          </p:cNvSpPr>
          <p:nvPr>
            <p:ph type="title"/>
          </p:nvPr>
        </p:nvSpPr>
        <p:spPr/>
        <p:txBody>
          <a:bodyPr/>
          <a:lstStyle/>
          <a:p>
            <a:r>
              <a:rPr lang="en-GB" b="1" dirty="0">
                <a:latin typeface="+mn-lt"/>
              </a:rPr>
              <a:t>Tiger conservation</a:t>
            </a:r>
          </a:p>
        </p:txBody>
      </p:sp>
      <p:sp>
        <p:nvSpPr>
          <p:cNvPr id="3" name="Content Placeholder 2">
            <a:extLst>
              <a:ext uri="{FF2B5EF4-FFF2-40B4-BE49-F238E27FC236}">
                <a16:creationId xmlns:a16="http://schemas.microsoft.com/office/drawing/2014/main" id="{33FE99FC-3D1A-2858-E744-D45BF85BFD4B}"/>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32870613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1AC10-93AC-4E08-1AE6-8DFE3C2F3212}"/>
              </a:ext>
            </a:extLst>
          </p:cNvPr>
          <p:cNvSpPr>
            <a:spLocks noGrp="1"/>
          </p:cNvSpPr>
          <p:nvPr>
            <p:ph type="title"/>
          </p:nvPr>
        </p:nvSpPr>
        <p:spPr>
          <a:xfrm>
            <a:off x="-224113" y="-347566"/>
            <a:ext cx="10515600" cy="1325563"/>
          </a:xfrm>
        </p:spPr>
        <p:txBody>
          <a:bodyPr/>
          <a:lstStyle/>
          <a:p>
            <a:pPr algn="ctr"/>
            <a:r>
              <a:rPr lang="en-GB" b="1" dirty="0">
                <a:latin typeface="+mn-lt"/>
              </a:rPr>
              <a:t>Santhal people</a:t>
            </a:r>
          </a:p>
        </p:txBody>
      </p:sp>
      <p:sp>
        <p:nvSpPr>
          <p:cNvPr id="3" name="Content Placeholder 2">
            <a:extLst>
              <a:ext uri="{FF2B5EF4-FFF2-40B4-BE49-F238E27FC236}">
                <a16:creationId xmlns:a16="http://schemas.microsoft.com/office/drawing/2014/main" id="{899E509A-7D28-D04A-6C70-A4B3B36B795A}"/>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22331748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44A211-B266-C3D9-1BF7-D327726C6F2E}"/>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648B4DF8-F89F-A6C4-5CEA-B29DA88F7B66}"/>
              </a:ext>
            </a:extLst>
          </p:cNvPr>
          <p:cNvSpPr>
            <a:spLocks noGrp="1"/>
          </p:cNvSpPr>
          <p:nvPr>
            <p:ph idx="1"/>
          </p:nvPr>
        </p:nvSpPr>
        <p:spPr>
          <a:xfrm>
            <a:off x="0" y="1061809"/>
            <a:ext cx="4303059" cy="4874532"/>
          </a:xfrm>
        </p:spPr>
        <p:txBody>
          <a:bodyPr>
            <a:normAutofit lnSpcReduction="10000"/>
          </a:bodyPr>
          <a:lstStyle/>
          <a:p>
            <a:r>
              <a:rPr lang="en-GB" b="1" dirty="0"/>
              <a:t>By dissecting and denying indigenous practices relating to the land (hunting, fishing, building, making, celebrating) </a:t>
            </a:r>
          </a:p>
          <a:p>
            <a:r>
              <a:rPr lang="en-GB" b="1" dirty="0"/>
              <a:t>and through separation and re-education of language, </a:t>
            </a:r>
          </a:p>
          <a:p>
            <a:r>
              <a:rPr lang="en-GB" b="1" dirty="0"/>
              <a:t>the cyclical inheritance of identity, value, meaning, one’s sense of context, being and empowerment is broken. </a:t>
            </a:r>
          </a:p>
          <a:p>
            <a:endParaRPr lang="en-GB" dirty="0"/>
          </a:p>
        </p:txBody>
      </p:sp>
    </p:spTree>
    <p:extLst>
      <p:ext uri="{BB962C8B-B14F-4D97-AF65-F5344CB8AC3E}">
        <p14:creationId xmlns:p14="http://schemas.microsoft.com/office/powerpoint/2010/main" val="4406280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3F26E-CBCD-A1EC-57B6-14C672FF8318}"/>
              </a:ext>
            </a:extLst>
          </p:cNvPr>
          <p:cNvSpPr>
            <a:spLocks noGrp="1"/>
          </p:cNvSpPr>
          <p:nvPr>
            <p:ph type="title"/>
          </p:nvPr>
        </p:nvSpPr>
        <p:spPr>
          <a:xfrm>
            <a:off x="206191" y="365125"/>
            <a:ext cx="10515600" cy="1325563"/>
          </a:xfrm>
        </p:spPr>
        <p:txBody>
          <a:bodyPr/>
          <a:lstStyle/>
          <a:p>
            <a:r>
              <a:rPr lang="en-GB" b="1" dirty="0">
                <a:latin typeface="+mn-lt"/>
              </a:rPr>
              <a:t>Noam Chomsky, Jonathon Porritt and </a:t>
            </a:r>
            <a:r>
              <a:rPr lang="en-GB" b="1" dirty="0" err="1">
                <a:latin typeface="+mn-lt"/>
              </a:rPr>
              <a:t>Ghillean</a:t>
            </a:r>
            <a:r>
              <a:rPr lang="en-GB" b="1" dirty="0">
                <a:latin typeface="+mn-lt"/>
              </a:rPr>
              <a:t> Prance: </a:t>
            </a:r>
          </a:p>
        </p:txBody>
      </p:sp>
      <p:sp>
        <p:nvSpPr>
          <p:cNvPr id="3" name="Content Placeholder 2">
            <a:extLst>
              <a:ext uri="{FF2B5EF4-FFF2-40B4-BE49-F238E27FC236}">
                <a16:creationId xmlns:a16="http://schemas.microsoft.com/office/drawing/2014/main" id="{7686F10B-5C26-AD0A-2289-B82C03EDD11F}"/>
              </a:ext>
            </a:extLst>
          </p:cNvPr>
          <p:cNvSpPr>
            <a:spLocks noGrp="1"/>
          </p:cNvSpPr>
          <p:nvPr>
            <p:ph idx="1"/>
          </p:nvPr>
        </p:nvSpPr>
        <p:spPr>
          <a:xfrm>
            <a:off x="838200" y="1825625"/>
            <a:ext cx="8709212" cy="4351338"/>
          </a:xfrm>
        </p:spPr>
        <p:txBody>
          <a:bodyPr/>
          <a:lstStyle/>
          <a:p>
            <a:endParaRPr lang="en-GB" dirty="0"/>
          </a:p>
        </p:txBody>
      </p:sp>
      <p:sp>
        <p:nvSpPr>
          <p:cNvPr id="5" name="TextBox 4">
            <a:extLst>
              <a:ext uri="{FF2B5EF4-FFF2-40B4-BE49-F238E27FC236}">
                <a16:creationId xmlns:a16="http://schemas.microsoft.com/office/drawing/2014/main" id="{A84DFD68-609E-E696-A9D3-171F1BEEC673}"/>
              </a:ext>
            </a:extLst>
          </p:cNvPr>
          <p:cNvSpPr txBox="1"/>
          <p:nvPr/>
        </p:nvSpPr>
        <p:spPr>
          <a:xfrm>
            <a:off x="295835" y="1859340"/>
            <a:ext cx="9439836" cy="3539430"/>
          </a:xfrm>
          <a:prstGeom prst="rect">
            <a:avLst/>
          </a:prstGeom>
          <a:noFill/>
        </p:spPr>
        <p:txBody>
          <a:bodyPr wrap="square">
            <a:spAutoFit/>
          </a:bodyPr>
          <a:lstStyle/>
          <a:p>
            <a:r>
              <a:rPr lang="en-GB" sz="2800" b="1" dirty="0"/>
              <a:t>“Tribal peoples have managed their lands sustainably for generations. Forcibly removing them usually results in environmental damage. Such removals are a violation of human rights. The cheapest and quickest way to conserve areas of high biodiversity is to respect tribal peoples’ rights. The world can no longer afford a conservation model that destroys tribal peoples: it damages human diversity as well as the environment.”</a:t>
            </a:r>
          </a:p>
        </p:txBody>
      </p:sp>
    </p:spTree>
    <p:extLst>
      <p:ext uri="{BB962C8B-B14F-4D97-AF65-F5344CB8AC3E}">
        <p14:creationId xmlns:p14="http://schemas.microsoft.com/office/powerpoint/2010/main" val="32116471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4A6D0-F0F1-CB67-5BF9-A9BF0537DB1D}"/>
              </a:ext>
            </a:extLst>
          </p:cNvPr>
          <p:cNvSpPr>
            <a:spLocks noGrp="1"/>
          </p:cNvSpPr>
          <p:nvPr>
            <p:ph type="title"/>
          </p:nvPr>
        </p:nvSpPr>
        <p:spPr/>
        <p:txBody>
          <a:bodyPr/>
          <a:lstStyle/>
          <a:p>
            <a:r>
              <a:rPr lang="en-GB" b="1" dirty="0">
                <a:latin typeface="+mn-lt"/>
              </a:rPr>
              <a:t>Ecologist Frank Fraser Darling</a:t>
            </a:r>
            <a:br>
              <a:rPr lang="en-GB" dirty="0"/>
            </a:br>
            <a:endParaRPr lang="en-GB" dirty="0"/>
          </a:p>
        </p:txBody>
      </p:sp>
      <p:sp>
        <p:nvSpPr>
          <p:cNvPr id="3" name="Content Placeholder 2">
            <a:extLst>
              <a:ext uri="{FF2B5EF4-FFF2-40B4-BE49-F238E27FC236}">
                <a16:creationId xmlns:a16="http://schemas.microsoft.com/office/drawing/2014/main" id="{06CA7D7D-3FF9-3231-2426-A0CF1A861C5D}"/>
              </a:ext>
            </a:extLst>
          </p:cNvPr>
          <p:cNvSpPr>
            <a:spLocks noGrp="1"/>
          </p:cNvSpPr>
          <p:nvPr>
            <p:ph idx="1"/>
          </p:nvPr>
        </p:nvSpPr>
        <p:spPr>
          <a:xfrm>
            <a:off x="838200" y="1825625"/>
            <a:ext cx="7262813" cy="4351338"/>
          </a:xfrm>
        </p:spPr>
        <p:txBody>
          <a:bodyPr/>
          <a:lstStyle/>
          <a:p>
            <a:r>
              <a:rPr lang="en-GB" b="1" dirty="0"/>
              <a:t>Honed his conservation ideas of man-and-nature or ‘human ecology’ among the Gaelic-speaking crofters of Wester Ross</a:t>
            </a:r>
          </a:p>
          <a:p>
            <a:r>
              <a:rPr lang="en-GB" b="1" dirty="0"/>
              <a:t>famously describing the Highlands as ‘a devastated terrain and that any policy which ignores this fact cannot hope to achieve rehabilitation’ </a:t>
            </a:r>
          </a:p>
          <a:p>
            <a:r>
              <a:rPr lang="en-GB" b="1" i="1" dirty="0"/>
              <a:t>West Highland Survey: An Essay in Human Ecology</a:t>
            </a:r>
          </a:p>
        </p:txBody>
      </p:sp>
    </p:spTree>
    <p:extLst>
      <p:ext uri="{BB962C8B-B14F-4D97-AF65-F5344CB8AC3E}">
        <p14:creationId xmlns:p14="http://schemas.microsoft.com/office/powerpoint/2010/main" val="42053954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4C036-E1DE-ADDE-FD00-91C6370B31D5}"/>
              </a:ext>
            </a:extLst>
          </p:cNvPr>
          <p:cNvSpPr>
            <a:spLocks noGrp="1"/>
          </p:cNvSpPr>
          <p:nvPr>
            <p:ph type="title"/>
          </p:nvPr>
        </p:nvSpPr>
        <p:spPr>
          <a:xfrm>
            <a:off x="157163" y="365125"/>
            <a:ext cx="11758612" cy="1325563"/>
          </a:xfrm>
        </p:spPr>
        <p:txBody>
          <a:bodyPr/>
          <a:lstStyle/>
          <a:p>
            <a:r>
              <a:rPr lang="en-GB" b="1" dirty="0">
                <a:latin typeface="+mn-lt"/>
              </a:rPr>
              <a:t>West Highland Survey: An Essay in Human Ecology</a:t>
            </a:r>
          </a:p>
        </p:txBody>
      </p:sp>
      <p:sp>
        <p:nvSpPr>
          <p:cNvPr id="3" name="Content Placeholder 2">
            <a:extLst>
              <a:ext uri="{FF2B5EF4-FFF2-40B4-BE49-F238E27FC236}">
                <a16:creationId xmlns:a16="http://schemas.microsoft.com/office/drawing/2014/main" id="{C486E2F3-87B3-B70D-F600-7517C961675D}"/>
              </a:ext>
            </a:extLst>
          </p:cNvPr>
          <p:cNvSpPr>
            <a:spLocks noGrp="1"/>
          </p:cNvSpPr>
          <p:nvPr>
            <p:ph idx="1"/>
          </p:nvPr>
        </p:nvSpPr>
        <p:spPr>
          <a:xfrm>
            <a:off x="838200" y="1825625"/>
            <a:ext cx="7662863" cy="4351338"/>
          </a:xfrm>
        </p:spPr>
        <p:txBody>
          <a:bodyPr/>
          <a:lstStyle/>
          <a:p>
            <a:r>
              <a:rPr lang="en-GB" b="1" dirty="0"/>
              <a:t>1942, the wartime Secretary of State for Scotland, Thomas Johnston, asked him to run an agricultural advisory programme in the crofting areas of the Scottish Highlands and Islands, in order to solve the ‘Highland problem”.</a:t>
            </a:r>
          </a:p>
          <a:p>
            <a:r>
              <a:rPr lang="en-GB" b="1" dirty="0"/>
              <a:t>He hired five young Gaelic-speaking Highlanders to interview the crofters in Gaelic</a:t>
            </a:r>
          </a:p>
        </p:txBody>
      </p:sp>
    </p:spTree>
    <p:extLst>
      <p:ext uri="{BB962C8B-B14F-4D97-AF65-F5344CB8AC3E}">
        <p14:creationId xmlns:p14="http://schemas.microsoft.com/office/powerpoint/2010/main" val="1654303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B767C-68B0-F138-2F37-1C5A9F951B73}"/>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0BAC2F37-85A4-4B51-07CC-851AFCCA9785}"/>
              </a:ext>
            </a:extLst>
          </p:cNvPr>
          <p:cNvSpPr>
            <a:spLocks noGrp="1"/>
          </p:cNvSpPr>
          <p:nvPr>
            <p:ph idx="1"/>
          </p:nvPr>
        </p:nvSpPr>
        <p:spPr/>
        <p:txBody>
          <a:bodyPr/>
          <a:lstStyle/>
          <a:p>
            <a:r>
              <a:rPr lang="en-GB" b="1" dirty="0"/>
              <a:t>He viewed the Highlands as a super-organism</a:t>
            </a:r>
          </a:p>
          <a:p>
            <a:r>
              <a:rPr lang="en-GB" b="1" dirty="0"/>
              <a:t>the organic and inorganic constituents of which had achieved a delicate equilibrium over centuries</a:t>
            </a:r>
          </a:p>
        </p:txBody>
      </p:sp>
    </p:spTree>
    <p:extLst>
      <p:ext uri="{BB962C8B-B14F-4D97-AF65-F5344CB8AC3E}">
        <p14:creationId xmlns:p14="http://schemas.microsoft.com/office/powerpoint/2010/main" val="41546642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B7D19-E9A8-395D-BC7B-8BCC64BD503C}"/>
              </a:ext>
            </a:extLst>
          </p:cNvPr>
          <p:cNvSpPr>
            <a:spLocks noGrp="1"/>
          </p:cNvSpPr>
          <p:nvPr>
            <p:ph type="title"/>
          </p:nvPr>
        </p:nvSpPr>
        <p:spPr/>
        <p:txBody>
          <a:bodyPr/>
          <a:lstStyle/>
          <a:p>
            <a:r>
              <a:rPr lang="en-GB" b="1" dirty="0">
                <a:latin typeface="+mn-lt"/>
              </a:rPr>
              <a:t>The Journey So Far</a:t>
            </a:r>
          </a:p>
        </p:txBody>
      </p:sp>
      <p:sp>
        <p:nvSpPr>
          <p:cNvPr id="3" name="Content Placeholder 2">
            <a:extLst>
              <a:ext uri="{FF2B5EF4-FFF2-40B4-BE49-F238E27FC236}">
                <a16:creationId xmlns:a16="http://schemas.microsoft.com/office/drawing/2014/main" id="{745F285B-801C-40DB-518E-194EC1E18E91}"/>
              </a:ext>
            </a:extLst>
          </p:cNvPr>
          <p:cNvSpPr>
            <a:spLocks noGrp="1"/>
          </p:cNvSpPr>
          <p:nvPr>
            <p:ph idx="1"/>
          </p:nvPr>
        </p:nvSpPr>
        <p:spPr/>
        <p:txBody>
          <a:bodyPr/>
          <a:lstStyle/>
          <a:p>
            <a:r>
              <a:rPr lang="en-GB" b="1" dirty="0"/>
              <a:t>The Celts: A Pluriverse</a:t>
            </a:r>
          </a:p>
          <a:p>
            <a:r>
              <a:rPr lang="en-GB" b="1" dirty="0"/>
              <a:t>Many Worlds and One World</a:t>
            </a:r>
          </a:p>
          <a:p>
            <a:r>
              <a:rPr lang="en-GB" b="1" dirty="0"/>
              <a:t>Diffusion of art, ideas, beliefs and practice</a:t>
            </a:r>
          </a:p>
          <a:p>
            <a:r>
              <a:rPr lang="en-GB" b="1" dirty="0"/>
              <a:t>Resonance across environment, economics and society</a:t>
            </a:r>
          </a:p>
          <a:p>
            <a:r>
              <a:rPr lang="en-GB" b="1" dirty="0"/>
              <a:t>Integration necessary, not an optional extra.</a:t>
            </a:r>
          </a:p>
        </p:txBody>
      </p:sp>
    </p:spTree>
    <p:extLst>
      <p:ext uri="{BB962C8B-B14F-4D97-AF65-F5344CB8AC3E}">
        <p14:creationId xmlns:p14="http://schemas.microsoft.com/office/powerpoint/2010/main" val="16870239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523D5-66A8-4C2B-9B5B-9AB39869687B}"/>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23979AA4-35CA-633B-A205-E8B42FB28710}"/>
              </a:ext>
            </a:extLst>
          </p:cNvPr>
          <p:cNvSpPr>
            <a:spLocks noGrp="1"/>
          </p:cNvSpPr>
          <p:nvPr>
            <p:ph idx="1"/>
          </p:nvPr>
        </p:nvSpPr>
        <p:spPr>
          <a:xfrm>
            <a:off x="147918" y="1825625"/>
            <a:ext cx="7449670" cy="4351338"/>
          </a:xfrm>
        </p:spPr>
        <p:txBody>
          <a:bodyPr/>
          <a:lstStyle/>
          <a:p>
            <a:r>
              <a:rPr lang="en-GB" b="1" dirty="0"/>
              <a:t>The devasted environment was the primary reason why there were now few people and why there was a constant economic problem</a:t>
            </a:r>
          </a:p>
          <a:p>
            <a:r>
              <a:rPr lang="en-GB" b="1" dirty="0"/>
              <a:t>He contended that modern capitalist society disrupted and destroyed this stability through deforestation, the concept of private property, and the market economy</a:t>
            </a:r>
          </a:p>
        </p:txBody>
      </p:sp>
    </p:spTree>
    <p:extLst>
      <p:ext uri="{BB962C8B-B14F-4D97-AF65-F5344CB8AC3E}">
        <p14:creationId xmlns:p14="http://schemas.microsoft.com/office/powerpoint/2010/main" val="25536334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4B800-0567-8506-ABE8-2BFEE9A3FAB7}"/>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FBDE9BCB-C1D0-9DF9-616E-4FEC6C1C2FFB}"/>
              </a:ext>
            </a:extLst>
          </p:cNvPr>
          <p:cNvSpPr>
            <a:spLocks noGrp="1"/>
          </p:cNvSpPr>
          <p:nvPr>
            <p:ph idx="1"/>
          </p:nvPr>
        </p:nvSpPr>
        <p:spPr>
          <a:xfrm>
            <a:off x="0" y="1825625"/>
            <a:ext cx="8969188" cy="4351338"/>
          </a:xfrm>
        </p:spPr>
        <p:txBody>
          <a:bodyPr/>
          <a:lstStyle/>
          <a:p>
            <a:r>
              <a:rPr lang="en-GB" b="1" dirty="0"/>
              <a:t>He used the Survey to criticize modern culture and to idealize traditional rural life </a:t>
            </a:r>
          </a:p>
          <a:p>
            <a:r>
              <a:rPr lang="en-GB" b="1" dirty="0"/>
              <a:t>For rehabilitation he prescribed conservation as 'applied ecology' to regain eco-stability and cultural evolution to withstand the conforming pressure of modern society.</a:t>
            </a:r>
          </a:p>
          <a:p>
            <a:endParaRPr lang="en-GB" dirty="0"/>
          </a:p>
        </p:txBody>
      </p:sp>
    </p:spTree>
    <p:extLst>
      <p:ext uri="{BB962C8B-B14F-4D97-AF65-F5344CB8AC3E}">
        <p14:creationId xmlns:p14="http://schemas.microsoft.com/office/powerpoint/2010/main" val="3661697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15770-42AE-25E8-7A30-B536777C0E89}"/>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0E0D4527-B7C2-FC1C-D014-DF4D71971497}"/>
              </a:ext>
            </a:extLst>
          </p:cNvPr>
          <p:cNvSpPr>
            <a:spLocks noGrp="1"/>
          </p:cNvSpPr>
          <p:nvPr>
            <p:ph idx="1"/>
          </p:nvPr>
        </p:nvSpPr>
        <p:spPr>
          <a:xfrm>
            <a:off x="838200" y="1825625"/>
            <a:ext cx="7660341" cy="4351338"/>
          </a:xfrm>
        </p:spPr>
        <p:txBody>
          <a:bodyPr/>
          <a:lstStyle/>
          <a:p>
            <a:r>
              <a:rPr lang="en-GB" b="1" dirty="0"/>
              <a:t> In the Survey, Fraser Darling found evidence that traditional Gaelic culture had evolved to cooperate with the natural environment </a:t>
            </a:r>
          </a:p>
          <a:p>
            <a:r>
              <a:rPr lang="en-GB" b="1" dirty="0"/>
              <a:t>for the benefit of the whole biotic community</a:t>
            </a:r>
          </a:p>
          <a:p>
            <a:r>
              <a:rPr lang="en-GB" b="1" dirty="0"/>
              <a:t>This ensured equilibrium and the health of the greater environment.</a:t>
            </a:r>
          </a:p>
        </p:txBody>
      </p:sp>
    </p:spTree>
    <p:extLst>
      <p:ext uri="{BB962C8B-B14F-4D97-AF65-F5344CB8AC3E}">
        <p14:creationId xmlns:p14="http://schemas.microsoft.com/office/powerpoint/2010/main" val="34104183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35AAB-C9F4-9366-0B3C-DF125947246A}"/>
              </a:ext>
            </a:extLst>
          </p:cNvPr>
          <p:cNvSpPr>
            <a:spLocks noGrp="1"/>
          </p:cNvSpPr>
          <p:nvPr>
            <p:ph type="title"/>
          </p:nvPr>
        </p:nvSpPr>
        <p:spPr/>
        <p:txBody>
          <a:bodyPr/>
          <a:lstStyle/>
          <a:p>
            <a:pPr algn="ctr"/>
            <a:r>
              <a:rPr lang="en-GB" b="1" dirty="0">
                <a:latin typeface="+mn-lt"/>
              </a:rPr>
              <a:t>Soil as the glue</a:t>
            </a:r>
          </a:p>
        </p:txBody>
      </p:sp>
      <p:sp>
        <p:nvSpPr>
          <p:cNvPr id="3" name="Content Placeholder 2">
            <a:extLst>
              <a:ext uri="{FF2B5EF4-FFF2-40B4-BE49-F238E27FC236}">
                <a16:creationId xmlns:a16="http://schemas.microsoft.com/office/drawing/2014/main" id="{4CD62DFA-E28D-458A-1ECD-0F6D2C0F1920}"/>
              </a:ext>
            </a:extLst>
          </p:cNvPr>
          <p:cNvSpPr>
            <a:spLocks noGrp="1"/>
          </p:cNvSpPr>
          <p:nvPr>
            <p:ph idx="1"/>
          </p:nvPr>
        </p:nvSpPr>
        <p:spPr/>
        <p:txBody>
          <a:bodyPr/>
          <a:lstStyle/>
          <a:p>
            <a:r>
              <a:rPr lang="en-GB" b="1" dirty="0"/>
              <a:t>But the crime of sheep and timber was less for turning the crofters off their land than for destroying the soil</a:t>
            </a:r>
          </a:p>
          <a:p>
            <a:r>
              <a:rPr lang="en-GB" b="1" dirty="0"/>
              <a:t>Soil as the basis of Gaelic civilization: their politics, their culture, and their subsistence.</a:t>
            </a:r>
          </a:p>
        </p:txBody>
      </p:sp>
    </p:spTree>
    <p:extLst>
      <p:ext uri="{BB962C8B-B14F-4D97-AF65-F5344CB8AC3E}">
        <p14:creationId xmlns:p14="http://schemas.microsoft.com/office/powerpoint/2010/main" val="9072027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0DC25-6E22-6D47-5BC0-3B1B2E31ADFD}"/>
              </a:ext>
            </a:extLst>
          </p:cNvPr>
          <p:cNvSpPr>
            <a:spLocks noGrp="1"/>
          </p:cNvSpPr>
          <p:nvPr>
            <p:ph type="title"/>
          </p:nvPr>
        </p:nvSpPr>
        <p:spPr/>
        <p:txBody>
          <a:bodyPr/>
          <a:lstStyle/>
          <a:p>
            <a:r>
              <a:rPr lang="en-GB" b="1" dirty="0">
                <a:latin typeface="+mn-lt"/>
              </a:rPr>
              <a:t>The Disruption: 1745 and all that</a:t>
            </a:r>
          </a:p>
        </p:txBody>
      </p:sp>
      <p:sp>
        <p:nvSpPr>
          <p:cNvPr id="3" name="Content Placeholder 2">
            <a:extLst>
              <a:ext uri="{FF2B5EF4-FFF2-40B4-BE49-F238E27FC236}">
                <a16:creationId xmlns:a16="http://schemas.microsoft.com/office/drawing/2014/main" id="{AD6EF07A-8BA5-8DC0-81F0-CB5689358263}"/>
              </a:ext>
            </a:extLst>
          </p:cNvPr>
          <p:cNvSpPr>
            <a:spLocks noGrp="1"/>
          </p:cNvSpPr>
          <p:nvPr>
            <p:ph idx="1"/>
          </p:nvPr>
        </p:nvSpPr>
        <p:spPr>
          <a:xfrm>
            <a:off x="138956" y="1825625"/>
            <a:ext cx="7351059" cy="4351338"/>
          </a:xfrm>
        </p:spPr>
        <p:txBody>
          <a:bodyPr>
            <a:normAutofit/>
          </a:bodyPr>
          <a:lstStyle/>
          <a:p>
            <a:r>
              <a:rPr lang="en-GB" b="1" dirty="0"/>
              <a:t>Following the Jacobite defeat at Culloden</a:t>
            </a:r>
          </a:p>
          <a:p>
            <a:r>
              <a:rPr lang="en-GB" b="1" dirty="0"/>
              <a:t>A combination of capitalism and the concept of private property destroyed the clan system and the region's equilibrium</a:t>
            </a:r>
          </a:p>
          <a:p>
            <a:r>
              <a:rPr lang="en-GB" b="1" dirty="0"/>
              <a:t>By way of timber, sheep, and </a:t>
            </a:r>
            <a:r>
              <a:rPr lang="en-GB" b="1" dirty="0" err="1"/>
              <a:t>kelping</a:t>
            </a:r>
            <a:r>
              <a:rPr lang="en-GB" b="1" dirty="0"/>
              <a:t>, modern Britain re-ordered the Highland economy and society after 1745 </a:t>
            </a:r>
          </a:p>
          <a:p>
            <a:r>
              <a:rPr lang="en-GB" b="1" dirty="0"/>
              <a:t>But did so in a manner which seriously damaged the region's ecological equilibrium.</a:t>
            </a:r>
          </a:p>
        </p:txBody>
      </p:sp>
    </p:spTree>
    <p:extLst>
      <p:ext uri="{BB962C8B-B14F-4D97-AF65-F5344CB8AC3E}">
        <p14:creationId xmlns:p14="http://schemas.microsoft.com/office/powerpoint/2010/main" val="13626696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E5332-3EE9-015C-8378-F857B93753F9}"/>
              </a:ext>
            </a:extLst>
          </p:cNvPr>
          <p:cNvSpPr>
            <a:spLocks noGrp="1"/>
          </p:cNvSpPr>
          <p:nvPr>
            <p:ph type="title"/>
          </p:nvPr>
        </p:nvSpPr>
        <p:spPr/>
        <p:txBody>
          <a:bodyPr/>
          <a:lstStyle/>
          <a:p>
            <a:pPr algn="ctr"/>
            <a:r>
              <a:rPr lang="en-GB" b="1" dirty="0">
                <a:latin typeface="+mn-lt"/>
              </a:rPr>
              <a:t>Fire and Tooth</a:t>
            </a:r>
          </a:p>
        </p:txBody>
      </p:sp>
      <p:sp>
        <p:nvSpPr>
          <p:cNvPr id="3" name="Content Placeholder 2">
            <a:extLst>
              <a:ext uri="{FF2B5EF4-FFF2-40B4-BE49-F238E27FC236}">
                <a16:creationId xmlns:a16="http://schemas.microsoft.com/office/drawing/2014/main" id="{4450580A-1332-56C3-E20C-66013030EBC5}"/>
              </a:ext>
            </a:extLst>
          </p:cNvPr>
          <p:cNvSpPr>
            <a:spLocks noGrp="1"/>
          </p:cNvSpPr>
          <p:nvPr>
            <p:ph idx="1"/>
          </p:nvPr>
        </p:nvSpPr>
        <p:spPr>
          <a:xfrm>
            <a:off x="0" y="1825625"/>
            <a:ext cx="6736976" cy="4351338"/>
          </a:xfrm>
        </p:spPr>
        <p:txBody>
          <a:bodyPr>
            <a:normAutofit lnSpcReduction="10000"/>
          </a:bodyPr>
          <a:lstStyle/>
          <a:p>
            <a:r>
              <a:rPr lang="en-GB" b="1" dirty="0"/>
              <a:t>Ultimately, Fraser Darling claimed that 'the combination of fire and tooth is invincible’</a:t>
            </a:r>
          </a:p>
          <a:p>
            <a:r>
              <a:rPr lang="en-GB" b="1" dirty="0"/>
              <a:t>By comparing soils of sheep farms to cattle pastures and the few remaining bits of old-growth forest,</a:t>
            </a:r>
          </a:p>
          <a:p>
            <a:r>
              <a:rPr lang="en-GB" b="1" dirty="0"/>
              <a:t>He revealed how sheep and fire destroyed the soil by simplifying the vegetation and promoting erosion</a:t>
            </a:r>
          </a:p>
          <a:p>
            <a:r>
              <a:rPr lang="en-GB" b="1" dirty="0"/>
              <a:t>And leading to human population collapse.</a:t>
            </a:r>
          </a:p>
          <a:p>
            <a:endParaRPr lang="en-GB" dirty="0"/>
          </a:p>
        </p:txBody>
      </p:sp>
    </p:spTree>
    <p:extLst>
      <p:ext uri="{BB962C8B-B14F-4D97-AF65-F5344CB8AC3E}">
        <p14:creationId xmlns:p14="http://schemas.microsoft.com/office/powerpoint/2010/main" val="18575359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2FE14-54FC-FF77-92E1-FC1D940FAD99}"/>
              </a:ext>
            </a:extLst>
          </p:cNvPr>
          <p:cNvSpPr>
            <a:spLocks noGrp="1"/>
          </p:cNvSpPr>
          <p:nvPr>
            <p:ph type="title"/>
          </p:nvPr>
        </p:nvSpPr>
        <p:spPr/>
        <p:txBody>
          <a:bodyPr/>
          <a:lstStyle/>
          <a:p>
            <a:pPr algn="ctr"/>
            <a:r>
              <a:rPr lang="en-GB" b="1" dirty="0" err="1">
                <a:latin typeface="+mn-lt"/>
              </a:rPr>
              <a:t>Dùthchas</a:t>
            </a:r>
            <a:r>
              <a:rPr lang="en-GB" b="1" dirty="0">
                <a:latin typeface="+mn-lt"/>
              </a:rPr>
              <a:t> as a necessity, not a choice</a:t>
            </a:r>
          </a:p>
        </p:txBody>
      </p:sp>
      <p:sp>
        <p:nvSpPr>
          <p:cNvPr id="3" name="Content Placeholder 2">
            <a:extLst>
              <a:ext uri="{FF2B5EF4-FFF2-40B4-BE49-F238E27FC236}">
                <a16:creationId xmlns:a16="http://schemas.microsoft.com/office/drawing/2014/main" id="{6D5EA780-AD90-7EE7-0D8F-F40B33EC972E}"/>
              </a:ext>
            </a:extLst>
          </p:cNvPr>
          <p:cNvSpPr>
            <a:spLocks noGrp="1"/>
          </p:cNvSpPr>
          <p:nvPr>
            <p:ph idx="1"/>
          </p:nvPr>
        </p:nvSpPr>
        <p:spPr/>
        <p:txBody>
          <a:bodyPr/>
          <a:lstStyle/>
          <a:p>
            <a:r>
              <a:rPr lang="en-GB" b="1" dirty="0"/>
              <a:t>Because of the poor nature of the land, he argued that community viability depended upon cooperation: </a:t>
            </a:r>
          </a:p>
          <a:p>
            <a:r>
              <a:rPr lang="en-GB" b="1" dirty="0"/>
              <a:t>The system was one of essential cooperation by people living near the fringe of possible human existence</a:t>
            </a:r>
          </a:p>
          <a:p>
            <a:r>
              <a:rPr lang="en-GB" b="1" dirty="0"/>
              <a:t>Man is essentially a social animal, and where life has to be lived and subsistence mainly gained from land round the dwelling</a:t>
            </a:r>
          </a:p>
          <a:p>
            <a:r>
              <a:rPr lang="en-GB" b="1" dirty="0"/>
              <a:t>sociality becomes a necessity.</a:t>
            </a:r>
          </a:p>
        </p:txBody>
      </p:sp>
    </p:spTree>
    <p:extLst>
      <p:ext uri="{BB962C8B-B14F-4D97-AF65-F5344CB8AC3E}">
        <p14:creationId xmlns:p14="http://schemas.microsoft.com/office/powerpoint/2010/main" val="21844923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0B434-E408-7C9D-AEA3-D9A756AB3389}"/>
              </a:ext>
            </a:extLst>
          </p:cNvPr>
          <p:cNvSpPr>
            <a:spLocks noGrp="1"/>
          </p:cNvSpPr>
          <p:nvPr>
            <p:ph type="title"/>
          </p:nvPr>
        </p:nvSpPr>
        <p:spPr/>
        <p:txBody>
          <a:bodyPr/>
          <a:lstStyle/>
          <a:p>
            <a:pPr algn="ctr"/>
            <a:r>
              <a:rPr lang="en-GB" b="1" dirty="0">
                <a:latin typeface="+mn-lt"/>
              </a:rPr>
              <a:t>Footnote</a:t>
            </a:r>
          </a:p>
        </p:txBody>
      </p:sp>
      <p:sp>
        <p:nvSpPr>
          <p:cNvPr id="3" name="Content Placeholder 2">
            <a:extLst>
              <a:ext uri="{FF2B5EF4-FFF2-40B4-BE49-F238E27FC236}">
                <a16:creationId xmlns:a16="http://schemas.microsoft.com/office/drawing/2014/main" id="{A10F62B9-1CE2-94AD-04CB-AD7862DFCD3E}"/>
              </a:ext>
            </a:extLst>
          </p:cNvPr>
          <p:cNvSpPr>
            <a:spLocks noGrp="1"/>
          </p:cNvSpPr>
          <p:nvPr>
            <p:ph idx="1"/>
          </p:nvPr>
        </p:nvSpPr>
        <p:spPr>
          <a:xfrm>
            <a:off x="838200" y="1328086"/>
            <a:ext cx="10515600" cy="4351338"/>
          </a:xfrm>
        </p:spPr>
        <p:txBody>
          <a:bodyPr/>
          <a:lstStyle/>
          <a:p>
            <a:r>
              <a:rPr lang="en-GB" b="1" dirty="0"/>
              <a:t>Frazer Darling’s BBC lectures in 1969 are thought to be the starting point of Britain's green movement.</a:t>
            </a:r>
          </a:p>
        </p:txBody>
      </p:sp>
    </p:spTree>
    <p:extLst>
      <p:ext uri="{BB962C8B-B14F-4D97-AF65-F5344CB8AC3E}">
        <p14:creationId xmlns:p14="http://schemas.microsoft.com/office/powerpoint/2010/main" val="13676407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C96EE-04BA-1791-2F14-E98C3599C8F2}"/>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C95C2BC3-EFDD-F10B-0739-CFABA345F97A}"/>
              </a:ext>
            </a:extLst>
          </p:cNvPr>
          <p:cNvSpPr>
            <a:spLocks noGrp="1"/>
          </p:cNvSpPr>
          <p:nvPr>
            <p:ph idx="1"/>
          </p:nvPr>
        </p:nvSpPr>
        <p:spPr>
          <a:xfrm>
            <a:off x="0" y="1153275"/>
            <a:ext cx="5302251" cy="4351338"/>
          </a:xfrm>
        </p:spPr>
        <p:txBody>
          <a:bodyPr/>
          <a:lstStyle/>
          <a:p>
            <a:r>
              <a:rPr lang="en-GB" b="1" dirty="0"/>
              <a:t>Today’s large, almost ‘empty’ estates and depopulated glens are the product of these human and animal experiments</a:t>
            </a:r>
          </a:p>
          <a:p>
            <a:r>
              <a:rPr lang="en-GB" b="1" dirty="0"/>
              <a:t>While they may appear ideally suited to ‘return to the wild’</a:t>
            </a:r>
          </a:p>
          <a:p>
            <a:r>
              <a:rPr lang="en-GB" b="1" dirty="0"/>
              <a:t>a basic knowledge of Gaelic placenames reminds us that this is a landscape that is ‘peopled and historied’</a:t>
            </a:r>
          </a:p>
        </p:txBody>
      </p:sp>
    </p:spTree>
    <p:extLst>
      <p:ext uri="{BB962C8B-B14F-4D97-AF65-F5344CB8AC3E}">
        <p14:creationId xmlns:p14="http://schemas.microsoft.com/office/powerpoint/2010/main" val="27228635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19A1E-CD93-1B29-2B5A-B9FF08ACAACE}"/>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A5E33C46-7243-9D04-9209-D5AAA6BB8266}"/>
              </a:ext>
            </a:extLst>
          </p:cNvPr>
          <p:cNvSpPr>
            <a:spLocks noGrp="1"/>
          </p:cNvSpPr>
          <p:nvPr>
            <p:ph idx="1"/>
          </p:nvPr>
        </p:nvSpPr>
        <p:spPr/>
        <p:txBody>
          <a:bodyPr/>
          <a:lstStyle/>
          <a:p>
            <a:r>
              <a:rPr lang="en-GB" b="1" dirty="0"/>
              <a:t>While environmentalists may conceive of these lands as a form of ‘wilderness’ </a:t>
            </a:r>
          </a:p>
          <a:p>
            <a:r>
              <a:rPr lang="en-GB" b="1" dirty="0"/>
              <a:t>full of potential as Protected Areas, especially in the urgent drive to revitalise biodiversity and for climate change mitigation, </a:t>
            </a:r>
          </a:p>
          <a:p>
            <a:r>
              <a:rPr lang="en-GB" b="1" dirty="0"/>
              <a:t>many Gaels throughout the Highlands and Islands have a different social and cultural framing, </a:t>
            </a:r>
          </a:p>
          <a:p>
            <a:r>
              <a:rPr lang="en-GB" b="1" dirty="0"/>
              <a:t>reinforcing native connections to land and the formations of meaning from a particular and rooted sense of place.</a:t>
            </a:r>
          </a:p>
          <a:p>
            <a:endParaRPr lang="en-GB" dirty="0"/>
          </a:p>
        </p:txBody>
      </p:sp>
    </p:spTree>
    <p:extLst>
      <p:ext uri="{BB962C8B-B14F-4D97-AF65-F5344CB8AC3E}">
        <p14:creationId xmlns:p14="http://schemas.microsoft.com/office/powerpoint/2010/main" val="2294109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59834-04B8-3F3D-1E33-1634CD8A2D39}"/>
              </a:ext>
            </a:extLst>
          </p:cNvPr>
          <p:cNvSpPr>
            <a:spLocks noGrp="1"/>
          </p:cNvSpPr>
          <p:nvPr>
            <p:ph type="title"/>
          </p:nvPr>
        </p:nvSpPr>
        <p:spPr/>
        <p:txBody>
          <a:bodyPr/>
          <a:lstStyle/>
          <a:p>
            <a:pPr algn="ctr"/>
            <a:r>
              <a:rPr lang="en-GB" b="1" dirty="0">
                <a:latin typeface="+mn-lt"/>
              </a:rPr>
              <a:t>Impact of Environment</a:t>
            </a:r>
          </a:p>
        </p:txBody>
      </p:sp>
      <p:sp>
        <p:nvSpPr>
          <p:cNvPr id="3" name="Content Placeholder 2">
            <a:extLst>
              <a:ext uri="{FF2B5EF4-FFF2-40B4-BE49-F238E27FC236}">
                <a16:creationId xmlns:a16="http://schemas.microsoft.com/office/drawing/2014/main" id="{003D5B47-7FF2-AA9C-8A3F-97A875ED3B84}"/>
              </a:ext>
            </a:extLst>
          </p:cNvPr>
          <p:cNvSpPr>
            <a:spLocks noGrp="1"/>
          </p:cNvSpPr>
          <p:nvPr>
            <p:ph idx="1"/>
          </p:nvPr>
        </p:nvSpPr>
        <p:spPr/>
        <p:txBody>
          <a:bodyPr/>
          <a:lstStyle/>
          <a:p>
            <a:r>
              <a:rPr lang="en-GB" b="1" dirty="0"/>
              <a:t>Existential and central</a:t>
            </a:r>
          </a:p>
          <a:p>
            <a:r>
              <a:rPr lang="en-GB" b="1" dirty="0"/>
              <a:t>Survival relied on maintenance of Nature and community</a:t>
            </a:r>
          </a:p>
          <a:p>
            <a:r>
              <a:rPr lang="en-GB" b="1" dirty="0"/>
              <a:t>Not a luxury</a:t>
            </a:r>
          </a:p>
          <a:p>
            <a:r>
              <a:rPr lang="en-GB" b="1" dirty="0"/>
              <a:t>Non-linear</a:t>
            </a:r>
          </a:p>
          <a:p>
            <a:r>
              <a:rPr lang="en-GB" b="1" dirty="0"/>
              <a:t>Social and economic impacts</a:t>
            </a:r>
          </a:p>
          <a:p>
            <a:r>
              <a:rPr lang="en-GB" b="1" dirty="0"/>
              <a:t>Driver of political power shifts (Minoan tsunami)</a:t>
            </a:r>
          </a:p>
          <a:p>
            <a:r>
              <a:rPr lang="en-GB" b="1" dirty="0"/>
              <a:t>Seas could disappear, lands turn to ice.</a:t>
            </a:r>
          </a:p>
          <a:p>
            <a:endParaRPr lang="en-GB" dirty="0"/>
          </a:p>
          <a:p>
            <a:endParaRPr lang="en-GB" dirty="0"/>
          </a:p>
          <a:p>
            <a:endParaRPr lang="en-GB" dirty="0"/>
          </a:p>
        </p:txBody>
      </p:sp>
    </p:spTree>
    <p:extLst>
      <p:ext uri="{BB962C8B-B14F-4D97-AF65-F5344CB8AC3E}">
        <p14:creationId xmlns:p14="http://schemas.microsoft.com/office/powerpoint/2010/main" val="24322647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02EB2-5997-92C6-5EBB-9857214B9898}"/>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1CE6AF10-B3D8-70A7-A0C1-46F7A5F25287}"/>
              </a:ext>
            </a:extLst>
          </p:cNvPr>
          <p:cNvSpPr>
            <a:spLocks noGrp="1"/>
          </p:cNvSpPr>
          <p:nvPr>
            <p:ph idx="1"/>
          </p:nvPr>
        </p:nvSpPr>
        <p:spPr>
          <a:xfrm>
            <a:off x="838200" y="4286435"/>
            <a:ext cx="10515600" cy="2357252"/>
          </a:xfrm>
          <a:solidFill>
            <a:schemeClr val="bg2">
              <a:lumMod val="50000"/>
              <a:alpha val="62000"/>
            </a:schemeClr>
          </a:solidFill>
          <a:effectLst>
            <a:softEdge rad="165100"/>
          </a:effectLst>
        </p:spPr>
        <p:txBody>
          <a:bodyPr/>
          <a:lstStyle/>
          <a:p>
            <a:r>
              <a:rPr lang="en-GB" b="1" dirty="0"/>
              <a:t>The land, nature itself, is animate; and plant, animal, human and spirit are interconnected</a:t>
            </a:r>
          </a:p>
          <a:p>
            <a:r>
              <a:rPr lang="en-GB" b="1" dirty="0"/>
              <a:t>Historically, and in such cultural terms </a:t>
            </a:r>
            <a:r>
              <a:rPr lang="en-GB" b="1" dirty="0" err="1"/>
              <a:t>fàsach</a:t>
            </a:r>
            <a:r>
              <a:rPr lang="en-GB" b="1" dirty="0"/>
              <a:t> (wilderness or undomesticated space) was that designated space of explicit interconnection.</a:t>
            </a:r>
          </a:p>
        </p:txBody>
      </p:sp>
    </p:spTree>
    <p:extLst>
      <p:ext uri="{BB962C8B-B14F-4D97-AF65-F5344CB8AC3E}">
        <p14:creationId xmlns:p14="http://schemas.microsoft.com/office/powerpoint/2010/main" val="31883596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E400B-DEEB-0CBC-03EF-81A3B824AC12}"/>
              </a:ext>
            </a:extLst>
          </p:cNvPr>
          <p:cNvSpPr>
            <a:spLocks noGrp="1"/>
          </p:cNvSpPr>
          <p:nvPr>
            <p:ph type="title"/>
          </p:nvPr>
        </p:nvSpPr>
        <p:spPr>
          <a:xfrm>
            <a:off x="838200" y="-307225"/>
            <a:ext cx="10515600" cy="1325563"/>
          </a:xfrm>
        </p:spPr>
        <p:txBody>
          <a:bodyPr/>
          <a:lstStyle/>
          <a:p>
            <a:pPr algn="ctr"/>
            <a:r>
              <a:rPr lang="en-GB" b="1" dirty="0">
                <a:latin typeface="+mn-lt"/>
              </a:rPr>
              <a:t>Wild Land Map, 2014</a:t>
            </a:r>
          </a:p>
        </p:txBody>
      </p:sp>
      <p:sp>
        <p:nvSpPr>
          <p:cNvPr id="3" name="Content Placeholder 2">
            <a:extLst>
              <a:ext uri="{FF2B5EF4-FFF2-40B4-BE49-F238E27FC236}">
                <a16:creationId xmlns:a16="http://schemas.microsoft.com/office/drawing/2014/main" id="{A69A637F-FD5B-4D45-13F3-FF28799F67F9}"/>
              </a:ext>
            </a:extLst>
          </p:cNvPr>
          <p:cNvSpPr>
            <a:spLocks noGrp="1"/>
          </p:cNvSpPr>
          <p:nvPr>
            <p:ph idx="1"/>
          </p:nvPr>
        </p:nvSpPr>
        <p:spPr>
          <a:xfrm>
            <a:off x="838200" y="682630"/>
            <a:ext cx="10515600" cy="4351338"/>
          </a:xfrm>
        </p:spPr>
        <p:txBody>
          <a:bodyPr/>
          <a:lstStyle/>
          <a:p>
            <a:r>
              <a:rPr lang="en-GB" b="1" dirty="0"/>
              <a:t>Part of the most recent National Planning Framework, the Wild Land map series was published by what was then Scottish Natural Heritage</a:t>
            </a:r>
          </a:p>
          <a:p>
            <a:r>
              <a:rPr lang="en-GB" b="1" dirty="0"/>
              <a:t>Unwittingly echoing the cultural erasure inherent in imperial mapping projects, the series played upon damaging stereotypes which have been imposed upon Gaels and the </a:t>
            </a:r>
            <a:r>
              <a:rPr lang="en-GB" b="1" dirty="0" err="1"/>
              <a:t>Gàidhealtachd</a:t>
            </a:r>
            <a:r>
              <a:rPr lang="en-GB" b="1" dirty="0"/>
              <a:t> for centuries</a:t>
            </a:r>
          </a:p>
        </p:txBody>
      </p:sp>
    </p:spTree>
    <p:extLst>
      <p:ext uri="{BB962C8B-B14F-4D97-AF65-F5344CB8AC3E}">
        <p14:creationId xmlns:p14="http://schemas.microsoft.com/office/powerpoint/2010/main" val="15300207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C42C9-96AC-438D-8D51-D58A87A889E7}"/>
              </a:ext>
            </a:extLst>
          </p:cNvPr>
          <p:cNvSpPr>
            <a:spLocks noGrp="1"/>
          </p:cNvSpPr>
          <p:nvPr>
            <p:ph type="title"/>
          </p:nvPr>
        </p:nvSpPr>
        <p:spPr/>
        <p:txBody>
          <a:bodyPr/>
          <a:lstStyle/>
          <a:p>
            <a:r>
              <a:rPr lang="en-GB" b="1" dirty="0">
                <a:latin typeface="+mn-lt"/>
              </a:rPr>
              <a:t>Andrew </a:t>
            </a:r>
            <a:r>
              <a:rPr lang="en-GB" b="1" dirty="0" err="1">
                <a:latin typeface="+mn-lt"/>
              </a:rPr>
              <a:t>Bachell</a:t>
            </a:r>
            <a:r>
              <a:rPr lang="en-GB" b="1" dirty="0">
                <a:latin typeface="+mn-lt"/>
              </a:rPr>
              <a:t>, then head of operations, SNH </a:t>
            </a:r>
          </a:p>
        </p:txBody>
      </p:sp>
      <p:sp>
        <p:nvSpPr>
          <p:cNvPr id="3" name="Content Placeholder 2">
            <a:extLst>
              <a:ext uri="{FF2B5EF4-FFF2-40B4-BE49-F238E27FC236}">
                <a16:creationId xmlns:a16="http://schemas.microsoft.com/office/drawing/2014/main" id="{53743FC6-6BE0-681C-7746-8D8598EBC452}"/>
              </a:ext>
            </a:extLst>
          </p:cNvPr>
          <p:cNvSpPr>
            <a:spLocks noGrp="1"/>
          </p:cNvSpPr>
          <p:nvPr>
            <p:ph idx="1"/>
          </p:nvPr>
        </p:nvSpPr>
        <p:spPr>
          <a:xfrm>
            <a:off x="838200" y="1825625"/>
            <a:ext cx="8165123" cy="4351338"/>
          </a:xfrm>
        </p:spPr>
        <p:txBody>
          <a:bodyPr>
            <a:noAutofit/>
          </a:bodyPr>
          <a:lstStyle/>
          <a:p>
            <a:r>
              <a:rPr lang="en-GB" sz="3200" b="1" i="0" dirty="0">
                <a:effectLst/>
              </a:rPr>
              <a:t>“Wild land is an incredibly valuable asset for Scotland. It makes an important contribution to our tourism industry and images of wild places also help support Scotland’s world wide reputation as a beautiful and impressive country. It makes a crucial contribution to our quality of life and we know that most Scots consider wild places to be important to them. Wild land also supports biodiversity and is often associated with our most impressive wildlife.”</a:t>
            </a:r>
            <a:endParaRPr lang="en-GB" sz="3200" b="1" dirty="0"/>
          </a:p>
        </p:txBody>
      </p:sp>
    </p:spTree>
    <p:extLst>
      <p:ext uri="{BB962C8B-B14F-4D97-AF65-F5344CB8AC3E}">
        <p14:creationId xmlns:p14="http://schemas.microsoft.com/office/powerpoint/2010/main" val="11811311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33A15-AF34-5637-E080-7E93845FC9EC}"/>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82CF048F-2B14-2939-48FB-32BC53A38E85}"/>
              </a:ext>
            </a:extLst>
          </p:cNvPr>
          <p:cNvSpPr>
            <a:spLocks noGrp="1"/>
          </p:cNvSpPr>
          <p:nvPr>
            <p:ph idx="1"/>
          </p:nvPr>
        </p:nvSpPr>
        <p:spPr/>
        <p:txBody>
          <a:bodyPr/>
          <a:lstStyle/>
          <a:p>
            <a:r>
              <a:rPr lang="en-GB" b="1" dirty="0"/>
              <a:t>If we think of the scattered settlements and small populations of the </a:t>
            </a:r>
            <a:r>
              <a:rPr lang="en-GB" b="1" dirty="0" err="1"/>
              <a:t>Gàidhealtachd</a:t>
            </a:r>
            <a:r>
              <a:rPr lang="en-GB" b="1" dirty="0"/>
              <a:t> in comparison with large environmental institutions and their governance responsibilities (such as </a:t>
            </a:r>
            <a:r>
              <a:rPr lang="en-GB" b="1" dirty="0" err="1"/>
              <a:t>NatureScot</a:t>
            </a:r>
            <a:r>
              <a:rPr lang="en-GB" b="1" dirty="0"/>
              <a:t>)</a:t>
            </a:r>
          </a:p>
          <a:p>
            <a:r>
              <a:rPr lang="en-GB" b="1" dirty="0"/>
              <a:t>the difficulty in sustaining communication with environment professionals and scientists working in the landscape comes into focus. </a:t>
            </a:r>
          </a:p>
        </p:txBody>
      </p:sp>
    </p:spTree>
    <p:extLst>
      <p:ext uri="{BB962C8B-B14F-4D97-AF65-F5344CB8AC3E}">
        <p14:creationId xmlns:p14="http://schemas.microsoft.com/office/powerpoint/2010/main" val="28303475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C9375-7D31-210F-7703-B4F79C75857D}"/>
              </a:ext>
            </a:extLst>
          </p:cNvPr>
          <p:cNvSpPr>
            <a:spLocks noGrp="1"/>
          </p:cNvSpPr>
          <p:nvPr>
            <p:ph type="title"/>
          </p:nvPr>
        </p:nvSpPr>
        <p:spPr/>
        <p:txBody>
          <a:bodyPr/>
          <a:lstStyle/>
          <a:p>
            <a:pPr algn="ctr"/>
            <a:r>
              <a:rPr lang="en-GB" b="1" dirty="0">
                <a:latin typeface="+mn-lt"/>
              </a:rPr>
              <a:t>Traditional Ecological Knowledge (TEK)</a:t>
            </a:r>
          </a:p>
        </p:txBody>
      </p:sp>
      <p:sp>
        <p:nvSpPr>
          <p:cNvPr id="3" name="Content Placeholder 2">
            <a:extLst>
              <a:ext uri="{FF2B5EF4-FFF2-40B4-BE49-F238E27FC236}">
                <a16:creationId xmlns:a16="http://schemas.microsoft.com/office/drawing/2014/main" id="{71C24895-F19A-9D55-14E2-0FF598515F24}"/>
              </a:ext>
            </a:extLst>
          </p:cNvPr>
          <p:cNvSpPr>
            <a:spLocks noGrp="1"/>
          </p:cNvSpPr>
          <p:nvPr>
            <p:ph idx="1"/>
          </p:nvPr>
        </p:nvSpPr>
        <p:spPr>
          <a:xfrm>
            <a:off x="838200" y="1825625"/>
            <a:ext cx="6302188" cy="4351338"/>
          </a:xfrm>
        </p:spPr>
        <p:txBody>
          <a:bodyPr/>
          <a:lstStyle/>
          <a:p>
            <a:r>
              <a:rPr lang="en-GB" b="1" dirty="0"/>
              <a:t>long term, place-based and interconnected ways of knowing.</a:t>
            </a:r>
          </a:p>
          <a:p>
            <a:r>
              <a:rPr lang="en-GB" b="1" dirty="0"/>
              <a:t>“Any understanding of the meaning of TEK is acceptable only so long as it plays the role of bringing different people working for different institutions closer to a degree of mutual respect for one another’s sources of knowledge.” Kyle Whyte, 2013.</a:t>
            </a:r>
          </a:p>
        </p:txBody>
      </p:sp>
    </p:spTree>
    <p:extLst>
      <p:ext uri="{BB962C8B-B14F-4D97-AF65-F5344CB8AC3E}">
        <p14:creationId xmlns:p14="http://schemas.microsoft.com/office/powerpoint/2010/main" val="31716298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86853-2063-2D37-1E83-AD15177AC85A}"/>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29B23B63-373E-9831-BA77-E1DA5678D97D}"/>
              </a:ext>
            </a:extLst>
          </p:cNvPr>
          <p:cNvSpPr>
            <a:spLocks noGrp="1"/>
          </p:cNvSpPr>
          <p:nvPr>
            <p:ph idx="1"/>
          </p:nvPr>
        </p:nvSpPr>
        <p:spPr/>
        <p:txBody>
          <a:bodyPr/>
          <a:lstStyle/>
          <a:p>
            <a:r>
              <a:rPr lang="en-GB" b="1" dirty="0"/>
              <a:t>TEK stands in sharp contrast to the discourse of development and the erasure of people’s aspirations, needs and rights within their cultural landscapes, which has underpinned environmental planning in post-war Europe</a:t>
            </a:r>
          </a:p>
          <a:p>
            <a:r>
              <a:rPr lang="en-GB" b="1" dirty="0"/>
              <a:t>Such as the silo-thinking neo-colonialism and reductionism of the Sustainable development goals</a:t>
            </a:r>
          </a:p>
          <a:p>
            <a:endParaRPr lang="en-GB" dirty="0"/>
          </a:p>
        </p:txBody>
      </p:sp>
    </p:spTree>
    <p:extLst>
      <p:ext uri="{BB962C8B-B14F-4D97-AF65-F5344CB8AC3E}">
        <p14:creationId xmlns:p14="http://schemas.microsoft.com/office/powerpoint/2010/main" val="7686991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AE6DD-8AAB-9FB2-4CB3-77AAED84C874}"/>
              </a:ext>
            </a:extLst>
          </p:cNvPr>
          <p:cNvSpPr>
            <a:spLocks noGrp="1"/>
          </p:cNvSpPr>
          <p:nvPr>
            <p:ph type="title"/>
          </p:nvPr>
        </p:nvSpPr>
        <p:spPr/>
        <p:txBody>
          <a:bodyPr/>
          <a:lstStyle/>
          <a:p>
            <a:pPr algn="ctr"/>
            <a:r>
              <a:rPr lang="en-GB" b="1" dirty="0" err="1">
                <a:latin typeface="+mn-lt"/>
              </a:rPr>
              <a:t>Dùthchas</a:t>
            </a:r>
            <a:r>
              <a:rPr lang="en-GB" b="1" dirty="0">
                <a:latin typeface="+mn-lt"/>
              </a:rPr>
              <a:t> as TEK</a:t>
            </a:r>
          </a:p>
        </p:txBody>
      </p:sp>
      <p:sp>
        <p:nvSpPr>
          <p:cNvPr id="3" name="Content Placeholder 2">
            <a:extLst>
              <a:ext uri="{FF2B5EF4-FFF2-40B4-BE49-F238E27FC236}">
                <a16:creationId xmlns:a16="http://schemas.microsoft.com/office/drawing/2014/main" id="{A7973910-0CBB-04CB-700D-2449815A9ED7}"/>
              </a:ext>
            </a:extLst>
          </p:cNvPr>
          <p:cNvSpPr>
            <a:spLocks noGrp="1"/>
          </p:cNvSpPr>
          <p:nvPr>
            <p:ph idx="1"/>
          </p:nvPr>
        </p:nvSpPr>
        <p:spPr/>
        <p:txBody>
          <a:bodyPr/>
          <a:lstStyle/>
          <a:p>
            <a:r>
              <a:rPr lang="en-GB" b="1" dirty="0" err="1"/>
              <a:t>Dùthchas</a:t>
            </a:r>
            <a:r>
              <a:rPr lang="en-GB" b="1" dirty="0"/>
              <a:t> has dimensionality as a putative total field of understanding embracing landscape, a sense of geography, a sense of history and a formal order of experience in which all these are merged.</a:t>
            </a:r>
          </a:p>
        </p:txBody>
      </p:sp>
    </p:spTree>
    <p:extLst>
      <p:ext uri="{BB962C8B-B14F-4D97-AF65-F5344CB8AC3E}">
        <p14:creationId xmlns:p14="http://schemas.microsoft.com/office/powerpoint/2010/main" val="38332120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8DFA1-23B2-A6AB-0043-4CF68BE0C276}"/>
              </a:ext>
            </a:extLst>
          </p:cNvPr>
          <p:cNvSpPr>
            <a:spLocks noGrp="1"/>
          </p:cNvSpPr>
          <p:nvPr>
            <p:ph type="title"/>
          </p:nvPr>
        </p:nvSpPr>
        <p:spPr/>
        <p:txBody>
          <a:bodyPr/>
          <a:lstStyle/>
          <a:p>
            <a:r>
              <a:rPr lang="en-GB" b="1" dirty="0" err="1">
                <a:latin typeface="+mn-lt"/>
              </a:rPr>
              <a:t>Déirdre</a:t>
            </a:r>
            <a:r>
              <a:rPr lang="en-GB" b="1" dirty="0">
                <a:latin typeface="+mn-lt"/>
              </a:rPr>
              <a:t> </a:t>
            </a:r>
            <a:r>
              <a:rPr lang="en-GB" b="1" dirty="0" err="1">
                <a:latin typeface="+mn-lt"/>
              </a:rPr>
              <a:t>Ní</a:t>
            </a:r>
            <a:r>
              <a:rPr lang="en-GB" b="1" dirty="0">
                <a:latin typeface="+mn-lt"/>
              </a:rPr>
              <a:t> </a:t>
            </a:r>
            <a:r>
              <a:rPr lang="en-GB" b="1" dirty="0" err="1">
                <a:latin typeface="+mn-lt"/>
              </a:rPr>
              <a:t>Mhathúna</a:t>
            </a:r>
            <a:endParaRPr lang="en-GB" b="1" dirty="0">
              <a:latin typeface="+mn-lt"/>
            </a:endParaRPr>
          </a:p>
        </p:txBody>
      </p:sp>
      <p:sp>
        <p:nvSpPr>
          <p:cNvPr id="3" name="Content Placeholder 2">
            <a:extLst>
              <a:ext uri="{FF2B5EF4-FFF2-40B4-BE49-F238E27FC236}">
                <a16:creationId xmlns:a16="http://schemas.microsoft.com/office/drawing/2014/main" id="{FE79223A-C230-A55B-EBE5-672D9B9804DA}"/>
              </a:ext>
            </a:extLst>
          </p:cNvPr>
          <p:cNvSpPr>
            <a:spLocks noGrp="1"/>
          </p:cNvSpPr>
          <p:nvPr>
            <p:ph idx="1"/>
          </p:nvPr>
        </p:nvSpPr>
        <p:spPr>
          <a:xfrm>
            <a:off x="838200" y="1825625"/>
            <a:ext cx="7297271" cy="4351338"/>
          </a:xfrm>
        </p:spPr>
        <p:txBody>
          <a:bodyPr/>
          <a:lstStyle/>
          <a:p>
            <a:r>
              <a:rPr lang="en-GB" b="1" dirty="0"/>
              <a:t>“Embodied knowledge, from within the Gaelic heartlands, articulates that </a:t>
            </a:r>
            <a:r>
              <a:rPr lang="en-GB" b="1" dirty="0" err="1"/>
              <a:t>dùthchas</a:t>
            </a:r>
            <a:r>
              <a:rPr lang="en-GB" b="1" dirty="0"/>
              <a:t> as a distinct and richly nuanced worldview is not yet reconciled with the meta-narrative of conservation and sustainability in the light of climate change</a:t>
            </a:r>
          </a:p>
          <a:p>
            <a:r>
              <a:rPr lang="en-GB" b="1" dirty="0"/>
              <a:t>Further research is essential if we are to unlock the full potential of the </a:t>
            </a:r>
            <a:r>
              <a:rPr lang="en-GB" b="1" dirty="0" err="1"/>
              <a:t>Gàidhealtachd</a:t>
            </a:r>
            <a:r>
              <a:rPr lang="en-GB" b="1" dirty="0"/>
              <a:t> as both landscape and homeland.”</a:t>
            </a:r>
          </a:p>
        </p:txBody>
      </p:sp>
    </p:spTree>
    <p:extLst>
      <p:ext uri="{BB962C8B-B14F-4D97-AF65-F5344CB8AC3E}">
        <p14:creationId xmlns:p14="http://schemas.microsoft.com/office/powerpoint/2010/main" val="17035488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CA5CD-7B84-440A-E928-1D7B613057E3}"/>
              </a:ext>
            </a:extLst>
          </p:cNvPr>
          <p:cNvSpPr>
            <a:spLocks noGrp="1"/>
          </p:cNvSpPr>
          <p:nvPr>
            <p:ph type="title"/>
          </p:nvPr>
        </p:nvSpPr>
        <p:spPr/>
        <p:txBody>
          <a:bodyPr/>
          <a:lstStyle/>
          <a:p>
            <a:r>
              <a:rPr lang="en-GB" b="1" dirty="0">
                <a:latin typeface="+mn-lt"/>
              </a:rPr>
              <a:t>The Cheshire Cat: Celtic Art and Nature </a:t>
            </a:r>
          </a:p>
        </p:txBody>
      </p:sp>
      <p:sp>
        <p:nvSpPr>
          <p:cNvPr id="3" name="Content Placeholder 2">
            <a:extLst>
              <a:ext uri="{FF2B5EF4-FFF2-40B4-BE49-F238E27FC236}">
                <a16:creationId xmlns:a16="http://schemas.microsoft.com/office/drawing/2014/main" id="{BC39E8BD-359C-BF1C-54BA-7B5FF50FA8AF}"/>
              </a:ext>
            </a:extLst>
          </p:cNvPr>
          <p:cNvSpPr>
            <a:spLocks noGrp="1"/>
          </p:cNvSpPr>
          <p:nvPr>
            <p:ph idx="1"/>
          </p:nvPr>
        </p:nvSpPr>
        <p:spPr>
          <a:xfrm>
            <a:off x="71721" y="1825625"/>
            <a:ext cx="8964706" cy="4351338"/>
          </a:xfrm>
        </p:spPr>
        <p:txBody>
          <a:bodyPr>
            <a:normAutofit/>
          </a:bodyPr>
          <a:lstStyle/>
          <a:p>
            <a:r>
              <a:rPr lang="en-GB" b="1" dirty="0"/>
              <a:t>The “Cheshire (cat) style”, as it was termed by Paul </a:t>
            </a:r>
            <a:r>
              <a:rPr lang="en-GB" b="1" dirty="0" err="1"/>
              <a:t>Jacobsthal</a:t>
            </a:r>
            <a:r>
              <a:rPr lang="en-GB" b="1" dirty="0"/>
              <a:t>, since they reminded him of the Cheshire cat ― a wonderful character from Alice’s Adventures in Wonderland by Lewis Carroll that appears and disappears at will and finally melts away leaving only a grin in his wake. </a:t>
            </a:r>
          </a:p>
        </p:txBody>
      </p:sp>
    </p:spTree>
    <p:extLst>
      <p:ext uri="{BB962C8B-B14F-4D97-AF65-F5344CB8AC3E}">
        <p14:creationId xmlns:p14="http://schemas.microsoft.com/office/powerpoint/2010/main" val="2625522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BEEF8-490E-252D-10FB-0BEFC623470C}"/>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1F1D4CD4-D807-45F0-CE2A-85FC8083CE8B}"/>
              </a:ext>
            </a:extLst>
          </p:cNvPr>
          <p:cNvSpPr>
            <a:spLocks noGrp="1"/>
          </p:cNvSpPr>
          <p:nvPr>
            <p:ph idx="1"/>
          </p:nvPr>
        </p:nvSpPr>
        <p:spPr>
          <a:xfrm>
            <a:off x="838200" y="1825625"/>
            <a:ext cx="5024718" cy="4351338"/>
          </a:xfrm>
        </p:spPr>
        <p:txBody>
          <a:bodyPr/>
          <a:lstStyle/>
          <a:p>
            <a:r>
              <a:rPr lang="en-GB" b="1" dirty="0"/>
              <a:t>The Cheshire style displays most prominently the tendency Celtic artists had towards ambiguity, </a:t>
            </a:r>
          </a:p>
          <a:p>
            <a:r>
              <a:rPr lang="en-GB" b="1" dirty="0"/>
              <a:t>towards creating blurry, elusive images that, </a:t>
            </a:r>
          </a:p>
          <a:p>
            <a:r>
              <a:rPr lang="en-GB" b="1" dirty="0"/>
              <a:t>being dreamily enigmatic and vague, constitute the charm of Celtic art</a:t>
            </a:r>
          </a:p>
        </p:txBody>
      </p:sp>
    </p:spTree>
    <p:extLst>
      <p:ext uri="{BB962C8B-B14F-4D97-AF65-F5344CB8AC3E}">
        <p14:creationId xmlns:p14="http://schemas.microsoft.com/office/powerpoint/2010/main" val="40885242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FCE3D-EDBD-0D89-A65B-2B87A274F6AE}"/>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5D967B75-F17F-C483-5D61-9AFFE3AA3FF9}"/>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659BD495-B448-BCAD-785C-0541CCFF07E0}"/>
              </a:ext>
            </a:extLst>
          </p:cNvPr>
          <p:cNvPicPr>
            <a:picLocks noChangeAspect="1"/>
          </p:cNvPicPr>
          <p:nvPr/>
        </p:nvPicPr>
        <p:blipFill>
          <a:blip r:embed="rId2"/>
          <a:stretch>
            <a:fillRect/>
          </a:stretch>
        </p:blipFill>
        <p:spPr>
          <a:xfrm>
            <a:off x="685800" y="752623"/>
            <a:ext cx="10886780" cy="6549127"/>
          </a:xfrm>
          <a:prstGeom prst="rect">
            <a:avLst/>
          </a:prstGeom>
        </p:spPr>
      </p:pic>
      <p:cxnSp>
        <p:nvCxnSpPr>
          <p:cNvPr id="6" name="Straight Arrow Connector 5">
            <a:extLst>
              <a:ext uri="{FF2B5EF4-FFF2-40B4-BE49-F238E27FC236}">
                <a16:creationId xmlns:a16="http://schemas.microsoft.com/office/drawing/2014/main" id="{06D699E3-DEC1-3AC0-503B-04F36FF3BC79}"/>
              </a:ext>
            </a:extLst>
          </p:cNvPr>
          <p:cNvCxnSpPr/>
          <p:nvPr/>
        </p:nvCxnSpPr>
        <p:spPr>
          <a:xfrm flipV="1">
            <a:off x="9856694" y="4195482"/>
            <a:ext cx="1035424" cy="1981481"/>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AA554E7C-CAEC-7F72-4A73-E2CA854DFF76}"/>
              </a:ext>
            </a:extLst>
          </p:cNvPr>
          <p:cNvSpPr txBox="1"/>
          <p:nvPr/>
        </p:nvSpPr>
        <p:spPr>
          <a:xfrm>
            <a:off x="7100048" y="5908023"/>
            <a:ext cx="2855333" cy="523220"/>
          </a:xfrm>
          <a:prstGeom prst="rect">
            <a:avLst/>
          </a:prstGeom>
          <a:noFill/>
        </p:spPr>
        <p:txBody>
          <a:bodyPr wrap="none" rtlCol="0">
            <a:spAutoFit/>
          </a:bodyPr>
          <a:lstStyle/>
          <a:p>
            <a:r>
              <a:rPr lang="en-GB" sz="2800" b="1" dirty="0"/>
              <a:t>Industrial forestry</a:t>
            </a:r>
          </a:p>
        </p:txBody>
      </p:sp>
      <p:sp>
        <p:nvSpPr>
          <p:cNvPr id="5" name="TextBox 4">
            <a:extLst>
              <a:ext uri="{FF2B5EF4-FFF2-40B4-BE49-F238E27FC236}">
                <a16:creationId xmlns:a16="http://schemas.microsoft.com/office/drawing/2014/main" id="{01E3AA50-16D4-7B60-516A-A01EB0841A63}"/>
              </a:ext>
            </a:extLst>
          </p:cNvPr>
          <p:cNvSpPr txBox="1"/>
          <p:nvPr/>
        </p:nvSpPr>
        <p:spPr>
          <a:xfrm>
            <a:off x="-13438" y="1237127"/>
            <a:ext cx="12346585" cy="646331"/>
          </a:xfrm>
          <a:prstGeom prst="rect">
            <a:avLst/>
          </a:prstGeom>
          <a:noFill/>
        </p:spPr>
        <p:txBody>
          <a:bodyPr wrap="none" rtlCol="0">
            <a:spAutoFit/>
          </a:bodyPr>
          <a:lstStyle/>
          <a:p>
            <a:r>
              <a:rPr lang="en-GB" sz="3600" b="1" dirty="0"/>
              <a:t>Caledonian forest density over time with differing rainfall levels</a:t>
            </a:r>
          </a:p>
        </p:txBody>
      </p:sp>
    </p:spTree>
    <p:extLst>
      <p:ext uri="{BB962C8B-B14F-4D97-AF65-F5344CB8AC3E}">
        <p14:creationId xmlns:p14="http://schemas.microsoft.com/office/powerpoint/2010/main" val="16342019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F48A51-56BF-F7D9-3CAF-070571647A80}"/>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650B2D3F-641B-1661-40BD-3DBBFD0F4308}"/>
              </a:ext>
            </a:extLst>
          </p:cNvPr>
          <p:cNvSpPr>
            <a:spLocks noGrp="1"/>
          </p:cNvSpPr>
          <p:nvPr>
            <p:ph idx="1"/>
          </p:nvPr>
        </p:nvSpPr>
        <p:spPr>
          <a:xfrm>
            <a:off x="838200" y="575054"/>
            <a:ext cx="3895165" cy="4351338"/>
          </a:xfrm>
        </p:spPr>
        <p:txBody>
          <a:bodyPr/>
          <a:lstStyle/>
          <a:p>
            <a:r>
              <a:rPr lang="en-GB" b="1" dirty="0"/>
              <a:t>Crescentic plaque from Llyn </a:t>
            </a:r>
            <a:r>
              <a:rPr lang="en-GB" b="1" dirty="0" err="1"/>
              <a:t>Cerrig</a:t>
            </a:r>
            <a:r>
              <a:rPr lang="en-GB" b="1" dirty="0"/>
              <a:t> Bach, Anglesey</a:t>
            </a:r>
          </a:p>
        </p:txBody>
      </p:sp>
    </p:spTree>
    <p:extLst>
      <p:ext uri="{BB962C8B-B14F-4D97-AF65-F5344CB8AC3E}">
        <p14:creationId xmlns:p14="http://schemas.microsoft.com/office/powerpoint/2010/main" val="24605249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EDB94-8363-50FD-5C4E-190605373C9C}"/>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38CDE406-5216-16F9-BFA4-83495F0DC7CF}"/>
              </a:ext>
            </a:extLst>
          </p:cNvPr>
          <p:cNvSpPr>
            <a:spLocks noGrp="1"/>
          </p:cNvSpPr>
          <p:nvPr>
            <p:ph idx="1"/>
          </p:nvPr>
        </p:nvSpPr>
        <p:spPr/>
        <p:txBody>
          <a:bodyPr/>
          <a:lstStyle/>
          <a:p>
            <a:r>
              <a:rPr lang="en-GB" b="1" dirty="0"/>
              <a:t>The key feature of Celtic art:</a:t>
            </a:r>
          </a:p>
          <a:p>
            <a:r>
              <a:rPr lang="en-GB" b="1" dirty="0"/>
              <a:t>its tendency towards reverie and creating phantom-like, elusive images hovering on the border between dream and wakefulness. </a:t>
            </a:r>
          </a:p>
        </p:txBody>
      </p:sp>
    </p:spTree>
    <p:extLst>
      <p:ext uri="{BB962C8B-B14F-4D97-AF65-F5344CB8AC3E}">
        <p14:creationId xmlns:p14="http://schemas.microsoft.com/office/powerpoint/2010/main" val="22220524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848DB-5DB0-D817-EE46-80D25EDB2F2E}"/>
              </a:ext>
            </a:extLst>
          </p:cNvPr>
          <p:cNvSpPr>
            <a:spLocks noGrp="1"/>
          </p:cNvSpPr>
          <p:nvPr>
            <p:ph type="title"/>
          </p:nvPr>
        </p:nvSpPr>
        <p:spPr/>
        <p:txBody>
          <a:bodyPr/>
          <a:lstStyle/>
          <a:p>
            <a:pPr algn="ctr"/>
            <a:r>
              <a:rPr lang="en-GB" b="1" dirty="0">
                <a:latin typeface="+mn-lt"/>
              </a:rPr>
              <a:t>Symbolism</a:t>
            </a:r>
          </a:p>
        </p:txBody>
      </p:sp>
      <p:sp>
        <p:nvSpPr>
          <p:cNvPr id="3" name="Content Placeholder 2">
            <a:extLst>
              <a:ext uri="{FF2B5EF4-FFF2-40B4-BE49-F238E27FC236}">
                <a16:creationId xmlns:a16="http://schemas.microsoft.com/office/drawing/2014/main" id="{003045D8-FB76-7CB4-EDD3-590673553D5B}"/>
              </a:ext>
            </a:extLst>
          </p:cNvPr>
          <p:cNvSpPr>
            <a:spLocks noGrp="1"/>
          </p:cNvSpPr>
          <p:nvPr>
            <p:ph idx="1"/>
          </p:nvPr>
        </p:nvSpPr>
        <p:spPr/>
        <p:txBody>
          <a:bodyPr/>
          <a:lstStyle/>
          <a:p>
            <a:r>
              <a:rPr lang="en-GB" b="1" dirty="0"/>
              <a:t>Symbolism was second nature to Celts</a:t>
            </a:r>
          </a:p>
          <a:p>
            <a:r>
              <a:rPr lang="en-GB" b="1" dirty="0"/>
              <a:t>Their visions were woven from symbols; </a:t>
            </a:r>
          </a:p>
          <a:p>
            <a:r>
              <a:rPr lang="en-GB" b="1" dirty="0"/>
              <a:t>those symbols―graceful, unusual and dreamily enigmatic―were embodied within Celtic art and folklore</a:t>
            </a:r>
          </a:p>
          <a:p>
            <a:r>
              <a:rPr lang="en-GB" b="1" dirty="0"/>
              <a:t>The awareness of the local and regional culture, so deeply rooted in Celtic mentality, and the affection for it, did not wane even in the territories conquered by Rome</a:t>
            </a:r>
          </a:p>
          <a:p>
            <a:r>
              <a:rPr lang="en-GB" b="1" dirty="0"/>
              <a:t>rather they lay dormant during the Roman period.</a:t>
            </a:r>
          </a:p>
          <a:p>
            <a:endParaRPr lang="en-GB" dirty="0"/>
          </a:p>
        </p:txBody>
      </p:sp>
    </p:spTree>
    <p:extLst>
      <p:ext uri="{BB962C8B-B14F-4D97-AF65-F5344CB8AC3E}">
        <p14:creationId xmlns:p14="http://schemas.microsoft.com/office/powerpoint/2010/main" val="2913000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132C8-8646-7270-2058-BBA6052E9136}"/>
              </a:ext>
            </a:extLst>
          </p:cNvPr>
          <p:cNvSpPr>
            <a:spLocks noGrp="1"/>
          </p:cNvSpPr>
          <p:nvPr>
            <p:ph type="title"/>
          </p:nvPr>
        </p:nvSpPr>
        <p:spPr>
          <a:xfrm>
            <a:off x="838199" y="365125"/>
            <a:ext cx="7781365" cy="1325563"/>
          </a:xfrm>
        </p:spPr>
        <p:txBody>
          <a:bodyPr>
            <a:normAutofit fontScale="90000"/>
          </a:bodyPr>
          <a:lstStyle/>
          <a:p>
            <a:r>
              <a:rPr lang="en-GB" b="1" dirty="0">
                <a:latin typeface="+mn-lt"/>
              </a:rPr>
              <a:t>Post-Roman persistence of Celtic art: Sutton Hoo Burial 7</a:t>
            </a:r>
            <a:r>
              <a:rPr lang="en-GB" b="1" baseline="30000" dirty="0">
                <a:latin typeface="+mn-lt"/>
              </a:rPr>
              <a:t>th</a:t>
            </a:r>
            <a:r>
              <a:rPr lang="en-GB" b="1" dirty="0">
                <a:latin typeface="+mn-lt"/>
              </a:rPr>
              <a:t> Century AD</a:t>
            </a:r>
          </a:p>
        </p:txBody>
      </p:sp>
      <p:sp>
        <p:nvSpPr>
          <p:cNvPr id="3" name="Content Placeholder 2">
            <a:extLst>
              <a:ext uri="{FF2B5EF4-FFF2-40B4-BE49-F238E27FC236}">
                <a16:creationId xmlns:a16="http://schemas.microsoft.com/office/drawing/2014/main" id="{DFE0134A-478D-8567-6685-BF4E7DDB98F7}"/>
              </a:ext>
            </a:extLst>
          </p:cNvPr>
          <p:cNvSpPr>
            <a:spLocks noGrp="1"/>
          </p:cNvSpPr>
          <p:nvPr>
            <p:ph idx="1"/>
          </p:nvPr>
        </p:nvSpPr>
        <p:spPr/>
        <p:txBody>
          <a:bodyPr/>
          <a:lstStyle/>
          <a:p>
            <a:endParaRPr lang="en-GB" dirty="0"/>
          </a:p>
        </p:txBody>
      </p:sp>
    </p:spTree>
    <p:extLst>
      <p:ext uri="{BB962C8B-B14F-4D97-AF65-F5344CB8AC3E}">
        <p14:creationId xmlns:p14="http://schemas.microsoft.com/office/powerpoint/2010/main" val="7854207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ECA5F-73CC-EF4D-DBAC-A22F20447C76}"/>
              </a:ext>
            </a:extLst>
          </p:cNvPr>
          <p:cNvSpPr>
            <a:spLocks noGrp="1"/>
          </p:cNvSpPr>
          <p:nvPr>
            <p:ph type="title"/>
          </p:nvPr>
        </p:nvSpPr>
        <p:spPr/>
        <p:txBody>
          <a:bodyPr/>
          <a:lstStyle/>
          <a:p>
            <a:r>
              <a:rPr lang="en-GB" b="1" dirty="0">
                <a:latin typeface="+mn-lt"/>
              </a:rPr>
              <a:t>Life affirmation</a:t>
            </a:r>
          </a:p>
        </p:txBody>
      </p:sp>
      <p:sp>
        <p:nvSpPr>
          <p:cNvPr id="3" name="Content Placeholder 2">
            <a:extLst>
              <a:ext uri="{FF2B5EF4-FFF2-40B4-BE49-F238E27FC236}">
                <a16:creationId xmlns:a16="http://schemas.microsoft.com/office/drawing/2014/main" id="{63A971BB-D233-E405-AFE3-34BA089CD3BE}"/>
              </a:ext>
            </a:extLst>
          </p:cNvPr>
          <p:cNvSpPr>
            <a:spLocks noGrp="1"/>
          </p:cNvSpPr>
          <p:nvPr>
            <p:ph idx="1"/>
          </p:nvPr>
        </p:nvSpPr>
        <p:spPr>
          <a:xfrm>
            <a:off x="-62749" y="1825625"/>
            <a:ext cx="9711018" cy="4351338"/>
          </a:xfrm>
        </p:spPr>
        <p:txBody>
          <a:bodyPr>
            <a:normAutofit/>
          </a:bodyPr>
          <a:lstStyle/>
          <a:p>
            <a:r>
              <a:rPr lang="en-GB" b="1" dirty="0"/>
              <a:t>Michell (2005), writing on the </a:t>
            </a:r>
            <a:r>
              <a:rPr lang="en-GB" b="1" dirty="0" err="1"/>
              <a:t>Nēhîthâwâk</a:t>
            </a:r>
            <a:r>
              <a:rPr lang="en-GB" b="1" dirty="0"/>
              <a:t> (Cree) of Canada, observed that: “To live properly includes the goal of living in harmony with Nature for the sake of the community’s survival”. </a:t>
            </a:r>
          </a:p>
        </p:txBody>
      </p:sp>
    </p:spTree>
    <p:extLst>
      <p:ext uri="{BB962C8B-B14F-4D97-AF65-F5344CB8AC3E}">
        <p14:creationId xmlns:p14="http://schemas.microsoft.com/office/powerpoint/2010/main" val="425791613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CE82E-31F1-AF7F-2788-DBCB43D54E07}"/>
              </a:ext>
            </a:extLst>
          </p:cNvPr>
          <p:cNvSpPr>
            <a:spLocks noGrp="1"/>
          </p:cNvSpPr>
          <p:nvPr>
            <p:ph type="title"/>
          </p:nvPr>
        </p:nvSpPr>
        <p:spPr>
          <a:xfrm>
            <a:off x="838200" y="499595"/>
            <a:ext cx="10515600" cy="1325563"/>
          </a:xfrm>
        </p:spPr>
        <p:txBody>
          <a:bodyPr>
            <a:normAutofit fontScale="90000"/>
          </a:bodyPr>
          <a:lstStyle/>
          <a:p>
            <a:r>
              <a:rPr lang="en-GB" b="1" dirty="0">
                <a:latin typeface="+mn-lt"/>
              </a:rPr>
              <a:t>Deborah Rose (2005) sums up the system-based understanding at the heart of indigenous thinking as follows: </a:t>
            </a:r>
            <a:br>
              <a:rPr lang="en-GB" dirty="0"/>
            </a:br>
            <a:endParaRPr lang="en-GB" dirty="0"/>
          </a:p>
        </p:txBody>
      </p:sp>
      <p:sp>
        <p:nvSpPr>
          <p:cNvPr id="3" name="Content Placeholder 2">
            <a:extLst>
              <a:ext uri="{FF2B5EF4-FFF2-40B4-BE49-F238E27FC236}">
                <a16:creationId xmlns:a16="http://schemas.microsoft.com/office/drawing/2014/main" id="{E162FB4D-7003-576A-90D5-2F95BFABD5DC}"/>
              </a:ext>
            </a:extLst>
          </p:cNvPr>
          <p:cNvSpPr>
            <a:spLocks noGrp="1"/>
          </p:cNvSpPr>
          <p:nvPr>
            <p:ph idx="1"/>
          </p:nvPr>
        </p:nvSpPr>
        <p:spPr>
          <a:xfrm>
            <a:off x="44827" y="1825625"/>
            <a:ext cx="9575423" cy="4351338"/>
          </a:xfrm>
        </p:spPr>
        <p:txBody>
          <a:bodyPr>
            <a:normAutofit fontScale="92500" lnSpcReduction="10000"/>
          </a:bodyPr>
          <a:lstStyle/>
          <a:p>
            <a:r>
              <a:rPr lang="en-GB" b="1" dirty="0"/>
              <a:t>“Rather than humans deciding autonomously to act in the world, humans are called into action by the world</a:t>
            </a:r>
          </a:p>
          <a:p>
            <a:r>
              <a:rPr lang="en-GB" b="1" dirty="0"/>
              <a:t> The result is that country, or nature, far from being an object to be acted upon, is a </a:t>
            </a:r>
            <a:r>
              <a:rPr lang="en-GB" sz="4000" b="1" dirty="0"/>
              <a:t>self-organizing system </a:t>
            </a:r>
            <a:r>
              <a:rPr lang="en-GB" b="1" dirty="0"/>
              <a:t>that brings people and other living things into being, into action, into sentience itself. </a:t>
            </a:r>
          </a:p>
          <a:p>
            <a:r>
              <a:rPr lang="en-GB" b="1" dirty="0"/>
              <a:t>The connections between and among living things are the basis for how ecosystems are understood to work, and thus constitute law in the metaphysical sense of the given conditions of the created world.” </a:t>
            </a:r>
          </a:p>
          <a:p>
            <a:r>
              <a:rPr lang="en-GB" b="1" dirty="0"/>
              <a:t>See website reading list for link.</a:t>
            </a:r>
          </a:p>
        </p:txBody>
      </p:sp>
    </p:spTree>
    <p:extLst>
      <p:ext uri="{BB962C8B-B14F-4D97-AF65-F5344CB8AC3E}">
        <p14:creationId xmlns:p14="http://schemas.microsoft.com/office/powerpoint/2010/main" val="295429533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196ED-22E2-C6A7-CF68-81B4C011C3BC}"/>
              </a:ext>
            </a:extLst>
          </p:cNvPr>
          <p:cNvSpPr>
            <a:spLocks noGrp="1"/>
          </p:cNvSpPr>
          <p:nvPr>
            <p:ph type="title"/>
          </p:nvPr>
        </p:nvSpPr>
        <p:spPr/>
        <p:txBody>
          <a:bodyPr/>
          <a:lstStyle/>
          <a:p>
            <a:r>
              <a:rPr lang="en-GB" b="1" dirty="0">
                <a:latin typeface="+mn-lt"/>
              </a:rPr>
              <a:t>See also Bird’s article on Val </a:t>
            </a:r>
            <a:r>
              <a:rPr lang="en-GB" b="1" dirty="0" err="1">
                <a:latin typeface="+mn-lt"/>
              </a:rPr>
              <a:t>Plumwood</a:t>
            </a:r>
            <a:endParaRPr lang="en-GB" b="1" dirty="0">
              <a:latin typeface="+mn-lt"/>
            </a:endParaRPr>
          </a:p>
        </p:txBody>
      </p:sp>
      <p:sp>
        <p:nvSpPr>
          <p:cNvPr id="3" name="Content Placeholder 2">
            <a:extLst>
              <a:ext uri="{FF2B5EF4-FFF2-40B4-BE49-F238E27FC236}">
                <a16:creationId xmlns:a16="http://schemas.microsoft.com/office/drawing/2014/main" id="{A790129B-E1C5-16F2-4660-8088B7D26E58}"/>
              </a:ext>
            </a:extLst>
          </p:cNvPr>
          <p:cNvSpPr>
            <a:spLocks noGrp="1"/>
          </p:cNvSpPr>
          <p:nvPr>
            <p:ph idx="1"/>
          </p:nvPr>
        </p:nvSpPr>
        <p:spPr/>
        <p:txBody>
          <a:bodyPr/>
          <a:lstStyle/>
          <a:p>
            <a:endParaRPr lang="en-GB" dirty="0"/>
          </a:p>
        </p:txBody>
      </p:sp>
      <p:pic>
        <p:nvPicPr>
          <p:cNvPr id="5" name="Picture 4">
            <a:extLst>
              <a:ext uri="{FF2B5EF4-FFF2-40B4-BE49-F238E27FC236}">
                <a16:creationId xmlns:a16="http://schemas.microsoft.com/office/drawing/2014/main" id="{B1F1972F-4CED-13BA-4589-7897D6CC7F28}"/>
              </a:ext>
            </a:extLst>
          </p:cNvPr>
          <p:cNvPicPr>
            <a:picLocks noChangeAspect="1"/>
          </p:cNvPicPr>
          <p:nvPr/>
        </p:nvPicPr>
        <p:blipFill>
          <a:blip r:embed="rId2"/>
          <a:stretch>
            <a:fillRect/>
          </a:stretch>
        </p:blipFill>
        <p:spPr>
          <a:xfrm>
            <a:off x="63168" y="1982155"/>
            <a:ext cx="5783280" cy="3619337"/>
          </a:xfrm>
          <a:prstGeom prst="rect">
            <a:avLst/>
          </a:prstGeom>
        </p:spPr>
      </p:pic>
    </p:spTree>
    <p:extLst>
      <p:ext uri="{BB962C8B-B14F-4D97-AF65-F5344CB8AC3E}">
        <p14:creationId xmlns:p14="http://schemas.microsoft.com/office/powerpoint/2010/main" val="349021112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56979-988C-0C93-611D-CDBCF419108F}"/>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8FFD25CF-670E-A1AE-9074-783543DE7099}"/>
              </a:ext>
            </a:extLst>
          </p:cNvPr>
          <p:cNvSpPr>
            <a:spLocks noGrp="1"/>
          </p:cNvSpPr>
          <p:nvPr>
            <p:ph idx="1"/>
          </p:nvPr>
        </p:nvSpPr>
        <p:spPr>
          <a:xfrm>
            <a:off x="838200" y="1825625"/>
            <a:ext cx="7014029" cy="4351338"/>
          </a:xfrm>
        </p:spPr>
        <p:txBody>
          <a:bodyPr>
            <a:normAutofit lnSpcReduction="10000"/>
          </a:bodyPr>
          <a:lstStyle/>
          <a:p>
            <a:r>
              <a:rPr lang="en-GB" b="1" dirty="0" err="1"/>
              <a:t>Danford</a:t>
            </a:r>
            <a:r>
              <a:rPr lang="en-GB" b="1" dirty="0"/>
              <a:t> </a:t>
            </a:r>
            <a:r>
              <a:rPr lang="en-GB" b="1" dirty="0" err="1"/>
              <a:t>Chibvongodze</a:t>
            </a:r>
            <a:r>
              <a:rPr lang="en-GB" b="1" dirty="0"/>
              <a:t> (2016) writes that “The conservation of the environment in African societies rests upon a deliberate and conscious dove-tailing of cultural and social identities with the natural and wildlife environment.” </a:t>
            </a:r>
          </a:p>
          <a:p>
            <a:r>
              <a:rPr lang="en-GB" b="1" dirty="0"/>
              <a:t>Central to this is the integrated, local, emergent nature of traditional knowledge</a:t>
            </a:r>
          </a:p>
          <a:p>
            <a:r>
              <a:rPr lang="en-GB" b="1" dirty="0"/>
              <a:t>Traditional knowledge is utilitarian and landscape-based</a:t>
            </a:r>
          </a:p>
          <a:p>
            <a:r>
              <a:rPr lang="en-GB" b="1" dirty="0"/>
              <a:t>As is culture. </a:t>
            </a:r>
          </a:p>
        </p:txBody>
      </p:sp>
    </p:spTree>
    <p:extLst>
      <p:ext uri="{BB962C8B-B14F-4D97-AF65-F5344CB8AC3E}">
        <p14:creationId xmlns:p14="http://schemas.microsoft.com/office/powerpoint/2010/main" val="111562756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A080F-C1D7-3429-EBCA-ECA224F9C23D}"/>
              </a:ext>
            </a:extLst>
          </p:cNvPr>
          <p:cNvSpPr>
            <a:spLocks noGrp="1"/>
          </p:cNvSpPr>
          <p:nvPr>
            <p:ph type="title"/>
          </p:nvPr>
        </p:nvSpPr>
        <p:spPr>
          <a:xfrm>
            <a:off x="838200" y="3121774"/>
            <a:ext cx="10515600" cy="1325563"/>
          </a:xfrm>
        </p:spPr>
        <p:txBody>
          <a:bodyPr/>
          <a:lstStyle/>
          <a:p>
            <a:pPr algn="ctr"/>
            <a:r>
              <a:rPr lang="en-GB" b="1" dirty="0">
                <a:latin typeface="+mn-lt"/>
              </a:rPr>
              <a:t>A beginning and continuation</a:t>
            </a:r>
          </a:p>
        </p:txBody>
      </p:sp>
      <p:sp>
        <p:nvSpPr>
          <p:cNvPr id="3" name="Content Placeholder 2">
            <a:extLst>
              <a:ext uri="{FF2B5EF4-FFF2-40B4-BE49-F238E27FC236}">
                <a16:creationId xmlns:a16="http://schemas.microsoft.com/office/drawing/2014/main" id="{2AF026F5-3AB2-F8F8-3356-3089C032E590}"/>
              </a:ext>
            </a:extLst>
          </p:cNvPr>
          <p:cNvSpPr>
            <a:spLocks noGrp="1"/>
          </p:cNvSpPr>
          <p:nvPr>
            <p:ph idx="1"/>
          </p:nvPr>
        </p:nvSpPr>
        <p:spPr>
          <a:xfrm>
            <a:off x="838200" y="1825625"/>
            <a:ext cx="10515600" cy="1603375"/>
          </a:xfrm>
        </p:spPr>
        <p:txBody>
          <a:bodyPr/>
          <a:lstStyle/>
          <a:p>
            <a:endParaRPr lang="en-GB" dirty="0"/>
          </a:p>
          <a:p>
            <a:r>
              <a:rPr lang="en-GB" sz="6000" b="1" dirty="0"/>
              <a:t>Summing up:</a:t>
            </a:r>
          </a:p>
        </p:txBody>
      </p:sp>
    </p:spTree>
    <p:extLst>
      <p:ext uri="{BB962C8B-B14F-4D97-AF65-F5344CB8AC3E}">
        <p14:creationId xmlns:p14="http://schemas.microsoft.com/office/powerpoint/2010/main" val="32430977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F4CDD-4C05-9F3F-6F39-07A24BC61314}"/>
              </a:ext>
            </a:extLst>
          </p:cNvPr>
          <p:cNvSpPr>
            <a:spLocks noGrp="1"/>
          </p:cNvSpPr>
          <p:nvPr>
            <p:ph type="title"/>
          </p:nvPr>
        </p:nvSpPr>
        <p:spPr/>
        <p:txBody>
          <a:bodyPr/>
          <a:lstStyle/>
          <a:p>
            <a:r>
              <a:rPr lang="en-GB" b="1" dirty="0">
                <a:latin typeface="+mn-lt"/>
              </a:rPr>
              <a:t>The Celtic Legacy</a:t>
            </a:r>
          </a:p>
        </p:txBody>
      </p:sp>
      <p:sp>
        <p:nvSpPr>
          <p:cNvPr id="3" name="Content Placeholder 2">
            <a:extLst>
              <a:ext uri="{FF2B5EF4-FFF2-40B4-BE49-F238E27FC236}">
                <a16:creationId xmlns:a16="http://schemas.microsoft.com/office/drawing/2014/main" id="{31E827B5-CFFE-3DAB-3F3A-661ED35D766F}"/>
              </a:ext>
            </a:extLst>
          </p:cNvPr>
          <p:cNvSpPr>
            <a:spLocks noGrp="1"/>
          </p:cNvSpPr>
          <p:nvPr>
            <p:ph idx="1"/>
          </p:nvPr>
        </p:nvSpPr>
        <p:spPr/>
        <p:txBody>
          <a:bodyPr/>
          <a:lstStyle/>
          <a:p>
            <a:r>
              <a:rPr lang="en-GB" b="1" dirty="0"/>
              <a:t>Extrapolated into the modern day through Western religion</a:t>
            </a:r>
          </a:p>
          <a:p>
            <a:r>
              <a:rPr lang="en-GB" b="1" dirty="0"/>
              <a:t>A template for environmental harmony</a:t>
            </a:r>
          </a:p>
          <a:p>
            <a:r>
              <a:rPr lang="en-GB" b="1" dirty="0"/>
              <a:t>A celebration of the arts (ART AS HEART)</a:t>
            </a:r>
          </a:p>
          <a:p>
            <a:endParaRPr lang="en-GB" dirty="0"/>
          </a:p>
          <a:p>
            <a:endParaRPr lang="en-GB" dirty="0"/>
          </a:p>
        </p:txBody>
      </p:sp>
    </p:spTree>
    <p:extLst>
      <p:ext uri="{BB962C8B-B14F-4D97-AF65-F5344CB8AC3E}">
        <p14:creationId xmlns:p14="http://schemas.microsoft.com/office/powerpoint/2010/main" val="2934125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6FF62-8292-7ADA-7C3C-92C3B7F158ED}"/>
              </a:ext>
            </a:extLst>
          </p:cNvPr>
          <p:cNvSpPr>
            <a:spLocks noGrp="1"/>
          </p:cNvSpPr>
          <p:nvPr>
            <p:ph type="title"/>
          </p:nvPr>
        </p:nvSpPr>
        <p:spPr/>
        <p:txBody>
          <a:bodyPr/>
          <a:lstStyle/>
          <a:p>
            <a:r>
              <a:rPr lang="en-GB" b="1" dirty="0">
                <a:latin typeface="+mn-lt"/>
              </a:rPr>
              <a:t>Impact of Community</a:t>
            </a:r>
          </a:p>
        </p:txBody>
      </p:sp>
      <p:sp>
        <p:nvSpPr>
          <p:cNvPr id="3" name="Content Placeholder 2">
            <a:extLst>
              <a:ext uri="{FF2B5EF4-FFF2-40B4-BE49-F238E27FC236}">
                <a16:creationId xmlns:a16="http://schemas.microsoft.com/office/drawing/2014/main" id="{CCCF08C9-28B7-DD78-E646-CACB3F8C6FFC}"/>
              </a:ext>
            </a:extLst>
          </p:cNvPr>
          <p:cNvSpPr>
            <a:spLocks noGrp="1"/>
          </p:cNvSpPr>
          <p:nvPr>
            <p:ph idx="1"/>
          </p:nvPr>
        </p:nvSpPr>
        <p:spPr/>
        <p:txBody>
          <a:bodyPr/>
          <a:lstStyle/>
          <a:p>
            <a:r>
              <a:rPr lang="en-GB" b="1" dirty="0"/>
              <a:t>Existential – banishment meant death</a:t>
            </a:r>
          </a:p>
          <a:p>
            <a:r>
              <a:rPr lang="en-GB" b="1" dirty="0"/>
              <a:t>Protection, nutrition, resilience</a:t>
            </a:r>
          </a:p>
          <a:p>
            <a:r>
              <a:rPr lang="en-GB" b="1" dirty="0"/>
              <a:t>Specialization and unification</a:t>
            </a:r>
          </a:p>
          <a:p>
            <a:endParaRPr lang="en-GB" dirty="0"/>
          </a:p>
          <a:p>
            <a:endParaRPr lang="en-GB" dirty="0"/>
          </a:p>
        </p:txBody>
      </p:sp>
    </p:spTree>
    <p:extLst>
      <p:ext uri="{BB962C8B-B14F-4D97-AF65-F5344CB8AC3E}">
        <p14:creationId xmlns:p14="http://schemas.microsoft.com/office/powerpoint/2010/main" val="126345165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024E5-FBA5-2AEC-6263-BF9509DA12E3}"/>
              </a:ext>
            </a:extLst>
          </p:cNvPr>
          <p:cNvSpPr>
            <a:spLocks noGrp="1"/>
          </p:cNvSpPr>
          <p:nvPr>
            <p:ph type="title"/>
          </p:nvPr>
        </p:nvSpPr>
        <p:spPr/>
        <p:txBody>
          <a:bodyPr/>
          <a:lstStyle/>
          <a:p>
            <a:r>
              <a:rPr lang="en-GB" b="1" dirty="0">
                <a:latin typeface="+mn-lt"/>
              </a:rPr>
              <a:t>Missing links: re-imagining the Otherworld</a:t>
            </a:r>
          </a:p>
        </p:txBody>
      </p:sp>
      <p:sp>
        <p:nvSpPr>
          <p:cNvPr id="3" name="Content Placeholder 2">
            <a:extLst>
              <a:ext uri="{FF2B5EF4-FFF2-40B4-BE49-F238E27FC236}">
                <a16:creationId xmlns:a16="http://schemas.microsoft.com/office/drawing/2014/main" id="{E464CC6A-64C1-AB6D-C31F-B30DBC09C1FA}"/>
              </a:ext>
            </a:extLst>
          </p:cNvPr>
          <p:cNvSpPr>
            <a:spLocks noGrp="1"/>
          </p:cNvSpPr>
          <p:nvPr>
            <p:ph idx="1"/>
          </p:nvPr>
        </p:nvSpPr>
        <p:spPr/>
        <p:txBody>
          <a:bodyPr/>
          <a:lstStyle/>
          <a:p>
            <a:r>
              <a:rPr lang="en-GB" b="1" dirty="0"/>
              <a:t>So much is different</a:t>
            </a:r>
          </a:p>
          <a:p>
            <a:r>
              <a:rPr lang="en-GB" b="1" dirty="0"/>
              <a:t>Yet so much is the same: economics; environmental, cultural and technological change</a:t>
            </a:r>
          </a:p>
          <a:p>
            <a:r>
              <a:rPr lang="en-GB" b="1" dirty="0"/>
              <a:t>The search for identity</a:t>
            </a:r>
          </a:p>
          <a:p>
            <a:r>
              <a:rPr lang="en-GB" b="1" dirty="0"/>
              <a:t>The Existential threats</a:t>
            </a:r>
          </a:p>
          <a:p>
            <a:r>
              <a:rPr lang="en-GB" b="1" dirty="0"/>
              <a:t>The failure of the Modern Age</a:t>
            </a:r>
          </a:p>
          <a:p>
            <a:endParaRPr lang="en-GB" b="1" dirty="0"/>
          </a:p>
        </p:txBody>
      </p:sp>
    </p:spTree>
    <p:extLst>
      <p:ext uri="{BB962C8B-B14F-4D97-AF65-F5344CB8AC3E}">
        <p14:creationId xmlns:p14="http://schemas.microsoft.com/office/powerpoint/2010/main" val="222894837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17B7C6-0F6E-44A6-30CA-98ACEEE420C5}"/>
              </a:ext>
            </a:extLst>
          </p:cNvPr>
          <p:cNvSpPr>
            <a:spLocks noGrp="1"/>
          </p:cNvSpPr>
          <p:nvPr>
            <p:ph type="title"/>
          </p:nvPr>
        </p:nvSpPr>
        <p:spPr/>
        <p:txBody>
          <a:bodyPr/>
          <a:lstStyle/>
          <a:p>
            <a:pPr algn="ctr"/>
            <a:r>
              <a:rPr lang="en-GB" b="1" dirty="0">
                <a:latin typeface="+mn-lt"/>
              </a:rPr>
              <a:t>The failure of the Modern Age</a:t>
            </a:r>
          </a:p>
        </p:txBody>
      </p:sp>
      <p:sp>
        <p:nvSpPr>
          <p:cNvPr id="3" name="Content Placeholder 2">
            <a:extLst>
              <a:ext uri="{FF2B5EF4-FFF2-40B4-BE49-F238E27FC236}">
                <a16:creationId xmlns:a16="http://schemas.microsoft.com/office/drawing/2014/main" id="{DF365190-64D6-FDCA-7946-76DCD0634A6F}"/>
              </a:ext>
            </a:extLst>
          </p:cNvPr>
          <p:cNvSpPr>
            <a:spLocks noGrp="1"/>
          </p:cNvSpPr>
          <p:nvPr>
            <p:ph idx="1"/>
          </p:nvPr>
        </p:nvSpPr>
        <p:spPr/>
        <p:txBody>
          <a:bodyPr/>
          <a:lstStyle/>
          <a:p>
            <a:r>
              <a:rPr lang="en-GB" b="1" dirty="0"/>
              <a:t>The cult of the Individual</a:t>
            </a:r>
          </a:p>
          <a:p>
            <a:r>
              <a:rPr lang="en-GB" b="1" dirty="0"/>
              <a:t>From more-than-human to less-than-human</a:t>
            </a:r>
          </a:p>
          <a:p>
            <a:r>
              <a:rPr lang="en-GB" b="1" dirty="0"/>
              <a:t>Supply chains in the mist: hiding the environmental and social costs of our lifestyles</a:t>
            </a:r>
          </a:p>
          <a:p>
            <a:r>
              <a:rPr lang="en-GB" b="1" dirty="0"/>
              <a:t>Homogeneity and the cult of selection</a:t>
            </a:r>
          </a:p>
          <a:p>
            <a:r>
              <a:rPr lang="en-GB" b="1" dirty="0"/>
              <a:t>Progress, the philosophy of the rectilinear and the cult of </a:t>
            </a:r>
            <a:r>
              <a:rPr lang="en-GB" b="1" dirty="0" err="1"/>
              <a:t>legoland</a:t>
            </a:r>
            <a:endParaRPr lang="en-GB" b="1" dirty="0"/>
          </a:p>
          <a:p>
            <a:r>
              <a:rPr lang="en-GB" b="1" dirty="0"/>
              <a:t>The Garden of Eden complex.</a:t>
            </a:r>
          </a:p>
          <a:p>
            <a:endParaRPr lang="en-GB" b="1" dirty="0"/>
          </a:p>
          <a:p>
            <a:endParaRPr lang="en-GB" b="1" dirty="0"/>
          </a:p>
        </p:txBody>
      </p:sp>
    </p:spTree>
    <p:extLst>
      <p:ext uri="{BB962C8B-B14F-4D97-AF65-F5344CB8AC3E}">
        <p14:creationId xmlns:p14="http://schemas.microsoft.com/office/powerpoint/2010/main" val="243247625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61C7B21-8646-4CFF-9805-9A67D0B1D436}"/>
              </a:ext>
            </a:extLst>
          </p:cNvPr>
          <p:cNvPicPr>
            <a:picLocks noChangeAspect="1"/>
          </p:cNvPicPr>
          <p:nvPr/>
        </p:nvPicPr>
        <p:blipFill>
          <a:blip r:embed="rId2"/>
          <a:stretch>
            <a:fillRect/>
          </a:stretch>
        </p:blipFill>
        <p:spPr>
          <a:xfrm>
            <a:off x="2652932" y="5"/>
            <a:ext cx="6858000" cy="6858000"/>
          </a:xfrm>
          <a:prstGeom prst="rect">
            <a:avLst/>
          </a:prstGeom>
          <a:ln w="76200">
            <a:noFill/>
          </a:ln>
        </p:spPr>
      </p:pic>
      <p:cxnSp>
        <p:nvCxnSpPr>
          <p:cNvPr id="6" name="Straight Connector 5">
            <a:extLst>
              <a:ext uri="{FF2B5EF4-FFF2-40B4-BE49-F238E27FC236}">
                <a16:creationId xmlns:a16="http://schemas.microsoft.com/office/drawing/2014/main" id="{2BE1872A-6B00-41C2-9399-C95E18E2A3FB}"/>
              </a:ext>
            </a:extLst>
          </p:cNvPr>
          <p:cNvCxnSpPr>
            <a:cxnSpLocks/>
          </p:cNvCxnSpPr>
          <p:nvPr/>
        </p:nvCxnSpPr>
        <p:spPr>
          <a:xfrm>
            <a:off x="2667000" y="295422"/>
            <a:ext cx="1046871" cy="295421"/>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BDC742D0-25EC-453C-9899-020E310EB39B}"/>
              </a:ext>
            </a:extLst>
          </p:cNvPr>
          <p:cNvCxnSpPr/>
          <p:nvPr/>
        </p:nvCxnSpPr>
        <p:spPr>
          <a:xfrm>
            <a:off x="3699803" y="576775"/>
            <a:ext cx="182880" cy="815927"/>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548F4B3C-5585-4EAC-AC67-4062F668ADA7}"/>
              </a:ext>
            </a:extLst>
          </p:cNvPr>
          <p:cNvCxnSpPr/>
          <p:nvPr/>
        </p:nvCxnSpPr>
        <p:spPr>
          <a:xfrm>
            <a:off x="3868614" y="1378633"/>
            <a:ext cx="970671"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4A952B4-B01E-4AAB-BD37-31E87917F33E}"/>
              </a:ext>
            </a:extLst>
          </p:cNvPr>
          <p:cNvCxnSpPr/>
          <p:nvPr/>
        </p:nvCxnSpPr>
        <p:spPr>
          <a:xfrm>
            <a:off x="4825217" y="1364566"/>
            <a:ext cx="393895" cy="91440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F11322A-E06E-4A59-ABFA-F2DA011D05BD}"/>
              </a:ext>
            </a:extLst>
          </p:cNvPr>
          <p:cNvCxnSpPr/>
          <p:nvPr/>
        </p:nvCxnSpPr>
        <p:spPr>
          <a:xfrm>
            <a:off x="5219111" y="2264896"/>
            <a:ext cx="900332" cy="253219"/>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FE496CB2-BFAF-45E3-857B-98E2079482BF}"/>
              </a:ext>
            </a:extLst>
          </p:cNvPr>
          <p:cNvCxnSpPr/>
          <p:nvPr/>
        </p:nvCxnSpPr>
        <p:spPr>
          <a:xfrm flipH="1">
            <a:off x="5899049" y="2504047"/>
            <a:ext cx="192258" cy="67525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CA4873D-F927-4799-9FB1-E418D20493E3}"/>
              </a:ext>
            </a:extLst>
          </p:cNvPr>
          <p:cNvCxnSpPr/>
          <p:nvPr/>
        </p:nvCxnSpPr>
        <p:spPr>
          <a:xfrm>
            <a:off x="5913118" y="3151159"/>
            <a:ext cx="923778"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CD455D2E-3B92-45FC-9F47-4C90B0851E01}"/>
              </a:ext>
            </a:extLst>
          </p:cNvPr>
          <p:cNvCxnSpPr/>
          <p:nvPr/>
        </p:nvCxnSpPr>
        <p:spPr>
          <a:xfrm>
            <a:off x="6808762" y="3151160"/>
            <a:ext cx="393896" cy="703384"/>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E30A936-56E2-4F27-9F10-D9E34E1B1FB1}"/>
              </a:ext>
            </a:extLst>
          </p:cNvPr>
          <p:cNvCxnSpPr/>
          <p:nvPr/>
        </p:nvCxnSpPr>
        <p:spPr>
          <a:xfrm flipV="1">
            <a:off x="7174522" y="3713867"/>
            <a:ext cx="576776" cy="112541"/>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75D2DB97-C917-4393-B2F3-4EAECB9B98C6}"/>
              </a:ext>
            </a:extLst>
          </p:cNvPr>
          <p:cNvCxnSpPr/>
          <p:nvPr/>
        </p:nvCxnSpPr>
        <p:spPr>
          <a:xfrm flipH="1">
            <a:off x="7652827" y="3685732"/>
            <a:ext cx="98474" cy="844062"/>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F10AE60A-9AE7-4F87-BDD3-344CC1C6334F}"/>
              </a:ext>
            </a:extLst>
          </p:cNvPr>
          <p:cNvCxnSpPr/>
          <p:nvPr/>
        </p:nvCxnSpPr>
        <p:spPr>
          <a:xfrm>
            <a:off x="7638754" y="4529792"/>
            <a:ext cx="844061" cy="42203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8F738172-BCB2-4603-BCE5-F766470B6695}"/>
              </a:ext>
            </a:extLst>
          </p:cNvPr>
          <p:cNvCxnSpPr/>
          <p:nvPr/>
        </p:nvCxnSpPr>
        <p:spPr>
          <a:xfrm>
            <a:off x="8468749" y="4923689"/>
            <a:ext cx="225083" cy="73152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1D64786A-51DA-457F-859F-8C9658C9C70A}"/>
              </a:ext>
            </a:extLst>
          </p:cNvPr>
          <p:cNvCxnSpPr>
            <a:cxnSpLocks/>
          </p:cNvCxnSpPr>
          <p:nvPr/>
        </p:nvCxnSpPr>
        <p:spPr>
          <a:xfrm>
            <a:off x="8679764" y="5641141"/>
            <a:ext cx="831168" cy="534576"/>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9D483A16-E311-4331-99C2-1A756A13A580}"/>
              </a:ext>
            </a:extLst>
          </p:cNvPr>
          <p:cNvCxnSpPr/>
          <p:nvPr/>
        </p:nvCxnSpPr>
        <p:spPr>
          <a:xfrm flipH="1">
            <a:off x="8834510" y="0"/>
            <a:ext cx="662354" cy="689317"/>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2886822D-8DD8-43B9-9AE9-A485C2136107}"/>
              </a:ext>
            </a:extLst>
          </p:cNvPr>
          <p:cNvCxnSpPr/>
          <p:nvPr/>
        </p:nvCxnSpPr>
        <p:spPr>
          <a:xfrm flipH="1">
            <a:off x="8074856" y="668215"/>
            <a:ext cx="815926" cy="105508"/>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19504F75-82CF-4421-94FA-3BC45D8E62FE}"/>
              </a:ext>
            </a:extLst>
          </p:cNvPr>
          <p:cNvCxnSpPr/>
          <p:nvPr/>
        </p:nvCxnSpPr>
        <p:spPr>
          <a:xfrm>
            <a:off x="8117059" y="773722"/>
            <a:ext cx="0" cy="73152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B3CD9883-26BC-4C98-8B5F-ED8159B9EECD}"/>
              </a:ext>
            </a:extLst>
          </p:cNvPr>
          <p:cNvCxnSpPr>
            <a:cxnSpLocks/>
          </p:cNvCxnSpPr>
          <p:nvPr/>
        </p:nvCxnSpPr>
        <p:spPr>
          <a:xfrm flipH="1">
            <a:off x="7413674" y="1491174"/>
            <a:ext cx="717453" cy="422032"/>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BDAD52E-0ACE-4455-BCCD-C89B93BEA555}"/>
              </a:ext>
            </a:extLst>
          </p:cNvPr>
          <p:cNvCxnSpPr/>
          <p:nvPr/>
        </p:nvCxnSpPr>
        <p:spPr>
          <a:xfrm>
            <a:off x="7427742" y="1913206"/>
            <a:ext cx="0" cy="858129"/>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E138E890-FB66-43B3-8AC3-31CF50926A32}"/>
              </a:ext>
            </a:extLst>
          </p:cNvPr>
          <p:cNvCxnSpPr>
            <a:cxnSpLocks/>
          </p:cNvCxnSpPr>
          <p:nvPr/>
        </p:nvCxnSpPr>
        <p:spPr>
          <a:xfrm flipH="1" flipV="1">
            <a:off x="6836896" y="2630658"/>
            <a:ext cx="618982" cy="140677"/>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2810E846-A50B-41E8-9D39-2F9725D1E404}"/>
              </a:ext>
            </a:extLst>
          </p:cNvPr>
          <p:cNvCxnSpPr/>
          <p:nvPr/>
        </p:nvCxnSpPr>
        <p:spPr>
          <a:xfrm flipH="1">
            <a:off x="6414868" y="3151159"/>
            <a:ext cx="126609" cy="703385"/>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40C92EC7-26E0-4CF9-918E-0E131A52BF3D}"/>
              </a:ext>
            </a:extLst>
          </p:cNvPr>
          <p:cNvCxnSpPr/>
          <p:nvPr/>
        </p:nvCxnSpPr>
        <p:spPr>
          <a:xfrm flipH="1">
            <a:off x="5711481" y="3840476"/>
            <a:ext cx="717453"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2CD5D0D0-D19A-47A7-A07C-917BB07CCA1F}"/>
              </a:ext>
            </a:extLst>
          </p:cNvPr>
          <p:cNvCxnSpPr/>
          <p:nvPr/>
        </p:nvCxnSpPr>
        <p:spPr>
          <a:xfrm>
            <a:off x="5739618" y="3854544"/>
            <a:ext cx="0" cy="675248"/>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910C6459-AEF2-465E-8424-E958E1FB2556}"/>
              </a:ext>
            </a:extLst>
          </p:cNvPr>
          <p:cNvCxnSpPr/>
          <p:nvPr/>
        </p:nvCxnSpPr>
        <p:spPr>
          <a:xfrm flipH="1">
            <a:off x="4994030" y="4529792"/>
            <a:ext cx="773723" cy="15475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553A391-B6EA-411B-BABE-636CF4F5FB81}"/>
              </a:ext>
            </a:extLst>
          </p:cNvPr>
          <p:cNvCxnSpPr/>
          <p:nvPr/>
        </p:nvCxnSpPr>
        <p:spPr>
          <a:xfrm flipH="1">
            <a:off x="4825217" y="4663443"/>
            <a:ext cx="196949" cy="738553"/>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A0BC5CF0-F461-4816-8420-09257E09E0F7}"/>
              </a:ext>
            </a:extLst>
          </p:cNvPr>
          <p:cNvCxnSpPr/>
          <p:nvPr/>
        </p:nvCxnSpPr>
        <p:spPr>
          <a:xfrm flipH="1">
            <a:off x="4192172" y="5423095"/>
            <a:ext cx="633045" cy="414996"/>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C2E42003-91AE-4ECF-B426-1E8F18AE481C}"/>
              </a:ext>
            </a:extLst>
          </p:cNvPr>
          <p:cNvCxnSpPr/>
          <p:nvPr/>
        </p:nvCxnSpPr>
        <p:spPr>
          <a:xfrm flipH="1">
            <a:off x="4037427" y="5816990"/>
            <a:ext cx="168813" cy="54864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03CE4B41-4BE2-4EA3-9A3C-C55E4EB376FF}"/>
              </a:ext>
            </a:extLst>
          </p:cNvPr>
          <p:cNvCxnSpPr>
            <a:cxnSpLocks/>
          </p:cNvCxnSpPr>
          <p:nvPr/>
        </p:nvCxnSpPr>
        <p:spPr>
          <a:xfrm flipH="1">
            <a:off x="3441897" y="6351562"/>
            <a:ext cx="609596" cy="49237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676775B8-348F-42E2-B187-00FE38A46835}"/>
              </a:ext>
            </a:extLst>
          </p:cNvPr>
          <p:cNvCxnSpPr>
            <a:cxnSpLocks/>
          </p:cNvCxnSpPr>
          <p:nvPr/>
        </p:nvCxnSpPr>
        <p:spPr>
          <a:xfrm flipV="1">
            <a:off x="2681068" y="3372728"/>
            <a:ext cx="839961" cy="481816"/>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9BDBE14C-F871-4631-8514-5D5540753B28}"/>
              </a:ext>
            </a:extLst>
          </p:cNvPr>
          <p:cNvCxnSpPr/>
          <p:nvPr/>
        </p:nvCxnSpPr>
        <p:spPr>
          <a:xfrm>
            <a:off x="3502858" y="3372728"/>
            <a:ext cx="337625" cy="425544"/>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8094B674-E409-4F88-8585-1D91295C3D95}"/>
              </a:ext>
            </a:extLst>
          </p:cNvPr>
          <p:cNvCxnSpPr/>
          <p:nvPr/>
        </p:nvCxnSpPr>
        <p:spPr>
          <a:xfrm flipV="1">
            <a:off x="3812347" y="3414932"/>
            <a:ext cx="492369" cy="397408"/>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6E68112-22B9-4582-A26B-5BC7C81A42E8}"/>
              </a:ext>
            </a:extLst>
          </p:cNvPr>
          <p:cNvCxnSpPr/>
          <p:nvPr/>
        </p:nvCxnSpPr>
        <p:spPr>
          <a:xfrm>
            <a:off x="4276580" y="3414932"/>
            <a:ext cx="633045" cy="284867"/>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30C45AD1-4193-4196-B638-10D06570290C}"/>
              </a:ext>
            </a:extLst>
          </p:cNvPr>
          <p:cNvCxnSpPr/>
          <p:nvPr/>
        </p:nvCxnSpPr>
        <p:spPr>
          <a:xfrm flipV="1">
            <a:off x="4909625" y="3414932"/>
            <a:ext cx="633047" cy="284867"/>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3A8BF163-00ED-4C47-8276-5851CBD2692F}"/>
              </a:ext>
            </a:extLst>
          </p:cNvPr>
          <p:cNvCxnSpPr/>
          <p:nvPr/>
        </p:nvCxnSpPr>
        <p:spPr>
          <a:xfrm>
            <a:off x="5542671" y="3414932"/>
            <a:ext cx="576772"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CA889047-5FFE-46AB-90FB-68FA25CDE5E8}"/>
              </a:ext>
            </a:extLst>
          </p:cNvPr>
          <p:cNvCxnSpPr/>
          <p:nvPr/>
        </p:nvCxnSpPr>
        <p:spPr>
          <a:xfrm flipV="1">
            <a:off x="6119443" y="3151159"/>
            <a:ext cx="422034" cy="277841"/>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A93D4166-7234-416D-B5A7-889645F7CE82}"/>
              </a:ext>
            </a:extLst>
          </p:cNvPr>
          <p:cNvCxnSpPr/>
          <p:nvPr/>
        </p:nvCxnSpPr>
        <p:spPr>
          <a:xfrm flipH="1">
            <a:off x="6555545" y="2616587"/>
            <a:ext cx="295419" cy="499407"/>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83" name="TextBox 82">
            <a:extLst>
              <a:ext uri="{FF2B5EF4-FFF2-40B4-BE49-F238E27FC236}">
                <a16:creationId xmlns:a16="http://schemas.microsoft.com/office/drawing/2014/main" id="{C07BA41B-6726-408C-ACD9-C9A53702CFCF}"/>
              </a:ext>
            </a:extLst>
          </p:cNvPr>
          <p:cNvSpPr txBox="1"/>
          <p:nvPr/>
        </p:nvSpPr>
        <p:spPr>
          <a:xfrm>
            <a:off x="5401993" y="773721"/>
            <a:ext cx="1645919" cy="1262569"/>
          </a:xfrm>
          <a:prstGeom prst="rect">
            <a:avLst/>
          </a:prstGeom>
          <a:solidFill>
            <a:srgbClr val="FFC000">
              <a:alpha val="76000"/>
            </a:srgbClr>
          </a:solidFill>
          <a:effectLst>
            <a:softEdge rad="76200"/>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effectLst/>
                <a:uLnTx/>
                <a:uFillTx/>
                <a:latin typeface="Calibri" panose="020F0502020204030204"/>
                <a:ea typeface="+mn-ea"/>
                <a:cs typeface="+mn-cs"/>
              </a:rPr>
              <a:t>SOIL EROSION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6C1210B9-9025-4921-B8D8-598AA6C73A59}"/>
              </a:ext>
            </a:extLst>
          </p:cNvPr>
          <p:cNvSpPr txBox="1"/>
          <p:nvPr/>
        </p:nvSpPr>
        <p:spPr>
          <a:xfrm>
            <a:off x="7174522" y="3151159"/>
            <a:ext cx="2262542" cy="523220"/>
          </a:xfrm>
          <a:prstGeom prst="rect">
            <a:avLst/>
          </a:prstGeom>
          <a:solidFill>
            <a:schemeClr val="bg2">
              <a:alpha val="68000"/>
            </a:schemeClr>
          </a:solidFill>
          <a:effectLst>
            <a:softEdge rad="50800"/>
          </a:effectLst>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effectLst/>
                <a:uLnTx/>
                <a:uFillTx/>
                <a:latin typeface="Calibri" panose="020F0502020204030204"/>
                <a:ea typeface="+mn-ea"/>
                <a:cs typeface="+mn-cs"/>
              </a:rPr>
              <a:t>SALINIZATION</a:t>
            </a:r>
          </a:p>
        </p:txBody>
      </p:sp>
      <p:sp>
        <p:nvSpPr>
          <p:cNvPr id="4" name="TextBox 3">
            <a:extLst>
              <a:ext uri="{FF2B5EF4-FFF2-40B4-BE49-F238E27FC236}">
                <a16:creationId xmlns:a16="http://schemas.microsoft.com/office/drawing/2014/main" id="{F3639B70-60FB-46BC-A8A7-408CD0B969C5}"/>
              </a:ext>
            </a:extLst>
          </p:cNvPr>
          <p:cNvSpPr txBox="1"/>
          <p:nvPr/>
        </p:nvSpPr>
        <p:spPr>
          <a:xfrm>
            <a:off x="5120640" y="4839285"/>
            <a:ext cx="2858924" cy="523220"/>
          </a:xfrm>
          <a:prstGeom prst="rect">
            <a:avLst/>
          </a:prstGeom>
          <a:solidFill>
            <a:srgbClr val="92D050">
              <a:alpha val="80000"/>
            </a:srgbClr>
          </a:solidFill>
          <a:effectLst>
            <a:softEdge rad="63500"/>
          </a:effectLst>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effectLst/>
                <a:uLnTx/>
                <a:uFillTx/>
                <a:latin typeface="Calibri" panose="020F0502020204030204"/>
                <a:ea typeface="+mn-ea"/>
                <a:cs typeface="+mn-cs"/>
              </a:rPr>
              <a:t>EUTROPHICATION</a:t>
            </a:r>
          </a:p>
        </p:txBody>
      </p:sp>
      <p:sp>
        <p:nvSpPr>
          <p:cNvPr id="5" name="TextBox 4">
            <a:extLst>
              <a:ext uri="{FF2B5EF4-FFF2-40B4-BE49-F238E27FC236}">
                <a16:creationId xmlns:a16="http://schemas.microsoft.com/office/drawing/2014/main" id="{DE80DA5B-36C6-42FD-B7F1-BA38D2D56AED}"/>
              </a:ext>
            </a:extLst>
          </p:cNvPr>
          <p:cNvSpPr txBox="1"/>
          <p:nvPr/>
        </p:nvSpPr>
        <p:spPr>
          <a:xfrm>
            <a:off x="3090210" y="2391499"/>
            <a:ext cx="2775055" cy="954107"/>
          </a:xfrm>
          <a:prstGeom prst="rect">
            <a:avLst/>
          </a:prstGeom>
          <a:solidFill>
            <a:srgbClr val="FF0000">
              <a:alpha val="69000"/>
            </a:srgbClr>
          </a:solidFill>
          <a:effectLst>
            <a:softEdge rad="101600"/>
          </a:effectLst>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FFC000"/>
                </a:solidFill>
                <a:effectLst/>
                <a:uLnTx/>
                <a:uFillTx/>
                <a:latin typeface="Calibri" panose="020F0502020204030204"/>
                <a:ea typeface="+mn-ea"/>
                <a:cs typeface="+mn-cs"/>
              </a:rPr>
              <a:t>CLIMATE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FFC000"/>
                </a:solidFill>
                <a:effectLst/>
                <a:uLnTx/>
                <a:uFillTx/>
                <a:latin typeface="Calibri" panose="020F0502020204030204"/>
                <a:ea typeface="+mn-ea"/>
                <a:cs typeface="+mn-cs"/>
              </a:rPr>
              <a:t>DESTABILIZATION</a:t>
            </a:r>
          </a:p>
        </p:txBody>
      </p:sp>
      <p:sp>
        <p:nvSpPr>
          <p:cNvPr id="7" name="TextBox 6">
            <a:extLst>
              <a:ext uri="{FF2B5EF4-FFF2-40B4-BE49-F238E27FC236}">
                <a16:creationId xmlns:a16="http://schemas.microsoft.com/office/drawing/2014/main" id="{7DEC6468-2BC3-4179-A353-D05986A12131}"/>
              </a:ext>
            </a:extLst>
          </p:cNvPr>
          <p:cNvSpPr txBox="1"/>
          <p:nvPr/>
        </p:nvSpPr>
        <p:spPr>
          <a:xfrm>
            <a:off x="2784239" y="3826415"/>
            <a:ext cx="2280130" cy="1384995"/>
          </a:xfrm>
          <a:prstGeom prst="rect">
            <a:avLst/>
          </a:prstGeom>
          <a:solidFill>
            <a:schemeClr val="accent2">
              <a:alpha val="96000"/>
            </a:schemeClr>
          </a:solidFill>
          <a:effectLst>
            <a:softEdge rad="127000"/>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Calibri" panose="020F0502020204030204"/>
                <a:ea typeface="+mn-ea"/>
                <a:cs typeface="+mn-cs"/>
              </a:rPr>
              <a:t>GLOBAL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Calibri" panose="020F0502020204030204"/>
                <a:ea typeface="+mn-ea"/>
                <a:cs typeface="+mn-cs"/>
              </a:rPr>
              <a:t>BIODIVERSITY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Calibri" panose="020F0502020204030204"/>
                <a:ea typeface="+mn-ea"/>
                <a:cs typeface="+mn-cs"/>
              </a:rPr>
              <a:t>COLLAPSE</a:t>
            </a:r>
          </a:p>
        </p:txBody>
      </p:sp>
    </p:spTree>
    <p:extLst>
      <p:ext uri="{BB962C8B-B14F-4D97-AF65-F5344CB8AC3E}">
        <p14:creationId xmlns:p14="http://schemas.microsoft.com/office/powerpoint/2010/main" val="424734107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E12067C-5625-4018-ADC4-C1E9A958CA89}"/>
              </a:ext>
            </a:extLst>
          </p:cNvPr>
          <p:cNvPicPr>
            <a:picLocks noChangeAspect="1"/>
          </p:cNvPicPr>
          <p:nvPr/>
        </p:nvPicPr>
        <p:blipFill rotWithShape="1">
          <a:blip r:embed="rId2">
            <a:extLst>
              <a:ext uri="{28A0092B-C50C-407E-A947-70E740481C1C}">
                <a14:useLocalDpi xmlns:a14="http://schemas.microsoft.com/office/drawing/2010/main" val="0"/>
              </a:ext>
            </a:extLst>
          </a:blip>
          <a:srcRect t="45067"/>
          <a:stretch/>
        </p:blipFill>
        <p:spPr>
          <a:xfrm>
            <a:off x="3374264" y="1560483"/>
            <a:ext cx="4931677" cy="5135592"/>
          </a:xfrm>
          <a:prstGeom prst="rect">
            <a:avLst/>
          </a:prstGeom>
          <a:effectLst>
            <a:softEdge rad="177800"/>
          </a:effectLst>
        </p:spPr>
      </p:pic>
      <p:sp>
        <p:nvSpPr>
          <p:cNvPr id="5" name="TextBox 4">
            <a:extLst>
              <a:ext uri="{FF2B5EF4-FFF2-40B4-BE49-F238E27FC236}">
                <a16:creationId xmlns:a16="http://schemas.microsoft.com/office/drawing/2014/main" id="{B79E29A8-8998-4961-9988-AABDF175FF3C}"/>
              </a:ext>
            </a:extLst>
          </p:cNvPr>
          <p:cNvSpPr txBox="1"/>
          <p:nvPr/>
        </p:nvSpPr>
        <p:spPr>
          <a:xfrm>
            <a:off x="8117066" y="179358"/>
            <a:ext cx="4046806" cy="36009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E7E6E6">
                    <a:lumMod val="90000"/>
                  </a:srgbClr>
                </a:solidFill>
                <a:effectLst/>
                <a:uLnTx/>
                <a:uFillTx/>
                <a:latin typeface="Tahoma" panose="020B0604030504040204" pitchFamily="34" charset="0"/>
                <a:ea typeface="Tahoma" panose="020B0604030504040204" pitchFamily="34" charset="0"/>
                <a:cs typeface="Tahoma" panose="020B0604030504040204" pitchFamily="34" charset="0"/>
              </a:rPr>
              <a:t>MODERN HORSEMEN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E7E6E6">
                    <a:lumMod val="90000"/>
                  </a:srgbClr>
                </a:solidFill>
                <a:effectLst/>
                <a:uLnTx/>
                <a:uFillTx/>
                <a:latin typeface="Tahoma" panose="020B0604030504040204" pitchFamily="34" charset="0"/>
                <a:ea typeface="Tahoma" panose="020B0604030504040204" pitchFamily="34" charset="0"/>
                <a:cs typeface="Tahoma" panose="020B0604030504040204" pitchFamily="34" charset="0"/>
              </a:rPr>
              <a:t>OF THE APOCALYPSE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srgbClr val="E7E6E6">
                  <a:lumMod val="90000"/>
                </a:srgbClr>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E7E6E6">
                    <a:lumMod val="90000"/>
                  </a:srgbClr>
                </a:solidFill>
                <a:effectLst/>
                <a:uLnTx/>
                <a:uFillTx/>
                <a:latin typeface="Calibri" panose="020F0502020204030204"/>
                <a:ea typeface="+mn-ea"/>
                <a:cs typeface="+mn-cs"/>
              </a:rPr>
              <a:t>CLIMATE DESTABILIZATION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E7E6E6">
                    <a:lumMod val="90000"/>
                  </a:srgbClr>
                </a:solidFill>
                <a:effectLst/>
                <a:uLnTx/>
                <a:uFillTx/>
                <a:latin typeface="Calibri" panose="020F0502020204030204"/>
                <a:ea typeface="+mn-ea"/>
                <a:cs typeface="+mn-cs"/>
              </a:rPr>
              <a:t>POLLUTION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E7E6E6">
                    <a:lumMod val="90000"/>
                  </a:srgbClr>
                </a:solidFill>
                <a:effectLst/>
                <a:uLnTx/>
                <a:uFillTx/>
                <a:latin typeface="Calibri" panose="020F0502020204030204"/>
                <a:ea typeface="+mn-ea"/>
                <a:cs typeface="+mn-cs"/>
              </a:rPr>
              <a:t>DIVERSITY COLLAPSE</a:t>
            </a:r>
          </a:p>
        </p:txBody>
      </p:sp>
      <p:sp>
        <p:nvSpPr>
          <p:cNvPr id="7" name="TextBox 6">
            <a:extLst>
              <a:ext uri="{FF2B5EF4-FFF2-40B4-BE49-F238E27FC236}">
                <a16:creationId xmlns:a16="http://schemas.microsoft.com/office/drawing/2014/main" id="{CB02031D-975E-412F-8AB5-3686C4E36EB4}"/>
              </a:ext>
            </a:extLst>
          </p:cNvPr>
          <p:cNvSpPr txBox="1"/>
          <p:nvPr/>
        </p:nvSpPr>
        <p:spPr>
          <a:xfrm>
            <a:off x="-56286" y="182888"/>
            <a:ext cx="4046805" cy="36009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E7E6E6">
                    <a:lumMod val="90000"/>
                  </a:srgbClr>
                </a:solidFill>
                <a:effectLst/>
                <a:uLnTx/>
                <a:uFillTx/>
                <a:latin typeface="Tahoma" panose="020B0604030504040204" pitchFamily="34" charset="0"/>
                <a:ea typeface="Tahoma" panose="020B0604030504040204" pitchFamily="34" charset="0"/>
                <a:cs typeface="Tahoma" panose="020B0604030504040204" pitchFamily="34" charset="0"/>
              </a:rPr>
              <a:t>MALTHUS’ HORSEMEN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E7E6E6">
                    <a:lumMod val="90000"/>
                  </a:srgbClr>
                </a:solidFill>
                <a:effectLst/>
                <a:uLnTx/>
                <a:uFillTx/>
                <a:latin typeface="Tahoma" panose="020B0604030504040204" pitchFamily="34" charset="0"/>
                <a:ea typeface="Tahoma" panose="020B0604030504040204" pitchFamily="34" charset="0"/>
                <a:cs typeface="Tahoma" panose="020B0604030504040204" pitchFamily="34" charset="0"/>
              </a:rPr>
              <a:t>OF THE APOCALYPSE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srgbClr val="E7E6E6">
                  <a:lumMod val="90000"/>
                </a:srgbClr>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E7E6E6">
                    <a:lumMod val="90000"/>
                  </a:srgbClr>
                </a:solidFill>
                <a:effectLst/>
                <a:uLnTx/>
                <a:uFillTx/>
                <a:latin typeface="Calibri" panose="020F0502020204030204"/>
                <a:ea typeface="+mn-ea"/>
                <a:cs typeface="+mn-cs"/>
              </a:rPr>
              <a:t>FAMINE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E7E6E6">
                    <a:lumMod val="90000"/>
                  </a:srgbClr>
                </a:solidFill>
                <a:effectLst/>
                <a:uLnTx/>
                <a:uFillTx/>
                <a:latin typeface="Calibri" panose="020F0502020204030204"/>
                <a:ea typeface="+mn-ea"/>
                <a:cs typeface="+mn-cs"/>
              </a:rPr>
              <a:t>DISEASE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E7E6E6">
                    <a:lumMod val="90000"/>
                  </a:srgbClr>
                </a:solidFill>
                <a:effectLst/>
                <a:uLnTx/>
                <a:uFillTx/>
                <a:latin typeface="Calibri" panose="020F0502020204030204"/>
                <a:ea typeface="+mn-ea"/>
                <a:cs typeface="+mn-cs"/>
              </a:rPr>
              <a:t>WAR</a:t>
            </a:r>
          </a:p>
        </p:txBody>
      </p:sp>
    </p:spTree>
    <p:extLst>
      <p:ext uri="{BB962C8B-B14F-4D97-AF65-F5344CB8AC3E}">
        <p14:creationId xmlns:p14="http://schemas.microsoft.com/office/powerpoint/2010/main" val="299310991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79E29A8-8998-4961-9988-AABDF175FF3C}"/>
              </a:ext>
            </a:extLst>
          </p:cNvPr>
          <p:cNvSpPr txBox="1"/>
          <p:nvPr/>
        </p:nvSpPr>
        <p:spPr>
          <a:xfrm>
            <a:off x="8117066" y="179358"/>
            <a:ext cx="4046806" cy="36009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E7E6E6">
                    <a:lumMod val="90000"/>
                  </a:srgbClr>
                </a:solidFill>
                <a:effectLst/>
                <a:uLnTx/>
                <a:uFillTx/>
                <a:latin typeface="Tahoma" panose="020B0604030504040204" pitchFamily="34" charset="0"/>
                <a:ea typeface="Tahoma" panose="020B0604030504040204" pitchFamily="34" charset="0"/>
                <a:cs typeface="Tahoma" panose="020B0604030504040204" pitchFamily="34" charset="0"/>
              </a:rPr>
              <a:t>MODERN HORSEMEN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E7E6E6">
                    <a:lumMod val="90000"/>
                  </a:srgbClr>
                </a:solidFill>
                <a:effectLst/>
                <a:uLnTx/>
                <a:uFillTx/>
                <a:latin typeface="Tahoma" panose="020B0604030504040204" pitchFamily="34" charset="0"/>
                <a:ea typeface="Tahoma" panose="020B0604030504040204" pitchFamily="34" charset="0"/>
                <a:cs typeface="Tahoma" panose="020B0604030504040204" pitchFamily="34" charset="0"/>
              </a:rPr>
              <a:t>OF THE APOCALYPSE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srgbClr val="E7E6E6">
                  <a:lumMod val="90000"/>
                </a:srgbClr>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E7E6E6">
                    <a:lumMod val="90000"/>
                  </a:srgbClr>
                </a:solidFill>
                <a:effectLst/>
                <a:uLnTx/>
                <a:uFillTx/>
                <a:latin typeface="Calibri" panose="020F0502020204030204"/>
                <a:ea typeface="+mn-ea"/>
                <a:cs typeface="+mn-cs"/>
              </a:rPr>
              <a:t>CLIMATE DESTABILIZATION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E7E6E6">
                    <a:lumMod val="90000"/>
                  </a:srgbClr>
                </a:solidFill>
                <a:effectLst/>
                <a:uLnTx/>
                <a:uFillTx/>
                <a:latin typeface="Calibri" panose="020F0502020204030204"/>
                <a:ea typeface="+mn-ea"/>
                <a:cs typeface="+mn-cs"/>
              </a:rPr>
              <a:t>POLLUTION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E7E6E6">
                    <a:lumMod val="90000"/>
                  </a:srgbClr>
                </a:solidFill>
                <a:effectLst/>
                <a:uLnTx/>
                <a:uFillTx/>
                <a:latin typeface="Calibri" panose="020F0502020204030204"/>
                <a:ea typeface="+mn-ea"/>
                <a:cs typeface="+mn-cs"/>
              </a:rPr>
              <a:t>DIVERSITY COLLAPSE</a:t>
            </a:r>
          </a:p>
        </p:txBody>
      </p:sp>
      <p:sp>
        <p:nvSpPr>
          <p:cNvPr id="7" name="TextBox 6">
            <a:extLst>
              <a:ext uri="{FF2B5EF4-FFF2-40B4-BE49-F238E27FC236}">
                <a16:creationId xmlns:a16="http://schemas.microsoft.com/office/drawing/2014/main" id="{CB02031D-975E-412F-8AB5-3686C4E36EB4}"/>
              </a:ext>
            </a:extLst>
          </p:cNvPr>
          <p:cNvSpPr txBox="1"/>
          <p:nvPr/>
        </p:nvSpPr>
        <p:spPr>
          <a:xfrm>
            <a:off x="-56286" y="182888"/>
            <a:ext cx="4046805" cy="36009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E7E6E6">
                    <a:lumMod val="90000"/>
                  </a:srgbClr>
                </a:solidFill>
                <a:effectLst/>
                <a:uLnTx/>
                <a:uFillTx/>
                <a:latin typeface="Tahoma" panose="020B0604030504040204" pitchFamily="34" charset="0"/>
                <a:ea typeface="Tahoma" panose="020B0604030504040204" pitchFamily="34" charset="0"/>
                <a:cs typeface="Tahoma" panose="020B0604030504040204" pitchFamily="34" charset="0"/>
              </a:rPr>
              <a:t>MALTHUS’ HORSEMEN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E7E6E6">
                    <a:lumMod val="90000"/>
                  </a:srgbClr>
                </a:solidFill>
                <a:effectLst/>
                <a:uLnTx/>
                <a:uFillTx/>
                <a:latin typeface="Tahoma" panose="020B0604030504040204" pitchFamily="34" charset="0"/>
                <a:ea typeface="Tahoma" panose="020B0604030504040204" pitchFamily="34" charset="0"/>
                <a:cs typeface="Tahoma" panose="020B0604030504040204" pitchFamily="34" charset="0"/>
              </a:rPr>
              <a:t>OF THE APOCALYPSE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srgbClr val="E7E6E6">
                  <a:lumMod val="90000"/>
                </a:srgbClr>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E7E6E6">
                    <a:lumMod val="90000"/>
                  </a:srgbClr>
                </a:solidFill>
                <a:effectLst/>
                <a:uLnTx/>
                <a:uFillTx/>
                <a:latin typeface="Calibri" panose="020F0502020204030204"/>
                <a:ea typeface="+mn-ea"/>
                <a:cs typeface="+mn-cs"/>
              </a:rPr>
              <a:t>FAMINE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E7E6E6">
                    <a:lumMod val="90000"/>
                  </a:srgbClr>
                </a:solidFill>
                <a:effectLst/>
                <a:uLnTx/>
                <a:uFillTx/>
                <a:latin typeface="Calibri" panose="020F0502020204030204"/>
                <a:ea typeface="+mn-ea"/>
                <a:cs typeface="+mn-cs"/>
              </a:rPr>
              <a:t>DISEASE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E7E6E6">
                    <a:lumMod val="90000"/>
                  </a:srgbClr>
                </a:solidFill>
                <a:effectLst/>
                <a:uLnTx/>
                <a:uFillTx/>
                <a:latin typeface="Calibri" panose="020F0502020204030204"/>
                <a:ea typeface="+mn-ea"/>
                <a:cs typeface="+mn-cs"/>
              </a:rPr>
              <a:t>WAR</a:t>
            </a:r>
          </a:p>
        </p:txBody>
      </p:sp>
      <p:sp>
        <p:nvSpPr>
          <p:cNvPr id="2" name="Arrow: Down 1">
            <a:extLst>
              <a:ext uri="{FF2B5EF4-FFF2-40B4-BE49-F238E27FC236}">
                <a16:creationId xmlns:a16="http://schemas.microsoft.com/office/drawing/2014/main" id="{8DF78255-4461-4198-9260-F19A5E970CE6}"/>
              </a:ext>
            </a:extLst>
          </p:cNvPr>
          <p:cNvSpPr/>
          <p:nvPr/>
        </p:nvSpPr>
        <p:spPr>
          <a:xfrm>
            <a:off x="9706709" y="3967093"/>
            <a:ext cx="844061" cy="1200329"/>
          </a:xfrm>
          <a:prstGeom prst="downArrow">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2B35C912-FC6E-48A8-9D94-8E8898FCF6C1}"/>
              </a:ext>
            </a:extLst>
          </p:cNvPr>
          <p:cNvSpPr txBox="1"/>
          <p:nvPr/>
        </p:nvSpPr>
        <p:spPr>
          <a:xfrm>
            <a:off x="9045529" y="5416066"/>
            <a:ext cx="2166425"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E7E6E6">
                    <a:lumMod val="90000"/>
                  </a:srgbClr>
                </a:solidFill>
                <a:effectLst/>
                <a:uLnTx/>
                <a:uFillTx/>
                <a:latin typeface="Calibri" panose="020F0502020204030204"/>
                <a:ea typeface="+mn-ea"/>
                <a:cs typeface="+mn-cs"/>
              </a:rPr>
              <a:t>FAMINE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E7E6E6">
                    <a:lumMod val="90000"/>
                  </a:srgbClr>
                </a:solidFill>
                <a:effectLst/>
                <a:uLnTx/>
                <a:uFillTx/>
                <a:latin typeface="Calibri" panose="020F0502020204030204"/>
                <a:ea typeface="+mn-ea"/>
                <a:cs typeface="+mn-cs"/>
              </a:rPr>
              <a:t>DISEASE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E7E6E6">
                    <a:lumMod val="90000"/>
                  </a:srgbClr>
                </a:solidFill>
                <a:effectLst/>
                <a:uLnTx/>
                <a:uFillTx/>
                <a:latin typeface="Calibri" panose="020F0502020204030204"/>
                <a:ea typeface="+mn-ea"/>
                <a:cs typeface="+mn-cs"/>
              </a:rPr>
              <a:t>WAR</a:t>
            </a:r>
          </a:p>
        </p:txBody>
      </p:sp>
      <p:pic>
        <p:nvPicPr>
          <p:cNvPr id="6" name="Picture 5">
            <a:extLst>
              <a:ext uri="{FF2B5EF4-FFF2-40B4-BE49-F238E27FC236}">
                <a16:creationId xmlns:a16="http://schemas.microsoft.com/office/drawing/2014/main" id="{7E435F58-0F97-44A8-8042-0BB801207240}"/>
              </a:ext>
            </a:extLst>
          </p:cNvPr>
          <p:cNvPicPr>
            <a:picLocks noChangeAspect="1"/>
          </p:cNvPicPr>
          <p:nvPr/>
        </p:nvPicPr>
        <p:blipFill>
          <a:blip r:embed="rId2"/>
          <a:stretch>
            <a:fillRect/>
          </a:stretch>
        </p:blipFill>
        <p:spPr>
          <a:xfrm>
            <a:off x="3372779" y="1557686"/>
            <a:ext cx="4932091" cy="5133277"/>
          </a:xfrm>
          <a:prstGeom prst="rect">
            <a:avLst/>
          </a:prstGeom>
        </p:spPr>
      </p:pic>
    </p:spTree>
    <p:extLst>
      <p:ext uri="{BB962C8B-B14F-4D97-AF65-F5344CB8AC3E}">
        <p14:creationId xmlns:p14="http://schemas.microsoft.com/office/powerpoint/2010/main" val="263294911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8B300-7707-F9A1-D858-6716FB8D397E}"/>
              </a:ext>
            </a:extLst>
          </p:cNvPr>
          <p:cNvSpPr>
            <a:spLocks noGrp="1"/>
          </p:cNvSpPr>
          <p:nvPr>
            <p:ph type="title"/>
          </p:nvPr>
        </p:nvSpPr>
        <p:spPr/>
        <p:txBody>
          <a:bodyPr/>
          <a:lstStyle/>
          <a:p>
            <a:r>
              <a:rPr lang="en-GB" b="1" dirty="0">
                <a:latin typeface="+mn-lt"/>
              </a:rPr>
              <a:t>Key points on Celtic Ecology</a:t>
            </a:r>
          </a:p>
        </p:txBody>
      </p:sp>
      <p:sp>
        <p:nvSpPr>
          <p:cNvPr id="3" name="Content Placeholder 2">
            <a:extLst>
              <a:ext uri="{FF2B5EF4-FFF2-40B4-BE49-F238E27FC236}">
                <a16:creationId xmlns:a16="http://schemas.microsoft.com/office/drawing/2014/main" id="{88693DA0-2A57-1B9F-A5FF-74A0E24B05BA}"/>
              </a:ext>
            </a:extLst>
          </p:cNvPr>
          <p:cNvSpPr>
            <a:spLocks noGrp="1"/>
          </p:cNvSpPr>
          <p:nvPr>
            <p:ph idx="1"/>
          </p:nvPr>
        </p:nvSpPr>
        <p:spPr/>
        <p:txBody>
          <a:bodyPr/>
          <a:lstStyle/>
          <a:p>
            <a:r>
              <a:rPr lang="en-GB" b="1" dirty="0"/>
              <a:t>The Earth system: the ultimate arbitrator</a:t>
            </a:r>
          </a:p>
          <a:p>
            <a:r>
              <a:rPr lang="en-GB" b="1" dirty="0"/>
              <a:t>Community: a collective empowerment through engagement with each other and with the Earth system</a:t>
            </a:r>
          </a:p>
          <a:p>
            <a:r>
              <a:rPr lang="en-GB" b="1" dirty="0"/>
              <a:t>System theory: embracing emergence through feedback</a:t>
            </a:r>
          </a:p>
          <a:p>
            <a:r>
              <a:rPr lang="en-GB" b="1" dirty="0"/>
              <a:t>System theory: Embracing sub-optimality through trade-offs</a:t>
            </a:r>
          </a:p>
          <a:p>
            <a:r>
              <a:rPr lang="en-GB" b="1" dirty="0"/>
              <a:t>System theory: embracing non-linearity through resilience</a:t>
            </a:r>
          </a:p>
          <a:p>
            <a:r>
              <a:rPr lang="en-GB" b="1" dirty="0"/>
              <a:t>System theory: embracing crisis through self-organization.</a:t>
            </a:r>
          </a:p>
          <a:p>
            <a:endParaRPr lang="en-GB" b="1" dirty="0"/>
          </a:p>
        </p:txBody>
      </p:sp>
    </p:spTree>
    <p:extLst>
      <p:ext uri="{BB962C8B-B14F-4D97-AF65-F5344CB8AC3E}">
        <p14:creationId xmlns:p14="http://schemas.microsoft.com/office/powerpoint/2010/main" val="371668946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38EC0-F04B-DE93-E3EE-A412F8BD9FCC}"/>
              </a:ext>
            </a:extLst>
          </p:cNvPr>
          <p:cNvSpPr>
            <a:spLocks noGrp="1"/>
          </p:cNvSpPr>
          <p:nvPr>
            <p:ph type="title"/>
          </p:nvPr>
        </p:nvSpPr>
        <p:spPr/>
        <p:txBody>
          <a:bodyPr/>
          <a:lstStyle/>
          <a:p>
            <a:r>
              <a:rPr lang="en-GB" b="1" dirty="0">
                <a:latin typeface="+mn-lt"/>
              </a:rPr>
              <a:t>The misappropriation of Nature</a:t>
            </a:r>
          </a:p>
        </p:txBody>
      </p:sp>
      <p:sp>
        <p:nvSpPr>
          <p:cNvPr id="3" name="Content Placeholder 2">
            <a:extLst>
              <a:ext uri="{FF2B5EF4-FFF2-40B4-BE49-F238E27FC236}">
                <a16:creationId xmlns:a16="http://schemas.microsoft.com/office/drawing/2014/main" id="{5E458389-24EA-2127-EF72-86E228EB44DA}"/>
              </a:ext>
            </a:extLst>
          </p:cNvPr>
          <p:cNvSpPr>
            <a:spLocks noGrp="1"/>
          </p:cNvSpPr>
          <p:nvPr>
            <p:ph idx="1"/>
          </p:nvPr>
        </p:nvSpPr>
        <p:spPr/>
        <p:txBody>
          <a:bodyPr/>
          <a:lstStyle/>
          <a:p>
            <a:r>
              <a:rPr lang="en-GB" b="1" dirty="0"/>
              <a:t>Skene, K.R. (2021). Sustainability policy and practice: Is Nature an appropriate mentor? Environment, Development and Sustainability, pp. 1-19. </a:t>
            </a:r>
          </a:p>
          <a:p>
            <a:r>
              <a:rPr lang="en-GB" b="1" dirty="0"/>
              <a:t>Chaos and order co-exist in Nature</a:t>
            </a:r>
          </a:p>
          <a:p>
            <a:r>
              <a:rPr lang="en-GB" b="1" dirty="0"/>
              <a:t>The Earth system as a powerful, non-linear, emergent whole</a:t>
            </a:r>
          </a:p>
          <a:p>
            <a:r>
              <a:rPr lang="en-GB" b="1" dirty="0"/>
              <a:t>It self-organizes, shape-shifts and continually communicates</a:t>
            </a:r>
          </a:p>
          <a:p>
            <a:r>
              <a:rPr lang="en-GB" b="1" dirty="0"/>
              <a:t>Operating across space and time</a:t>
            </a:r>
          </a:p>
          <a:p>
            <a:r>
              <a:rPr lang="en-GB" b="1" dirty="0"/>
              <a:t>Celtic ecology recognized its centrality, timelessness and power.</a:t>
            </a:r>
          </a:p>
          <a:p>
            <a:r>
              <a:rPr lang="en-GB" b="1" dirty="0"/>
              <a:t>The foundations for any hope of addressing the </a:t>
            </a:r>
            <a:r>
              <a:rPr lang="en-GB" b="1"/>
              <a:t>current challenges.</a:t>
            </a:r>
            <a:endParaRPr lang="en-GB" b="1" dirty="0"/>
          </a:p>
        </p:txBody>
      </p:sp>
    </p:spTree>
    <p:extLst>
      <p:ext uri="{BB962C8B-B14F-4D97-AF65-F5344CB8AC3E}">
        <p14:creationId xmlns:p14="http://schemas.microsoft.com/office/powerpoint/2010/main" val="407224523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98712-A1C6-83A7-E79C-0A0B23C27722}"/>
              </a:ext>
            </a:extLst>
          </p:cNvPr>
          <p:cNvSpPr>
            <a:spLocks noGrp="1"/>
          </p:cNvSpPr>
          <p:nvPr>
            <p:ph type="title"/>
          </p:nvPr>
        </p:nvSpPr>
        <p:spPr>
          <a:xfrm>
            <a:off x="838200" y="2960404"/>
            <a:ext cx="10515600" cy="1325563"/>
          </a:xfrm>
        </p:spPr>
        <p:txBody>
          <a:bodyPr>
            <a:normAutofit/>
          </a:bodyPr>
          <a:lstStyle/>
          <a:p>
            <a:pPr algn="ctr"/>
            <a:r>
              <a:rPr lang="en-GB" sz="8800" b="1" dirty="0">
                <a:latin typeface="+mn-lt"/>
              </a:rPr>
              <a:t>Pluriverse thinking</a:t>
            </a:r>
          </a:p>
        </p:txBody>
      </p:sp>
      <p:sp>
        <p:nvSpPr>
          <p:cNvPr id="3" name="Content Placeholder 2">
            <a:extLst>
              <a:ext uri="{FF2B5EF4-FFF2-40B4-BE49-F238E27FC236}">
                <a16:creationId xmlns:a16="http://schemas.microsoft.com/office/drawing/2014/main" id="{D58B2932-19E2-04E1-5916-0F479EC60FF9}"/>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386335543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DE484-EAB1-1986-C1DE-FEFCFEE275A8}"/>
              </a:ext>
            </a:extLst>
          </p:cNvPr>
          <p:cNvSpPr>
            <a:spLocks noGrp="1"/>
          </p:cNvSpPr>
          <p:nvPr>
            <p:ph type="title"/>
          </p:nvPr>
        </p:nvSpPr>
        <p:spPr>
          <a:xfrm>
            <a:off x="838200" y="-118967"/>
            <a:ext cx="10515600" cy="1325563"/>
          </a:xfrm>
        </p:spPr>
        <p:txBody>
          <a:bodyPr>
            <a:normAutofit/>
          </a:bodyPr>
          <a:lstStyle/>
          <a:p>
            <a:pPr algn="ctr"/>
            <a:r>
              <a:rPr lang="en-GB" sz="6000" b="1" dirty="0">
                <a:latin typeface="+mn-lt"/>
              </a:rPr>
              <a:t>ECOLOGY AS A COMPASS</a:t>
            </a:r>
          </a:p>
        </p:txBody>
      </p:sp>
      <p:sp>
        <p:nvSpPr>
          <p:cNvPr id="3" name="Content Placeholder 2">
            <a:extLst>
              <a:ext uri="{FF2B5EF4-FFF2-40B4-BE49-F238E27FC236}">
                <a16:creationId xmlns:a16="http://schemas.microsoft.com/office/drawing/2014/main" id="{C560A4DA-A9E0-0CAF-5226-F0E7AFE14039}"/>
              </a:ext>
            </a:extLst>
          </p:cNvPr>
          <p:cNvSpPr>
            <a:spLocks noGrp="1"/>
          </p:cNvSpPr>
          <p:nvPr>
            <p:ph idx="1"/>
          </p:nvPr>
        </p:nvSpPr>
        <p:spPr>
          <a:xfrm>
            <a:off x="219638" y="1138801"/>
            <a:ext cx="12124762" cy="4473388"/>
          </a:xfrm>
        </p:spPr>
        <p:txBody>
          <a:bodyPr/>
          <a:lstStyle/>
          <a:p>
            <a:r>
              <a:rPr lang="en-GB" b="1" dirty="0"/>
              <a:t>Humanity as embedded, diffusive, enfolded, unfolding and dynamic </a:t>
            </a:r>
          </a:p>
          <a:p>
            <a:r>
              <a:rPr lang="en-GB" b="1" dirty="0"/>
              <a:t>Embracing the more-than-human as human</a:t>
            </a:r>
          </a:p>
          <a:p>
            <a:r>
              <a:rPr lang="en-GB" b="1" dirty="0"/>
              <a:t>Rejecting the less-than-human as human</a:t>
            </a:r>
          </a:p>
          <a:p>
            <a:r>
              <a:rPr lang="en-GB" b="1" dirty="0"/>
              <a:t>Chaos and order as an integrated whole</a:t>
            </a:r>
          </a:p>
          <a:p>
            <a:r>
              <a:rPr lang="en-GB" b="1" dirty="0"/>
              <a:t>The integrated totality: everything is everything.</a:t>
            </a:r>
          </a:p>
          <a:p>
            <a:endParaRPr lang="en-GB" dirty="0"/>
          </a:p>
        </p:txBody>
      </p:sp>
    </p:spTree>
    <p:extLst>
      <p:ext uri="{BB962C8B-B14F-4D97-AF65-F5344CB8AC3E}">
        <p14:creationId xmlns:p14="http://schemas.microsoft.com/office/powerpoint/2010/main" val="150682243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F37E9-78CB-2B3A-0E21-C8F3E6921769}"/>
              </a:ext>
            </a:extLst>
          </p:cNvPr>
          <p:cNvSpPr>
            <a:spLocks noGrp="1"/>
          </p:cNvSpPr>
          <p:nvPr>
            <p:ph type="title"/>
          </p:nvPr>
        </p:nvSpPr>
        <p:spPr/>
        <p:txBody>
          <a:bodyPr/>
          <a:lstStyle/>
          <a:p>
            <a:pPr algn="ctr"/>
            <a:r>
              <a:rPr lang="en-GB" b="1" dirty="0">
                <a:latin typeface="+mn-lt"/>
              </a:rPr>
              <a:t>Thank you!</a:t>
            </a:r>
          </a:p>
        </p:txBody>
      </p:sp>
      <p:sp>
        <p:nvSpPr>
          <p:cNvPr id="3" name="Content Placeholder 2">
            <a:extLst>
              <a:ext uri="{FF2B5EF4-FFF2-40B4-BE49-F238E27FC236}">
                <a16:creationId xmlns:a16="http://schemas.microsoft.com/office/drawing/2014/main" id="{5808AC95-A556-3D32-71EC-D324AD9DD8DF}"/>
              </a:ext>
            </a:extLst>
          </p:cNvPr>
          <p:cNvSpPr>
            <a:spLocks noGrp="1"/>
          </p:cNvSpPr>
          <p:nvPr>
            <p:ph idx="1"/>
          </p:nvPr>
        </p:nvSpPr>
        <p:spPr/>
        <p:txBody>
          <a:bodyPr/>
          <a:lstStyle/>
          <a:p>
            <a:r>
              <a:rPr lang="en-GB" b="1" dirty="0"/>
              <a:t>A whole range of summer field visits are planned for the month of June (see Course Website)</a:t>
            </a:r>
          </a:p>
          <a:p>
            <a:r>
              <a:rPr lang="en-GB" b="1" dirty="0"/>
              <a:t>Hope to see you at some of these.</a:t>
            </a:r>
          </a:p>
        </p:txBody>
      </p:sp>
      <p:pic>
        <p:nvPicPr>
          <p:cNvPr id="4" name="Picture 3">
            <a:extLst>
              <a:ext uri="{FF2B5EF4-FFF2-40B4-BE49-F238E27FC236}">
                <a16:creationId xmlns:a16="http://schemas.microsoft.com/office/drawing/2014/main" id="{FA6F6956-476D-5AC6-25A0-0F3AD0D91B12}"/>
              </a:ext>
            </a:extLst>
          </p:cNvPr>
          <p:cNvPicPr>
            <a:picLocks noChangeAspect="1"/>
          </p:cNvPicPr>
          <p:nvPr/>
        </p:nvPicPr>
        <p:blipFill>
          <a:blip r:embed="rId2"/>
          <a:stretch>
            <a:fillRect/>
          </a:stretch>
        </p:blipFill>
        <p:spPr>
          <a:xfrm>
            <a:off x="0" y="3256709"/>
            <a:ext cx="4404318" cy="2920254"/>
          </a:xfrm>
          <a:prstGeom prst="rect">
            <a:avLst/>
          </a:prstGeom>
        </p:spPr>
      </p:pic>
      <p:pic>
        <p:nvPicPr>
          <p:cNvPr id="11266" name="Picture 2" descr="The Wonder of Alyth | Airlie Green Development">
            <a:extLst>
              <a:ext uri="{FF2B5EF4-FFF2-40B4-BE49-F238E27FC236}">
                <a16:creationId xmlns:a16="http://schemas.microsoft.com/office/drawing/2014/main" id="{DCBD409C-971A-7CBE-890C-41073F7758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2767" y="4128246"/>
            <a:ext cx="4435849" cy="272975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162D2C3-3D9E-3C3A-B1D7-800EFDEF4B10}"/>
              </a:ext>
            </a:extLst>
          </p:cNvPr>
          <p:cNvSpPr txBox="1"/>
          <p:nvPr/>
        </p:nvSpPr>
        <p:spPr>
          <a:xfrm>
            <a:off x="3711392" y="6225987"/>
            <a:ext cx="2313839" cy="584775"/>
          </a:xfrm>
          <a:prstGeom prst="rect">
            <a:avLst/>
          </a:prstGeom>
          <a:noFill/>
        </p:spPr>
        <p:txBody>
          <a:bodyPr wrap="none" rtlCol="0">
            <a:spAutoFit/>
          </a:bodyPr>
          <a:lstStyle/>
          <a:p>
            <a:r>
              <a:rPr lang="en-GB" sz="3200" b="1" dirty="0">
                <a:solidFill>
                  <a:schemeClr val="bg1"/>
                </a:solidFill>
              </a:rPr>
              <a:t>Den of Alyth</a:t>
            </a:r>
          </a:p>
        </p:txBody>
      </p:sp>
      <p:pic>
        <p:nvPicPr>
          <p:cNvPr id="11268" name="Picture 4" descr="Black Audi Birding: Fowlsheugh Aberdeenshire 25th May 2023">
            <a:extLst>
              <a:ext uri="{FF2B5EF4-FFF2-40B4-BE49-F238E27FC236}">
                <a16:creationId xmlns:a16="http://schemas.microsoft.com/office/drawing/2014/main" id="{D59C4DF7-D3D8-3862-8F5F-A086C44B522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75932" y="2278809"/>
            <a:ext cx="2820988" cy="3429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EBB2982F-5813-19C5-22B6-B0EF12303101}"/>
              </a:ext>
            </a:extLst>
          </p:cNvPr>
          <p:cNvSpPr txBox="1"/>
          <p:nvPr/>
        </p:nvSpPr>
        <p:spPr>
          <a:xfrm>
            <a:off x="6884895" y="2199156"/>
            <a:ext cx="2219454" cy="584775"/>
          </a:xfrm>
          <a:prstGeom prst="rect">
            <a:avLst/>
          </a:prstGeom>
          <a:noFill/>
        </p:spPr>
        <p:txBody>
          <a:bodyPr wrap="none" rtlCol="0">
            <a:spAutoFit/>
          </a:bodyPr>
          <a:lstStyle/>
          <a:p>
            <a:r>
              <a:rPr lang="en-GB" sz="3200" b="1" dirty="0" err="1">
                <a:solidFill>
                  <a:schemeClr val="bg1"/>
                </a:solidFill>
              </a:rPr>
              <a:t>Fowlsheugh</a:t>
            </a:r>
            <a:endParaRPr lang="en-GB" sz="3200" b="1" dirty="0">
              <a:solidFill>
                <a:schemeClr val="bg1"/>
              </a:solidFill>
            </a:endParaRPr>
          </a:p>
        </p:txBody>
      </p:sp>
      <p:pic>
        <p:nvPicPr>
          <p:cNvPr id="11270" name="Picture 6" descr="TENTSMUIR NATIONAL NATURE RESERVE: All You Need to Know BEFORE You Go (with  Photos)">
            <a:extLst>
              <a:ext uri="{FF2B5EF4-FFF2-40B4-BE49-F238E27FC236}">
                <a16:creationId xmlns:a16="http://schemas.microsoft.com/office/drawing/2014/main" id="{0B7CFAF1-A1EF-8348-55F2-EC3333EE911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46459" y="4475506"/>
            <a:ext cx="3607147" cy="241071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B96AF1D7-4133-0393-6585-88559D62AC0C}"/>
              </a:ext>
            </a:extLst>
          </p:cNvPr>
          <p:cNvSpPr txBox="1"/>
          <p:nvPr/>
        </p:nvSpPr>
        <p:spPr>
          <a:xfrm>
            <a:off x="10051180" y="6326670"/>
            <a:ext cx="1881477" cy="584775"/>
          </a:xfrm>
          <a:prstGeom prst="rect">
            <a:avLst/>
          </a:prstGeom>
          <a:noFill/>
        </p:spPr>
        <p:txBody>
          <a:bodyPr wrap="none" rtlCol="0">
            <a:spAutoFit/>
          </a:bodyPr>
          <a:lstStyle/>
          <a:p>
            <a:r>
              <a:rPr lang="en-GB" sz="3200" b="1" dirty="0" err="1">
                <a:solidFill>
                  <a:schemeClr val="bg1"/>
                </a:solidFill>
              </a:rPr>
              <a:t>Tentsmuir</a:t>
            </a:r>
            <a:endParaRPr lang="en-GB" sz="3200" b="1" dirty="0">
              <a:solidFill>
                <a:schemeClr val="bg1"/>
              </a:solidFill>
            </a:endParaRPr>
          </a:p>
        </p:txBody>
      </p:sp>
    </p:spTree>
    <p:extLst>
      <p:ext uri="{BB962C8B-B14F-4D97-AF65-F5344CB8AC3E}">
        <p14:creationId xmlns:p14="http://schemas.microsoft.com/office/powerpoint/2010/main" val="6749598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2286AA-AA84-BF01-9E96-D1C9F83DF29B}"/>
              </a:ext>
            </a:extLst>
          </p:cNvPr>
          <p:cNvSpPr>
            <a:spLocks noGrp="1"/>
          </p:cNvSpPr>
          <p:nvPr>
            <p:ph type="title"/>
          </p:nvPr>
        </p:nvSpPr>
        <p:spPr/>
        <p:txBody>
          <a:bodyPr>
            <a:normAutofit fontScale="90000"/>
          </a:bodyPr>
          <a:lstStyle/>
          <a:p>
            <a:pPr algn="ctr"/>
            <a:r>
              <a:rPr lang="en-GB" b="1" dirty="0">
                <a:latin typeface="+mn-lt"/>
              </a:rPr>
              <a:t>Impact of Economics: flow, globalization, interpretation and transition</a:t>
            </a:r>
            <a:br>
              <a:rPr lang="en-GB" dirty="0"/>
            </a:br>
            <a:endParaRPr lang="en-GB" dirty="0"/>
          </a:p>
        </p:txBody>
      </p:sp>
      <p:sp>
        <p:nvSpPr>
          <p:cNvPr id="3" name="Content Placeholder 2">
            <a:extLst>
              <a:ext uri="{FF2B5EF4-FFF2-40B4-BE49-F238E27FC236}">
                <a16:creationId xmlns:a16="http://schemas.microsoft.com/office/drawing/2014/main" id="{6337A0CC-1453-7C51-CA55-24E9FE419402}"/>
              </a:ext>
            </a:extLst>
          </p:cNvPr>
          <p:cNvSpPr>
            <a:spLocks noGrp="1"/>
          </p:cNvSpPr>
          <p:nvPr>
            <p:ph idx="1"/>
          </p:nvPr>
        </p:nvSpPr>
        <p:spPr>
          <a:xfrm>
            <a:off x="112062" y="1489450"/>
            <a:ext cx="6692150" cy="4351338"/>
          </a:xfrm>
        </p:spPr>
        <p:txBody>
          <a:bodyPr>
            <a:normAutofit lnSpcReduction="10000"/>
          </a:bodyPr>
          <a:lstStyle/>
          <a:p>
            <a:r>
              <a:rPr lang="en-GB" b="1" dirty="0"/>
              <a:t>Not passive</a:t>
            </a:r>
          </a:p>
          <a:p>
            <a:r>
              <a:rPr lang="en-GB" b="1" dirty="0"/>
              <a:t>Trade routes as diffusive canals of cosmology, custom, culture, genetic, linguistics and practice</a:t>
            </a:r>
          </a:p>
          <a:p>
            <a:r>
              <a:rPr lang="en-GB" b="1" dirty="0"/>
              <a:t>Importance of interpretation through cultural context</a:t>
            </a:r>
          </a:p>
          <a:p>
            <a:r>
              <a:rPr lang="en-GB" b="1" dirty="0"/>
              <a:t>Embedded economics (Skene, 2022; 2023)</a:t>
            </a:r>
          </a:p>
          <a:p>
            <a:r>
              <a:rPr lang="en-GB" b="1" dirty="0"/>
              <a:t>Relational economics</a:t>
            </a:r>
          </a:p>
          <a:p>
            <a:r>
              <a:rPr lang="en-GB" b="1" dirty="0"/>
              <a:t>Pluriverse thinking (</a:t>
            </a:r>
            <a:r>
              <a:rPr lang="en-GB" b="1" dirty="0" err="1"/>
              <a:t>Oarga-Mulec</a:t>
            </a:r>
            <a:r>
              <a:rPr lang="en-GB" b="1" dirty="0"/>
              <a:t> and Skene, 2024 in press)</a:t>
            </a:r>
          </a:p>
          <a:p>
            <a:endParaRPr lang="en-GB" b="1" dirty="0"/>
          </a:p>
          <a:p>
            <a:endParaRPr lang="en-GB" dirty="0"/>
          </a:p>
          <a:p>
            <a:endParaRPr lang="en-GB" dirty="0"/>
          </a:p>
        </p:txBody>
      </p:sp>
    </p:spTree>
    <p:extLst>
      <p:ext uri="{BB962C8B-B14F-4D97-AF65-F5344CB8AC3E}">
        <p14:creationId xmlns:p14="http://schemas.microsoft.com/office/powerpoint/2010/main" val="16493178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8EB10-C9C8-5A62-6A3E-1B9687A36D6D}"/>
              </a:ext>
            </a:extLst>
          </p:cNvPr>
          <p:cNvSpPr>
            <a:spLocks noGrp="1"/>
          </p:cNvSpPr>
          <p:nvPr>
            <p:ph type="title"/>
          </p:nvPr>
        </p:nvSpPr>
        <p:spPr/>
        <p:txBody>
          <a:bodyPr>
            <a:normAutofit/>
          </a:bodyPr>
          <a:lstStyle/>
          <a:p>
            <a:pPr algn="ctr"/>
            <a:r>
              <a:rPr lang="en-GB" sz="6600" b="1" dirty="0">
                <a:latin typeface="+mn-lt"/>
              </a:rPr>
              <a:t>Discussion</a:t>
            </a:r>
          </a:p>
        </p:txBody>
      </p:sp>
      <p:sp>
        <p:nvSpPr>
          <p:cNvPr id="3" name="Content Placeholder 2">
            <a:extLst>
              <a:ext uri="{FF2B5EF4-FFF2-40B4-BE49-F238E27FC236}">
                <a16:creationId xmlns:a16="http://schemas.microsoft.com/office/drawing/2014/main" id="{D3CE9B01-F805-D77C-03C3-8B68E454979D}"/>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307465976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39F56-17B8-B3C0-90C9-6CBF0ED2AD01}"/>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08694ACE-68E6-B17B-F601-A8D32B90CB63}"/>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8232823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117C6-5AEE-FD3E-470A-9EEE15E0786D}"/>
              </a:ext>
            </a:extLst>
          </p:cNvPr>
          <p:cNvSpPr>
            <a:spLocks noGrp="1"/>
          </p:cNvSpPr>
          <p:nvPr>
            <p:ph type="title"/>
          </p:nvPr>
        </p:nvSpPr>
        <p:spPr/>
        <p:txBody>
          <a:bodyPr/>
          <a:lstStyle/>
          <a:p>
            <a:r>
              <a:rPr lang="en-GB" b="1" dirty="0">
                <a:latin typeface="+mn-lt"/>
              </a:rPr>
              <a:t>ART as </a:t>
            </a:r>
            <a:r>
              <a:rPr lang="en-GB" b="1" dirty="0" err="1">
                <a:latin typeface="+mn-lt"/>
              </a:rPr>
              <a:t>HeART</a:t>
            </a:r>
            <a:endParaRPr lang="en-GB" b="1" dirty="0">
              <a:latin typeface="+mn-lt"/>
            </a:endParaRPr>
          </a:p>
        </p:txBody>
      </p:sp>
      <p:sp>
        <p:nvSpPr>
          <p:cNvPr id="3" name="Content Placeholder 2">
            <a:extLst>
              <a:ext uri="{FF2B5EF4-FFF2-40B4-BE49-F238E27FC236}">
                <a16:creationId xmlns:a16="http://schemas.microsoft.com/office/drawing/2014/main" id="{D01F3232-440F-9B14-AC71-5823D9F91767}"/>
              </a:ext>
            </a:extLst>
          </p:cNvPr>
          <p:cNvSpPr>
            <a:spLocks noGrp="1"/>
          </p:cNvSpPr>
          <p:nvPr>
            <p:ph idx="1"/>
          </p:nvPr>
        </p:nvSpPr>
        <p:spPr/>
        <p:txBody>
          <a:bodyPr/>
          <a:lstStyle/>
          <a:p>
            <a:r>
              <a:rPr lang="en-GB" b="1" dirty="0"/>
              <a:t>Conveying complexity</a:t>
            </a:r>
          </a:p>
          <a:p>
            <a:r>
              <a:rPr lang="en-GB" b="1" dirty="0"/>
              <a:t>Spatial and temporal cohesiveness</a:t>
            </a:r>
          </a:p>
          <a:p>
            <a:r>
              <a:rPr lang="en-GB" b="1" dirty="0"/>
              <a:t>Cosmological integrity</a:t>
            </a:r>
          </a:p>
          <a:p>
            <a:r>
              <a:rPr lang="en-GB" b="1" dirty="0"/>
              <a:t>Emergence</a:t>
            </a:r>
          </a:p>
          <a:p>
            <a:r>
              <a:rPr lang="en-GB" b="1" dirty="0"/>
              <a:t>Narrative </a:t>
            </a:r>
          </a:p>
          <a:p>
            <a:r>
              <a:rPr lang="en-GB" b="1" dirty="0"/>
              <a:t>Repository and reinforcement</a:t>
            </a:r>
          </a:p>
          <a:p>
            <a:endParaRPr lang="en-GB" b="1" dirty="0"/>
          </a:p>
          <a:p>
            <a:endParaRPr lang="en-GB" dirty="0"/>
          </a:p>
          <a:p>
            <a:endParaRPr lang="en-GB" dirty="0"/>
          </a:p>
        </p:txBody>
      </p:sp>
    </p:spTree>
    <p:extLst>
      <p:ext uri="{BB962C8B-B14F-4D97-AF65-F5344CB8AC3E}">
        <p14:creationId xmlns:p14="http://schemas.microsoft.com/office/powerpoint/2010/main" val="34297049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3EB8E-0261-B4BE-967D-1DCAA0372BE4}"/>
              </a:ext>
            </a:extLst>
          </p:cNvPr>
          <p:cNvSpPr>
            <a:spLocks noGrp="1"/>
          </p:cNvSpPr>
          <p:nvPr>
            <p:ph type="title"/>
          </p:nvPr>
        </p:nvSpPr>
        <p:spPr/>
        <p:txBody>
          <a:bodyPr/>
          <a:lstStyle/>
          <a:p>
            <a:pPr algn="ctr"/>
            <a:r>
              <a:rPr lang="en-GB" b="1" dirty="0">
                <a:latin typeface="+mn-lt"/>
              </a:rPr>
              <a:t>John Muir</a:t>
            </a:r>
          </a:p>
        </p:txBody>
      </p:sp>
      <p:sp>
        <p:nvSpPr>
          <p:cNvPr id="3" name="Content Placeholder 2">
            <a:extLst>
              <a:ext uri="{FF2B5EF4-FFF2-40B4-BE49-F238E27FC236}">
                <a16:creationId xmlns:a16="http://schemas.microsoft.com/office/drawing/2014/main" id="{517EFB90-A6D4-C57D-1D18-8DFBCFB59197}"/>
              </a:ext>
            </a:extLst>
          </p:cNvPr>
          <p:cNvSpPr>
            <a:spLocks noGrp="1"/>
          </p:cNvSpPr>
          <p:nvPr>
            <p:ph idx="1"/>
          </p:nvPr>
        </p:nvSpPr>
        <p:spPr>
          <a:xfrm>
            <a:off x="219637" y="1825625"/>
            <a:ext cx="7418291" cy="4351338"/>
          </a:xfrm>
        </p:spPr>
        <p:txBody>
          <a:bodyPr/>
          <a:lstStyle/>
          <a:p>
            <a:r>
              <a:rPr lang="en-GB" b="1" dirty="0"/>
              <a:t>The nineteenth century Scottish emigrant and environmentalist, John Muir </a:t>
            </a:r>
          </a:p>
          <a:p>
            <a:r>
              <a:rPr lang="en-GB" b="1" dirty="0"/>
              <a:t>Considered national parks as places apart from areas of everyday human activity</a:t>
            </a:r>
          </a:p>
          <a:p>
            <a:r>
              <a:rPr lang="en-GB" b="1" dirty="0"/>
              <a:t>Nature minus people (other than tourists) </a:t>
            </a:r>
          </a:p>
        </p:txBody>
      </p:sp>
    </p:spTree>
    <p:extLst>
      <p:ext uri="{BB962C8B-B14F-4D97-AF65-F5344CB8AC3E}">
        <p14:creationId xmlns:p14="http://schemas.microsoft.com/office/powerpoint/2010/main" val="34414248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A26EC-5E8A-7906-9B1F-EF3F99313DA9}"/>
              </a:ext>
            </a:extLst>
          </p:cNvPr>
          <p:cNvSpPr>
            <a:spLocks noGrp="1"/>
          </p:cNvSpPr>
          <p:nvPr>
            <p:ph type="title"/>
          </p:nvPr>
        </p:nvSpPr>
        <p:spPr/>
        <p:txBody>
          <a:bodyPr/>
          <a:lstStyle/>
          <a:p>
            <a:r>
              <a:rPr lang="en-GB" b="1" dirty="0">
                <a:latin typeface="+mn-lt"/>
              </a:rPr>
              <a:t>San bushpeople cleared from the Kalahari</a:t>
            </a:r>
          </a:p>
        </p:txBody>
      </p:sp>
      <p:sp>
        <p:nvSpPr>
          <p:cNvPr id="3" name="Content Placeholder 2">
            <a:extLst>
              <a:ext uri="{FF2B5EF4-FFF2-40B4-BE49-F238E27FC236}">
                <a16:creationId xmlns:a16="http://schemas.microsoft.com/office/drawing/2014/main" id="{41C58E62-9CF5-3AD0-D9EF-423E69110BAA}"/>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17858794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16F259F5-FCBE-4B1F-8806-CA8D9981F6B0}" vid="{85AE6764-F06B-4B59-ADD4-C4E195859112}"/>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2327</Words>
  <Application>Microsoft Office PowerPoint</Application>
  <PresentationFormat>Widescreen</PresentationFormat>
  <Paragraphs>228</Paragraphs>
  <Slides>61</Slides>
  <Notes>0</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61</vt:i4>
      </vt:variant>
    </vt:vector>
  </HeadingPairs>
  <TitlesOfParts>
    <vt:vector size="68" baseType="lpstr">
      <vt:lpstr>Arial</vt:lpstr>
      <vt:lpstr>Calibri</vt:lpstr>
      <vt:lpstr>Calibri Light</vt:lpstr>
      <vt:lpstr>Tahoma</vt:lpstr>
      <vt:lpstr>Office Theme</vt:lpstr>
      <vt:lpstr>1_Office Theme</vt:lpstr>
      <vt:lpstr>2_Office Theme</vt:lpstr>
      <vt:lpstr>Lecture 9 Celtic Ecology: Stepping back for the bigger picture </vt:lpstr>
      <vt:lpstr>The Journey So Far</vt:lpstr>
      <vt:lpstr>Impact of Environment</vt:lpstr>
      <vt:lpstr>PowerPoint Presentation</vt:lpstr>
      <vt:lpstr>Impact of Community</vt:lpstr>
      <vt:lpstr>Impact of Economics: flow, globalization, interpretation and transition </vt:lpstr>
      <vt:lpstr>ART as HeART</vt:lpstr>
      <vt:lpstr>John Muir</vt:lpstr>
      <vt:lpstr>San bushpeople cleared from the Kalahari</vt:lpstr>
      <vt:lpstr>Maasai evicted from Serengeti</vt:lpstr>
      <vt:lpstr>PowerPoint Presentation</vt:lpstr>
      <vt:lpstr>Apatani tribe</vt:lpstr>
      <vt:lpstr>Tiger conservation</vt:lpstr>
      <vt:lpstr>Santhal people</vt:lpstr>
      <vt:lpstr>PowerPoint Presentation</vt:lpstr>
      <vt:lpstr>Noam Chomsky, Jonathon Porritt and Ghillean Prance: </vt:lpstr>
      <vt:lpstr>Ecologist Frank Fraser Darling </vt:lpstr>
      <vt:lpstr>West Highland Survey: An Essay in Human Ecology</vt:lpstr>
      <vt:lpstr>PowerPoint Presentation</vt:lpstr>
      <vt:lpstr>PowerPoint Presentation</vt:lpstr>
      <vt:lpstr>PowerPoint Presentation</vt:lpstr>
      <vt:lpstr>PowerPoint Presentation</vt:lpstr>
      <vt:lpstr>Soil as the glue</vt:lpstr>
      <vt:lpstr>The Disruption: 1745 and all that</vt:lpstr>
      <vt:lpstr>Fire and Tooth</vt:lpstr>
      <vt:lpstr>Dùthchas as a necessity, not a choice</vt:lpstr>
      <vt:lpstr>Footnote</vt:lpstr>
      <vt:lpstr>PowerPoint Presentation</vt:lpstr>
      <vt:lpstr>PowerPoint Presentation</vt:lpstr>
      <vt:lpstr>PowerPoint Presentation</vt:lpstr>
      <vt:lpstr>Wild Land Map, 2014</vt:lpstr>
      <vt:lpstr>Andrew Bachell, then head of operations, SNH </vt:lpstr>
      <vt:lpstr>PowerPoint Presentation</vt:lpstr>
      <vt:lpstr>Traditional Ecological Knowledge (TEK)</vt:lpstr>
      <vt:lpstr>PowerPoint Presentation</vt:lpstr>
      <vt:lpstr>Dùthchas as TEK</vt:lpstr>
      <vt:lpstr>Déirdre Ní Mhathúna</vt:lpstr>
      <vt:lpstr>The Cheshire Cat: Celtic Art and Nature </vt:lpstr>
      <vt:lpstr>PowerPoint Presentation</vt:lpstr>
      <vt:lpstr>PowerPoint Presentation</vt:lpstr>
      <vt:lpstr>PowerPoint Presentation</vt:lpstr>
      <vt:lpstr>Symbolism</vt:lpstr>
      <vt:lpstr>Post-Roman persistence of Celtic art: Sutton Hoo Burial 7th Century AD</vt:lpstr>
      <vt:lpstr>Life affirmation</vt:lpstr>
      <vt:lpstr>Deborah Rose (2005) sums up the system-based understanding at the heart of indigenous thinking as follows:  </vt:lpstr>
      <vt:lpstr>See also Bird’s article on Val Plumwood</vt:lpstr>
      <vt:lpstr>PowerPoint Presentation</vt:lpstr>
      <vt:lpstr>A beginning and continuation</vt:lpstr>
      <vt:lpstr>The Celtic Legacy</vt:lpstr>
      <vt:lpstr>Missing links: re-imagining the Otherworld</vt:lpstr>
      <vt:lpstr>The failure of the Modern Age</vt:lpstr>
      <vt:lpstr>PowerPoint Presentation</vt:lpstr>
      <vt:lpstr>PowerPoint Presentation</vt:lpstr>
      <vt:lpstr>PowerPoint Presentation</vt:lpstr>
      <vt:lpstr>Key points on Celtic Ecology</vt:lpstr>
      <vt:lpstr>The misappropriation of Nature</vt:lpstr>
      <vt:lpstr>Pluriverse thinking</vt:lpstr>
      <vt:lpstr>ECOLOGY AS A COMPASS</vt:lpstr>
      <vt:lpstr>Thank you!</vt:lpstr>
      <vt:lpstr>Discussion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Celtic Ecology 4</dc:title>
  <dc:creator>Keith Skene</dc:creator>
  <cp:lastModifiedBy>Keith Skene</cp:lastModifiedBy>
  <cp:revision>25</cp:revision>
  <dcterms:created xsi:type="dcterms:W3CDTF">2024-01-09T16:00:54Z</dcterms:created>
  <dcterms:modified xsi:type="dcterms:W3CDTF">2024-03-12T14:04:54Z</dcterms:modified>
</cp:coreProperties>
</file>