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316" r:id="rId4"/>
    <p:sldId id="257" r:id="rId5"/>
    <p:sldId id="317" r:id="rId6"/>
    <p:sldId id="320" r:id="rId7"/>
    <p:sldId id="318" r:id="rId8"/>
    <p:sldId id="323" r:id="rId9"/>
    <p:sldId id="325" r:id="rId10"/>
    <p:sldId id="326" r:id="rId11"/>
    <p:sldId id="324" r:id="rId12"/>
    <p:sldId id="319" r:id="rId13"/>
    <p:sldId id="422" r:id="rId14"/>
    <p:sldId id="327" r:id="rId15"/>
    <p:sldId id="392" r:id="rId16"/>
    <p:sldId id="329" r:id="rId17"/>
    <p:sldId id="393" r:id="rId18"/>
    <p:sldId id="330" r:id="rId19"/>
    <p:sldId id="394" r:id="rId20"/>
    <p:sldId id="331" r:id="rId21"/>
    <p:sldId id="328" r:id="rId22"/>
    <p:sldId id="332" r:id="rId23"/>
    <p:sldId id="321" r:id="rId24"/>
    <p:sldId id="379" r:id="rId25"/>
    <p:sldId id="315" r:id="rId26"/>
    <p:sldId id="384" r:id="rId27"/>
    <p:sldId id="385" r:id="rId28"/>
    <p:sldId id="383" r:id="rId29"/>
    <p:sldId id="386" r:id="rId30"/>
    <p:sldId id="381" r:id="rId31"/>
    <p:sldId id="387" r:id="rId32"/>
    <p:sldId id="322" r:id="rId33"/>
    <p:sldId id="415" r:id="rId34"/>
    <p:sldId id="416" r:id="rId35"/>
    <p:sldId id="333" r:id="rId36"/>
    <p:sldId id="334" r:id="rId37"/>
    <p:sldId id="335" r:id="rId38"/>
    <p:sldId id="337" r:id="rId39"/>
    <p:sldId id="338" r:id="rId40"/>
    <p:sldId id="340" r:id="rId41"/>
    <p:sldId id="342" r:id="rId42"/>
    <p:sldId id="339" r:id="rId43"/>
    <p:sldId id="399" r:id="rId44"/>
    <p:sldId id="341" r:id="rId45"/>
    <p:sldId id="402" r:id="rId46"/>
    <p:sldId id="343" r:id="rId47"/>
    <p:sldId id="344" r:id="rId48"/>
    <p:sldId id="345" r:id="rId49"/>
    <p:sldId id="346" r:id="rId50"/>
    <p:sldId id="347" r:id="rId51"/>
    <p:sldId id="348" r:id="rId52"/>
    <p:sldId id="350" r:id="rId53"/>
    <p:sldId id="351" r:id="rId54"/>
    <p:sldId id="356" r:id="rId55"/>
    <p:sldId id="358" r:id="rId56"/>
    <p:sldId id="359" r:id="rId57"/>
    <p:sldId id="360" r:id="rId58"/>
    <p:sldId id="405" r:id="rId59"/>
    <p:sldId id="417" r:id="rId60"/>
    <p:sldId id="274" r:id="rId61"/>
    <p:sldId id="418" r:id="rId62"/>
    <p:sldId id="419" r:id="rId63"/>
    <p:sldId id="362" r:id="rId64"/>
    <p:sldId id="378" r:id="rId65"/>
    <p:sldId id="271" r:id="rId66"/>
    <p:sldId id="407" r:id="rId67"/>
    <p:sldId id="273" r:id="rId68"/>
    <p:sldId id="363" r:id="rId69"/>
    <p:sldId id="275" r:id="rId70"/>
    <p:sldId id="365" r:id="rId71"/>
    <p:sldId id="366" r:id="rId72"/>
    <p:sldId id="367" r:id="rId73"/>
    <p:sldId id="373" r:id="rId74"/>
    <p:sldId id="368" r:id="rId75"/>
    <p:sldId id="369" r:id="rId76"/>
    <p:sldId id="370" r:id="rId77"/>
    <p:sldId id="371" r:id="rId78"/>
    <p:sldId id="372" r:id="rId79"/>
    <p:sldId id="374" r:id="rId80"/>
    <p:sldId id="376" r:id="rId81"/>
    <p:sldId id="413" r:id="rId82"/>
    <p:sldId id="410" r:id="rId83"/>
    <p:sldId id="414" r:id="rId84"/>
    <p:sldId id="411" r:id="rId85"/>
    <p:sldId id="272" r:id="rId86"/>
    <p:sldId id="388" r:id="rId87"/>
    <p:sldId id="389" r:id="rId88"/>
    <p:sldId id="266" r:id="rId89"/>
    <p:sldId id="364" r:id="rId90"/>
    <p:sldId id="408" r:id="rId91"/>
    <p:sldId id="361" r:id="rId92"/>
    <p:sldId id="409" r:id="rId93"/>
    <p:sldId id="390" r:id="rId94"/>
    <p:sldId id="420" r:id="rId95"/>
    <p:sldId id="391" r:id="rId9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E8367-75F0-DFB2-358C-5DCFF35CE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EAA964-39E9-898F-DA5C-E8C24DC90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DC1F3-D3D0-2CCC-FAAA-4B1D4CCA3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05C83-34A1-5427-E8B8-C02D7FE4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3F7AB-4A73-FFF2-2A81-24344072C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80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D8F3D-E961-D405-133E-D08A4BD0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0A5626-0424-2B38-79AE-D253E29C9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41074-F32C-BB7B-62D5-0B870576D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63ED3-6ECB-0F4E-EECE-D61A444D2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3061F-DD16-25AA-DCA0-18EDBFBC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96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538340-8E4D-B790-CFF1-122B2AEA4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26257-5FCD-B82F-3660-086DAA691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FA9EB-0E23-2858-27AA-4F5C60856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D0CC9-D997-C89C-37BC-D56B3000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6C52D-3D89-B343-F77E-F152059C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32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3A8DE-E9D4-0F1C-BDD7-A30B592CD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2EC30-AABE-8646-4E33-27CE2CF9E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7201B-807E-953C-AD18-F0DA6740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0BAF9-D061-31BB-B3BD-CFC352794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81C56-6D09-74B1-F70F-A7BCDE03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98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DD02B-7BE7-D316-E3C7-1EC78ECAD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F4CA7-889F-F665-2652-4DB91DA45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E85CD-BCCC-1539-5D43-198E00E8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0703D-D3EC-210B-A0CE-D09BB6D0B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1903D-65E2-DD19-6403-7F813691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02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41DDA-5058-BA16-6DC7-5E845AA93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00654-06EE-45E4-282D-FC84E0797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1D0A2-E7EE-0B20-A39B-39478EA58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CA3CF-CD6A-E6D4-F2B6-44043A98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FB2BB-6C7C-B133-D04F-93D197A03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72A11-20B3-8F2E-D992-1C9717345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080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DEF4-A39B-DAB7-00BC-6054EC620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1A5FA-97FF-0107-5A67-A9B728CA4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570AA-5954-63DA-E920-AEF2D20F1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1A73F2-148E-8F7A-6D6D-16DC59C5CC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F42257-3576-80B2-D095-303D3F28D2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39508D-05AD-A69B-7F5A-9F58AB395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AA613-3881-8D52-00E9-B71BEE775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D31911-4E2A-722C-30F1-7C3A323E1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8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4325-97C9-37D7-F426-E9CF787D7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AF9657-A3BE-1323-C0F5-2319F66FF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47C8E8-39CA-681D-1922-FA768593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AA850-4E93-9476-433E-33B6A784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929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8A4C67-33F9-0E29-E067-79941D738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023CA7-04A7-8810-1D3C-1E9FEAB2A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4A011-7118-7F5E-3FA8-BFE3501A0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79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C050-4D74-C6FB-412A-097CC875D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4F2DD-BF7D-7CC7-8FDE-0A667C3CD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CF97CD-8C3B-6C7A-98DE-7E3BE4EE9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5FE82-0CD4-13E2-3849-0BFA92A0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B0CF7-C6C8-258D-0792-70083A798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A8D61-3B1A-33C1-2637-F7483F6A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44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DBBA5-A3CA-F45C-E657-4528FD4FF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CE60EF-690A-4E5B-3E8C-B3AFC4F7A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B78AC5-C9EF-CFFD-9281-F7B87A2A2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CD89F-420C-A1F0-D4FB-627F4516D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8805B-33C2-E378-D3AF-D1216AB0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6747A-5D53-17FE-3F1F-A9A2BC64E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55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75E0AA-A015-F45E-1D2D-4FB7D4160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C2DF9-61BE-81E6-8ACD-7183EABE1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904F2-8022-0C43-A511-81E149975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80FE-844C-497A-B8C9-F6299AA94F81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38DC3-03FF-D031-5621-47C8BEEFCD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A6E36-EF70-477F-7F22-0BC190A9F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E6C14-1C95-4969-920E-7676A5122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76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uthchas.org.u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1C848-15D4-2EB8-2D5C-DC65313A6B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02874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+mn-lt"/>
              </a:rPr>
              <a:t>WEEK FOUR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The Otherworld and </a:t>
            </a:r>
            <a:r>
              <a:rPr lang="en-GB" b="1" dirty="0" err="1">
                <a:latin typeface="+mn-lt"/>
              </a:rPr>
              <a:t>Dùthchas</a:t>
            </a:r>
            <a:endParaRPr lang="en-GB" b="1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EB65A-23AA-9B52-B9E9-B66167F41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1964"/>
            <a:ext cx="9144000" cy="1655762"/>
          </a:xfrm>
        </p:spPr>
        <p:txBody>
          <a:bodyPr>
            <a:normAutofit/>
          </a:bodyPr>
          <a:lstStyle/>
          <a:p>
            <a:r>
              <a:rPr lang="en-GB" sz="4000" b="1" dirty="0"/>
              <a:t>Dr Keith Skene</a:t>
            </a:r>
          </a:p>
          <a:p>
            <a:r>
              <a:rPr lang="en-GB" sz="4000" b="1" dirty="0"/>
              <a:t>Biosphere Research Institute</a:t>
            </a:r>
          </a:p>
        </p:txBody>
      </p:sp>
    </p:spTree>
    <p:extLst>
      <p:ext uri="{BB962C8B-B14F-4D97-AF65-F5344CB8AC3E}">
        <p14:creationId xmlns:p14="http://schemas.microsoft.com/office/powerpoint/2010/main" val="1060316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6467A-5676-43BE-3E5E-87D68FE9B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Nature across both worlds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68A50-3086-DC31-B5E7-B553EAB4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Thus, Nature signalled the integrity of the leader</a:t>
            </a:r>
          </a:p>
          <a:p>
            <a:r>
              <a:rPr lang="en-GB" b="1" dirty="0"/>
              <a:t>It represented the spiritual as well as the physical</a:t>
            </a:r>
          </a:p>
          <a:p>
            <a:r>
              <a:rPr lang="en-GB" b="1" dirty="0"/>
              <a:t>And was a bridge across both worlds</a:t>
            </a:r>
          </a:p>
          <a:p>
            <a:r>
              <a:rPr lang="en-GB" b="1" dirty="0"/>
              <a:t>An entire set of additional dimensions.</a:t>
            </a:r>
          </a:p>
        </p:txBody>
      </p:sp>
    </p:spTree>
    <p:extLst>
      <p:ext uri="{BB962C8B-B14F-4D97-AF65-F5344CB8AC3E}">
        <p14:creationId xmlns:p14="http://schemas.microsoft.com/office/powerpoint/2010/main" val="2880910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6694-87D0-9A51-CE75-1055B66BB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Seasonal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354CA-1151-6672-97F6-A83014F45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The Otherworld was six months out of sync with the present world</a:t>
            </a:r>
          </a:p>
          <a:p>
            <a:r>
              <a:rPr lang="en-GB" b="1" dirty="0"/>
              <a:t>So Samhain here would be </a:t>
            </a:r>
            <a:r>
              <a:rPr lang="en-GB" b="1" dirty="0" err="1"/>
              <a:t>Bealtaine</a:t>
            </a:r>
            <a:r>
              <a:rPr lang="en-GB" b="1" dirty="0"/>
              <a:t> there</a:t>
            </a:r>
          </a:p>
          <a:p>
            <a:r>
              <a:rPr lang="en-GB" b="1" dirty="0"/>
              <a:t>And </a:t>
            </a:r>
            <a:r>
              <a:rPr lang="en-GB" b="1" i="1" dirty="0"/>
              <a:t>vice versa</a:t>
            </a:r>
          </a:p>
          <a:p>
            <a:r>
              <a:rPr lang="en-GB" b="1" dirty="0"/>
              <a:t>Visitors in the myths would bring back food from the opposite time of the year, such as summer fruits in Winter.</a:t>
            </a:r>
          </a:p>
        </p:txBody>
      </p:sp>
    </p:spTree>
    <p:extLst>
      <p:ext uri="{BB962C8B-B14F-4D97-AF65-F5344CB8AC3E}">
        <p14:creationId xmlns:p14="http://schemas.microsoft.com/office/powerpoint/2010/main" val="547658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567A1-C668-F1FA-5AFF-1D120CDD1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1312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latin typeface="+mn-lt"/>
              </a:rPr>
              <a:t>Thin veils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4AAFA-790B-E68C-5B5C-27928CBCC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241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Certain times of the year were looked on as periods when the two worlds came close together</a:t>
            </a:r>
          </a:p>
          <a:p>
            <a:r>
              <a:rPr lang="en-GB" b="1" dirty="0"/>
              <a:t>At these times the Otherworld could be entered by passing through a hollow hill, especially at liminal times of year such as Samhain and </a:t>
            </a:r>
            <a:r>
              <a:rPr lang="en-GB" b="1" dirty="0" err="1"/>
              <a:t>Bealtaine</a:t>
            </a:r>
            <a:endParaRPr lang="en-GB" b="1" dirty="0"/>
          </a:p>
          <a:p>
            <a:r>
              <a:rPr lang="en-GB" b="1" dirty="0"/>
              <a:t>The magical barrier, the </a:t>
            </a:r>
            <a:r>
              <a:rPr lang="en-GB" b="1" dirty="0" err="1"/>
              <a:t>Fé</a:t>
            </a:r>
            <a:r>
              <a:rPr lang="en-GB" b="1" dirty="0"/>
              <a:t> </a:t>
            </a:r>
            <a:r>
              <a:rPr lang="en-GB" b="1" dirty="0" err="1"/>
              <a:t>Fiada</a:t>
            </a:r>
            <a:r>
              <a:rPr lang="en-GB" b="1" dirty="0"/>
              <a:t>, is not actively concealing them.</a:t>
            </a:r>
          </a:p>
        </p:txBody>
      </p:sp>
    </p:spTree>
    <p:extLst>
      <p:ext uri="{BB962C8B-B14F-4D97-AF65-F5344CB8AC3E}">
        <p14:creationId xmlns:p14="http://schemas.microsoft.com/office/powerpoint/2010/main" val="1910443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1BCFE-C3AF-C978-1CBE-F4485A78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Liminal spaces in cinema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73D79-0482-A88B-B904-C0F032B67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CE1FAE-B0F7-47C1-F806-FF539636F3CF}"/>
              </a:ext>
            </a:extLst>
          </p:cNvPr>
          <p:cNvSpPr txBox="1"/>
          <p:nvPr/>
        </p:nvSpPr>
        <p:spPr>
          <a:xfrm>
            <a:off x="1613641" y="6307980"/>
            <a:ext cx="2547492" cy="461665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2400" b="1" dirty="0"/>
              <a:t>The Shining (1980)</a:t>
            </a:r>
          </a:p>
        </p:txBody>
      </p:sp>
    </p:spTree>
    <p:extLst>
      <p:ext uri="{BB962C8B-B14F-4D97-AF65-F5344CB8AC3E}">
        <p14:creationId xmlns:p14="http://schemas.microsoft.com/office/powerpoint/2010/main" val="2874176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EF3C8-6CC8-02B0-F126-3FDE13B64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latin typeface="+mn-lt"/>
              </a:rPr>
              <a:t>Fé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fíada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DB104-2862-A07A-8090-C3ABA9528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03609" cy="4351338"/>
          </a:xfrm>
        </p:spPr>
        <p:txBody>
          <a:bodyPr/>
          <a:lstStyle/>
          <a:p>
            <a:r>
              <a:rPr lang="en-GB" b="1" dirty="0"/>
              <a:t>This magical mist could render people invisible or appear as animals</a:t>
            </a:r>
          </a:p>
          <a:p>
            <a:r>
              <a:rPr lang="en-GB" b="1" dirty="0"/>
              <a:t>Again, here, nature would take on a greater significance</a:t>
            </a:r>
          </a:p>
          <a:p>
            <a:r>
              <a:rPr lang="en-GB" b="1" dirty="0"/>
              <a:t>Druids and the Tuatha </a:t>
            </a:r>
            <a:r>
              <a:rPr lang="en-GB" b="1" dirty="0" err="1"/>
              <a:t>Dé</a:t>
            </a:r>
            <a:r>
              <a:rPr lang="en-GB" b="1" dirty="0"/>
              <a:t> Danann could control it</a:t>
            </a:r>
          </a:p>
        </p:txBody>
      </p:sp>
    </p:spTree>
    <p:extLst>
      <p:ext uri="{BB962C8B-B14F-4D97-AF65-F5344CB8AC3E}">
        <p14:creationId xmlns:p14="http://schemas.microsoft.com/office/powerpoint/2010/main" val="621200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6637A-1EF2-C442-1481-F3809DD3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Tuatha </a:t>
            </a:r>
            <a:r>
              <a:rPr lang="en-GB" b="1" dirty="0" err="1">
                <a:latin typeface="+mn-lt"/>
              </a:rPr>
              <a:t>Dé</a:t>
            </a:r>
            <a:r>
              <a:rPr lang="en-GB" b="1" dirty="0">
                <a:latin typeface="+mn-lt"/>
              </a:rPr>
              <a:t> Danann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457F1-8ABE-EB10-4DA2-CB5D5C72D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The folk of the Goddess Danu</a:t>
            </a:r>
          </a:p>
          <a:p>
            <a:r>
              <a:rPr lang="en-GB" b="1" dirty="0"/>
              <a:t>Early invaders who took control of Ireland</a:t>
            </a:r>
          </a:p>
          <a:p>
            <a:r>
              <a:rPr lang="en-GB" b="1" dirty="0"/>
              <a:t>Supernatural beings</a:t>
            </a:r>
          </a:p>
        </p:txBody>
      </p:sp>
    </p:spTree>
    <p:extLst>
      <p:ext uri="{BB962C8B-B14F-4D97-AF65-F5344CB8AC3E}">
        <p14:creationId xmlns:p14="http://schemas.microsoft.com/office/powerpoint/2010/main" val="1878647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B1488-92B1-7687-04C7-261DB5786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7A6A8-DCF0-99D7-FA2B-8FB400BE0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F5EE01-C255-A447-CBB1-577902D5BB16}"/>
              </a:ext>
            </a:extLst>
          </p:cNvPr>
          <p:cNvSpPr txBox="1"/>
          <p:nvPr/>
        </p:nvSpPr>
        <p:spPr>
          <a:xfrm>
            <a:off x="1304365" y="6257230"/>
            <a:ext cx="767158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/>
              <a:t>The Riders of the Sidhe, by John Duncan (1911), McManus Art Gallery, Dundee.</a:t>
            </a:r>
          </a:p>
        </p:txBody>
      </p:sp>
    </p:spTree>
    <p:extLst>
      <p:ext uri="{BB962C8B-B14F-4D97-AF65-F5344CB8AC3E}">
        <p14:creationId xmlns:p14="http://schemas.microsoft.com/office/powerpoint/2010/main" val="205821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7910D-62BD-34AA-F0D2-771E13FB8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John Duncan (1866-1945)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BBB19-0747-7416-4FED-28EA7319F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75806" cy="4351338"/>
          </a:xfrm>
        </p:spPr>
        <p:txBody>
          <a:bodyPr/>
          <a:lstStyle/>
          <a:p>
            <a:r>
              <a:rPr lang="en-GB" b="1" dirty="0"/>
              <a:t>Born in Hilltown, Dundee</a:t>
            </a:r>
          </a:p>
          <a:p>
            <a:r>
              <a:rPr lang="en-GB" b="1" dirty="0"/>
              <a:t>Studied at Dundee School of Art (Dundee High School) he would work with Patrick Geddes and became a major artist in the Celtic Revival.</a:t>
            </a:r>
          </a:p>
          <a:p>
            <a:r>
              <a:rPr lang="en-GB" b="1" dirty="0"/>
              <a:t>The Riders of the Sidhe used egg tempera techniques</a:t>
            </a:r>
          </a:p>
          <a:p>
            <a:r>
              <a:rPr lang="en-GB" b="1" dirty="0"/>
              <a:t>John Duncan’s daughter </a:t>
            </a:r>
            <a:r>
              <a:rPr lang="en-GB" b="1" dirty="0" err="1"/>
              <a:t>Binty</a:t>
            </a:r>
            <a:r>
              <a:rPr lang="en-GB" b="1" dirty="0"/>
              <a:t> recalled: “Not only did the house stink but we ate meringues for breakfast, lunch and dinner.”</a:t>
            </a:r>
          </a:p>
        </p:txBody>
      </p:sp>
    </p:spTree>
    <p:extLst>
      <p:ext uri="{BB962C8B-B14F-4D97-AF65-F5344CB8AC3E}">
        <p14:creationId xmlns:p14="http://schemas.microsoft.com/office/powerpoint/2010/main" val="4244654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A99D-B45F-E868-772E-32C885A7A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Tuatha </a:t>
            </a:r>
            <a:r>
              <a:rPr lang="en-GB" b="1" dirty="0" err="1">
                <a:latin typeface="+mn-lt"/>
              </a:rPr>
              <a:t>Dé</a:t>
            </a:r>
            <a:r>
              <a:rPr lang="en-GB" b="1" dirty="0">
                <a:latin typeface="+mn-lt"/>
              </a:rPr>
              <a:t> Danann and the </a:t>
            </a:r>
            <a:r>
              <a:rPr lang="en-GB" b="1" dirty="0" err="1">
                <a:latin typeface="+mn-lt"/>
              </a:rPr>
              <a:t>Fomerians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0D03B-F115-ABA4-6D53-7CA3B7DEA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Tuatha </a:t>
            </a:r>
            <a:r>
              <a:rPr lang="en-GB" b="1" dirty="0" err="1"/>
              <a:t>Dé</a:t>
            </a:r>
            <a:r>
              <a:rPr lang="en-GB" b="1" dirty="0"/>
              <a:t> Danann, the earliest people of Ireland with magical powers, were adopted as fallen angels in medieval Christian writing, not all bad or all good</a:t>
            </a:r>
          </a:p>
          <a:p>
            <a:r>
              <a:rPr lang="en-GB" b="1" dirty="0"/>
              <a:t>The </a:t>
            </a:r>
            <a:r>
              <a:rPr lang="en-GB" b="1" dirty="0" err="1"/>
              <a:t>Fomerians</a:t>
            </a:r>
            <a:r>
              <a:rPr lang="en-GB" b="1" dirty="0"/>
              <a:t>, their enemy, represented the destructive forces of nature</a:t>
            </a:r>
          </a:p>
          <a:p>
            <a:r>
              <a:rPr lang="en-GB" b="1" dirty="0"/>
              <a:t>Here again, nature takes on multiple representations, integrating the natural and supernatural world.</a:t>
            </a:r>
          </a:p>
        </p:txBody>
      </p:sp>
    </p:spTree>
    <p:extLst>
      <p:ext uri="{BB962C8B-B14F-4D97-AF65-F5344CB8AC3E}">
        <p14:creationId xmlns:p14="http://schemas.microsoft.com/office/powerpoint/2010/main" val="1258344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5A21E-9267-34C7-4669-E3441CAB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25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latin typeface="+mn-lt"/>
              </a:rPr>
              <a:t>Chaos and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38A78-8FB4-CE36-0A45-3F6AD6424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B86630-E341-33A4-E3E0-38B2D9B0DEAA}"/>
              </a:ext>
            </a:extLst>
          </p:cNvPr>
          <p:cNvSpPr txBox="1"/>
          <p:nvPr/>
        </p:nvSpPr>
        <p:spPr>
          <a:xfrm>
            <a:off x="3250346" y="1357142"/>
            <a:ext cx="56827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/>
              <a:t>Chaos creates order</a:t>
            </a:r>
          </a:p>
          <a:p>
            <a:pPr algn="ctr"/>
            <a:r>
              <a:rPr lang="en-GB" sz="4000" b="1" dirty="0"/>
              <a:t>Order creates chaos</a:t>
            </a:r>
          </a:p>
          <a:p>
            <a:pPr algn="ctr"/>
            <a:r>
              <a:rPr lang="en-GB" sz="4000" b="1" dirty="0"/>
              <a:t>An energetic Yin and Yang</a:t>
            </a:r>
          </a:p>
        </p:txBody>
      </p:sp>
    </p:spTree>
    <p:extLst>
      <p:ext uri="{BB962C8B-B14F-4D97-AF65-F5344CB8AC3E}">
        <p14:creationId xmlns:p14="http://schemas.microsoft.com/office/powerpoint/2010/main" val="67722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6C4E8-39BF-29DF-E668-9B9FD6998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6000" b="1" dirty="0">
                <a:latin typeface="+mn-lt"/>
              </a:rPr>
              <a:t>LECTURE SEVEN</a:t>
            </a:r>
            <a:br>
              <a:rPr lang="en-GB" sz="6000" b="1" dirty="0">
                <a:latin typeface="+mn-lt"/>
              </a:rPr>
            </a:br>
            <a:r>
              <a:rPr lang="en-GB" sz="6000" b="1" dirty="0">
                <a:latin typeface="+mn-lt"/>
              </a:rPr>
              <a:t>THE CELTIC OTHERWORLD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3FBC3-5D49-CF54-4753-3C1EB2FE8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492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E924D-D56E-DAB2-E9AC-3FF0A29C7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Incantations of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D9E10-26D7-CCAF-BFEE-392D6A248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Gave 24 hours of protection</a:t>
            </a:r>
          </a:p>
          <a:p>
            <a:r>
              <a:rPr lang="en-GB" b="1" dirty="0"/>
              <a:t>Magical, empowering “spells”</a:t>
            </a:r>
          </a:p>
          <a:p>
            <a:r>
              <a:rPr lang="en-GB" b="1" dirty="0"/>
              <a:t>Would later be adopted into Christianity</a:t>
            </a:r>
          </a:p>
          <a:p>
            <a:r>
              <a:rPr lang="en-GB" b="1" dirty="0"/>
              <a:t>For example the Breastplate of St Patrick, or the Deer’s Cry</a:t>
            </a:r>
          </a:p>
          <a:p>
            <a:r>
              <a:rPr lang="en-GB" b="1" dirty="0"/>
              <a:t>A fascinating crossover between Pre-Christian and Early Christian beliefs</a:t>
            </a:r>
          </a:p>
          <a:p>
            <a:r>
              <a:rPr lang="en-GB" b="1" dirty="0"/>
              <a:t>Emphasis on ‘today’ throughout the prayer.</a:t>
            </a:r>
          </a:p>
        </p:txBody>
      </p:sp>
    </p:spTree>
    <p:extLst>
      <p:ext uri="{BB962C8B-B14F-4D97-AF65-F5344CB8AC3E}">
        <p14:creationId xmlns:p14="http://schemas.microsoft.com/office/powerpoint/2010/main" val="418946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A90D4-A17D-EAB8-67D9-CE9402504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Adopted Incantations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31697-9F0A-668C-A8F5-5B23F71C5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6553200" cy="4351338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 This power would be adopted by Christianity, applying to the saints</a:t>
            </a:r>
          </a:p>
          <a:p>
            <a:r>
              <a:rPr lang="en-GB" b="1" dirty="0"/>
              <a:t>In the celebrated prayer-poem ‘The Deer's Cry’ </a:t>
            </a:r>
          </a:p>
          <a:p>
            <a:r>
              <a:rPr lang="en-GB" b="1" dirty="0"/>
              <a:t>attributed to St Patrick </a:t>
            </a:r>
          </a:p>
          <a:p>
            <a:r>
              <a:rPr lang="en-GB" b="1" dirty="0"/>
              <a:t>the Saint turns himself and his companion, St </a:t>
            </a:r>
            <a:r>
              <a:rPr lang="en-GB" b="1" dirty="0" err="1"/>
              <a:t>Benén</a:t>
            </a:r>
            <a:r>
              <a:rPr lang="en-GB" b="1" dirty="0"/>
              <a:t>, into wild deer on their way to evangelize Tara</a:t>
            </a:r>
          </a:p>
          <a:p>
            <a:r>
              <a:rPr lang="en-GB" b="1" dirty="0"/>
              <a:t>The enemies who wished to ambush them saw only a deer with a fawn.</a:t>
            </a:r>
          </a:p>
        </p:txBody>
      </p:sp>
    </p:spTree>
    <p:extLst>
      <p:ext uri="{BB962C8B-B14F-4D97-AF65-F5344CB8AC3E}">
        <p14:creationId xmlns:p14="http://schemas.microsoft.com/office/powerpoint/2010/main" val="1617671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B3390-9402-B069-2181-2D6E0592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23635-2D1C-4DC2-0AC8-96CFF1050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81165" cy="4351338"/>
          </a:xfrm>
        </p:spPr>
        <p:txBody>
          <a:bodyPr/>
          <a:lstStyle/>
          <a:p>
            <a:r>
              <a:rPr lang="en-GB" b="1" dirty="0"/>
              <a:t> The double motif of transformation and invisibility is also present in the Middle Irish </a:t>
            </a:r>
            <a:r>
              <a:rPr lang="en-GB" b="1" i="1" dirty="0"/>
              <a:t>Life of Patrick</a:t>
            </a:r>
            <a:endParaRPr lang="en-GB" b="1" dirty="0"/>
          </a:p>
          <a:p>
            <a:r>
              <a:rPr lang="en-GB" b="1" dirty="0"/>
              <a:t>According to this text, Patrick’s blessing calls forth a </a:t>
            </a:r>
            <a:r>
              <a:rPr lang="en-GB" b="1" dirty="0" err="1"/>
              <a:t>dícheltair</a:t>
            </a:r>
            <a:r>
              <a:rPr lang="en-GB" b="1" dirty="0"/>
              <a:t>, “a covering, concealment, disguise, invisibility, an invisibility spell.”</a:t>
            </a:r>
          </a:p>
        </p:txBody>
      </p:sp>
    </p:spTree>
    <p:extLst>
      <p:ext uri="{BB962C8B-B14F-4D97-AF65-F5344CB8AC3E}">
        <p14:creationId xmlns:p14="http://schemas.microsoft.com/office/powerpoint/2010/main" val="549701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CFEC8-CA9A-9BCE-8B09-EB72327FC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The four great festivals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9EAC7-1A93-0FB8-4D43-73D82353D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CE99D2-1F6E-FAE3-CEE0-F30D7BA40BE6}"/>
              </a:ext>
            </a:extLst>
          </p:cNvPr>
          <p:cNvSpPr/>
          <p:nvPr/>
        </p:nvSpPr>
        <p:spPr>
          <a:xfrm rot="1660647">
            <a:off x="2019300" y="2235200"/>
            <a:ext cx="2438400" cy="901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SAMHAIN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6825F5-889E-7573-B3CF-2A98C62E3133}"/>
              </a:ext>
            </a:extLst>
          </p:cNvPr>
          <p:cNvSpPr/>
          <p:nvPr/>
        </p:nvSpPr>
        <p:spPr>
          <a:xfrm rot="19384079">
            <a:off x="1968500" y="4991100"/>
            <a:ext cx="2438400" cy="901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IMBOLC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3F271E-D031-85BB-5FDF-5752523D9A18}"/>
              </a:ext>
            </a:extLst>
          </p:cNvPr>
          <p:cNvSpPr/>
          <p:nvPr/>
        </p:nvSpPr>
        <p:spPr>
          <a:xfrm rot="20003093">
            <a:off x="7912100" y="2146300"/>
            <a:ext cx="2438400" cy="901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BELTAINE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29C942-DC39-9FAD-BE4A-DD520154BAB3}"/>
              </a:ext>
            </a:extLst>
          </p:cNvPr>
          <p:cNvSpPr/>
          <p:nvPr/>
        </p:nvSpPr>
        <p:spPr>
          <a:xfrm rot="2137253">
            <a:off x="7696028" y="4746221"/>
            <a:ext cx="3254722" cy="9017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LUGHNASADH</a:t>
            </a:r>
          </a:p>
        </p:txBody>
      </p:sp>
    </p:spTree>
    <p:extLst>
      <p:ext uri="{BB962C8B-B14F-4D97-AF65-F5344CB8AC3E}">
        <p14:creationId xmlns:p14="http://schemas.microsoft.com/office/powerpoint/2010/main" val="1125318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69663-0E69-8375-3D07-E529C69F3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9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latin typeface="+mn-lt"/>
              </a:rPr>
              <a:t>A long history across the Celtic world: Coligny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4281B-EF73-42D1-7D29-1CB0FF55C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AutoShape 4" descr="Châtillon-Coligny - Tourism, Holidays &amp; Weekends">
            <a:extLst>
              <a:ext uri="{FF2B5EF4-FFF2-40B4-BE49-F238E27FC236}">
                <a16:creationId xmlns:a16="http://schemas.microsoft.com/office/drawing/2014/main" id="{29F24F9A-2CE2-6C2E-A553-EC0846FBBD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0354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FEE3-CB23-45FA-BEA5-A1F862454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The Coligny Calendar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D4BED-32C7-1A6A-1A94-EC041361B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 fragmentary bronze inscription found at </a:t>
            </a:r>
            <a:r>
              <a:rPr lang="en-GB" b="1" dirty="0" err="1"/>
              <a:t>Charmoux</a:t>
            </a:r>
            <a:r>
              <a:rPr lang="en-GB" b="1" dirty="0"/>
              <a:t> near Coligny, France, outlines winter and summer holy days on a combined 62-month lunar and solar calendar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1849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AE7CA-282B-B7B3-3D05-40618ADE0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11A9A-D7E2-5898-1F2A-B2988C688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036859" cy="4351338"/>
          </a:xfrm>
        </p:spPr>
        <p:txBody>
          <a:bodyPr/>
          <a:lstStyle/>
          <a:p>
            <a:r>
              <a:rPr lang="en-GB" b="1" dirty="0"/>
              <a:t>Dating back to 50 BC</a:t>
            </a:r>
          </a:p>
          <a:p>
            <a:r>
              <a:rPr lang="en-GB" b="1" dirty="0"/>
              <a:t>A bronze plaque, some five feet by four feet, it was a significant structure</a:t>
            </a:r>
          </a:p>
          <a:p>
            <a:r>
              <a:rPr lang="en-GB" b="1" dirty="0"/>
              <a:t>Deliberately destroyed, likely by the romans</a:t>
            </a:r>
          </a:p>
          <a:p>
            <a:r>
              <a:rPr lang="en-GB" b="1" dirty="0"/>
              <a:t>Cut into many small fragments and buried along with a destroyed statue, likely of </a:t>
            </a:r>
            <a:r>
              <a:rPr lang="en-GB" b="1" dirty="0" err="1"/>
              <a:t>Lugus</a:t>
            </a:r>
            <a:r>
              <a:rPr lang="en-GB" b="1" dirty="0"/>
              <a:t> (Lugh)</a:t>
            </a:r>
          </a:p>
        </p:txBody>
      </p:sp>
    </p:spTree>
    <p:extLst>
      <p:ext uri="{BB962C8B-B14F-4D97-AF65-F5344CB8AC3E}">
        <p14:creationId xmlns:p14="http://schemas.microsoft.com/office/powerpoint/2010/main" val="186949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A90ED-7715-B771-01AE-D2291DBC8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CDEC9-67D1-5C46-1A8B-7DA6727D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53012" cy="4351338"/>
          </a:xfrm>
        </p:spPr>
        <p:txBody>
          <a:bodyPr/>
          <a:lstStyle/>
          <a:p>
            <a:r>
              <a:rPr lang="en-GB" b="1" dirty="0"/>
              <a:t>Rediscovered, in 1897, by a Monsieur Roux</a:t>
            </a:r>
          </a:p>
          <a:p>
            <a:r>
              <a:rPr lang="en-GB" b="1" dirty="0"/>
              <a:t>Sixty percent of the original structure has been recovered (around 150 fragments)</a:t>
            </a:r>
          </a:p>
          <a:p>
            <a:r>
              <a:rPr lang="en-GB" b="1" dirty="0"/>
              <a:t>A lunisolar calendar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216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1361B-5A8C-0D13-D911-3060325B5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Details of the Calendar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899FD-3120-1EE5-CC49-32D67B42C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 12 months of 29 or 30 days, with a leap year every four years</a:t>
            </a:r>
          </a:p>
          <a:p>
            <a:r>
              <a:rPr lang="en-GB" b="1" dirty="0"/>
              <a:t>Each month divided into full or new moon phases (15 days of each)</a:t>
            </a:r>
          </a:p>
          <a:p>
            <a:r>
              <a:rPr lang="en-GB" b="1" dirty="0"/>
              <a:t>The four great Celtic festivals are marked on it</a:t>
            </a:r>
          </a:p>
          <a:p>
            <a:r>
              <a:rPr lang="en-GB" b="1" dirty="0"/>
              <a:t>Samhain, Imbolc, </a:t>
            </a:r>
            <a:r>
              <a:rPr lang="en-GB" b="1" dirty="0" err="1"/>
              <a:t>Bealtaine</a:t>
            </a:r>
            <a:r>
              <a:rPr lang="en-GB" b="1" dirty="0"/>
              <a:t> and </a:t>
            </a:r>
            <a:r>
              <a:rPr lang="en-GB" b="1" dirty="0" err="1"/>
              <a:t>Lughnasadh</a:t>
            </a:r>
            <a:endParaRPr lang="en-GB" b="1" dirty="0"/>
          </a:p>
          <a:p>
            <a:r>
              <a:rPr lang="en-GB" b="1" dirty="0"/>
              <a:t>Linguistic similarities between Irish Gaelic and </a:t>
            </a:r>
            <a:r>
              <a:rPr lang="en-GB" b="1" dirty="0" err="1"/>
              <a:t>Gaulish</a:t>
            </a:r>
            <a:r>
              <a:rPr lang="en-GB" b="1" dirty="0"/>
              <a:t> writing on the calendar.</a:t>
            </a:r>
          </a:p>
          <a:p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101359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2074B-9857-1844-8B98-AF6C48F8B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732D1-E532-646E-C5D5-2566A1200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84576" cy="4351338"/>
          </a:xfrm>
        </p:spPr>
        <p:txBody>
          <a:bodyPr/>
          <a:lstStyle/>
          <a:p>
            <a:r>
              <a:rPr lang="en-GB" b="1" dirty="0"/>
              <a:t>A similar fragment  had been found in the waters of a stream feeding into the Lac d' Antre, at </a:t>
            </a:r>
            <a:r>
              <a:rPr lang="en-GB" b="1" dirty="0" err="1"/>
              <a:t>Villards</a:t>
            </a:r>
            <a:r>
              <a:rPr lang="en-GB" b="1" dirty="0"/>
              <a:t> </a:t>
            </a:r>
            <a:r>
              <a:rPr lang="en-GB" b="1" dirty="0" err="1"/>
              <a:t>d'Heria</a:t>
            </a:r>
            <a:r>
              <a:rPr lang="en-GB" b="1" dirty="0"/>
              <a:t> in the Jura, in 1807</a:t>
            </a:r>
          </a:p>
        </p:txBody>
      </p:sp>
    </p:spTree>
    <p:extLst>
      <p:ext uri="{BB962C8B-B14F-4D97-AF65-F5344CB8AC3E}">
        <p14:creationId xmlns:p14="http://schemas.microsoft.com/office/powerpoint/2010/main" val="222615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54444-6058-81DE-C520-21959B5B0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961" y="365125"/>
            <a:ext cx="105156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Key elements of Celtic Ecology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D5594-BB35-A61F-1FC7-D558CA463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14246" cy="4351338"/>
          </a:xfrm>
        </p:spPr>
        <p:txBody>
          <a:bodyPr/>
          <a:lstStyle/>
          <a:p>
            <a:r>
              <a:rPr lang="en-GB" b="1" dirty="0"/>
              <a:t>Multidimensional and complex</a:t>
            </a:r>
          </a:p>
          <a:p>
            <a:r>
              <a:rPr lang="en-GB" b="1" dirty="0"/>
              <a:t>We see the framing of social dialogue moving beyond the anthropocentric to a place of ecocentrism</a:t>
            </a:r>
          </a:p>
          <a:p>
            <a:r>
              <a:rPr lang="en-GB" b="1" dirty="0"/>
              <a:t>The integration of the triskelion where everything is within everything and a pluriverse of existence both temporal and spatial exist</a:t>
            </a:r>
          </a:p>
          <a:p>
            <a:r>
              <a:rPr lang="en-GB" b="1" dirty="0"/>
              <a:t>Akin to yin and yang</a:t>
            </a:r>
          </a:p>
        </p:txBody>
      </p:sp>
    </p:spTree>
    <p:extLst>
      <p:ext uri="{BB962C8B-B14F-4D97-AF65-F5344CB8AC3E}">
        <p14:creationId xmlns:p14="http://schemas.microsoft.com/office/powerpoint/2010/main" val="6117605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4B92F-FE9E-764C-38FD-57191DA79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BAEAF-B8AD-1DF2-6026-74A9883B6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755F40-620B-B9F9-621E-7BF7E16FA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3" y="-32352"/>
            <a:ext cx="7462163" cy="66617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D9CB53-A7AA-6B45-FA19-7E8436F8E214}"/>
              </a:ext>
            </a:extLst>
          </p:cNvPr>
          <p:cNvSpPr txBox="1"/>
          <p:nvPr/>
        </p:nvSpPr>
        <p:spPr>
          <a:xfrm>
            <a:off x="7785847" y="1408301"/>
            <a:ext cx="2735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Irish Sam – end of summer</a:t>
            </a:r>
          </a:p>
          <a:p>
            <a:r>
              <a:rPr lang="en-GB" b="1" dirty="0"/>
              <a:t>Samhain festival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92D730-F74E-98D1-7132-8BFB7F89C302}"/>
              </a:ext>
            </a:extLst>
          </p:cNvPr>
          <p:cNvSpPr txBox="1"/>
          <p:nvPr/>
        </p:nvSpPr>
        <p:spPr>
          <a:xfrm>
            <a:off x="7785847" y="5472953"/>
            <a:ext cx="1507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Irish: Eid - fire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838BDB-EB7E-6F3D-3905-B4A0D5D30F17}"/>
              </a:ext>
            </a:extLst>
          </p:cNvPr>
          <p:cNvSpPr txBox="1"/>
          <p:nvPr/>
        </p:nvSpPr>
        <p:spPr>
          <a:xfrm>
            <a:off x="7812738" y="4195483"/>
            <a:ext cx="2567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Irish gam – end of winter</a:t>
            </a:r>
          </a:p>
        </p:txBody>
      </p:sp>
    </p:spTree>
    <p:extLst>
      <p:ext uri="{BB962C8B-B14F-4D97-AF65-F5344CB8AC3E}">
        <p14:creationId xmlns:p14="http://schemas.microsoft.com/office/powerpoint/2010/main" val="37197591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8C8B-5A04-BD62-35C8-720C8D449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Coligny – evidence of proto-</a:t>
            </a:r>
            <a:r>
              <a:rPr lang="en-GB" b="1" dirty="0" err="1">
                <a:latin typeface="+mn-lt"/>
              </a:rPr>
              <a:t>celtic</a:t>
            </a:r>
            <a:r>
              <a:rPr lang="en-GB" b="1" dirty="0">
                <a:latin typeface="+mn-lt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FA8B0-563A-2DB4-04A7-A46C21FC9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73988" cy="4351338"/>
          </a:xfrm>
        </p:spPr>
        <p:txBody>
          <a:bodyPr/>
          <a:lstStyle/>
          <a:p>
            <a:r>
              <a:rPr lang="en-GB" b="1" dirty="0"/>
              <a:t>Dr Cathy Swift: Linguistic similarities point towards a pan-</a:t>
            </a:r>
            <a:r>
              <a:rPr lang="en-GB" b="1" dirty="0" err="1"/>
              <a:t>celtic</a:t>
            </a:r>
            <a:r>
              <a:rPr lang="en-GB" b="1" dirty="0"/>
              <a:t> linguistic identity *see reading list</a:t>
            </a:r>
          </a:p>
          <a:p>
            <a:r>
              <a:rPr lang="en-GB" b="1" dirty="0" err="1"/>
              <a:t>Gaulish</a:t>
            </a:r>
            <a:r>
              <a:rPr lang="en-GB" b="1" dirty="0"/>
              <a:t> and early Irish share a vocabulary</a:t>
            </a:r>
          </a:p>
          <a:p>
            <a:r>
              <a:rPr lang="en-GB" b="1" dirty="0"/>
              <a:t>Major challenge to the </a:t>
            </a:r>
            <a:r>
              <a:rPr lang="en-GB" b="1" dirty="0" err="1"/>
              <a:t>Celto</a:t>
            </a:r>
            <a:r>
              <a:rPr lang="en-GB" b="1" dirty="0"/>
              <a:t>-sceptics</a:t>
            </a:r>
          </a:p>
        </p:txBody>
      </p:sp>
    </p:spTree>
    <p:extLst>
      <p:ext uri="{BB962C8B-B14F-4D97-AF65-F5344CB8AC3E}">
        <p14:creationId xmlns:p14="http://schemas.microsoft.com/office/powerpoint/2010/main" val="35991792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36C18-33BE-0436-82FD-CE4B25FF6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Samhain (Sow-n)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11E2E-5F23-89E5-DEE8-546E4E145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The Celtic New Year</a:t>
            </a:r>
          </a:p>
          <a:p>
            <a:r>
              <a:rPr lang="en-GB" b="1" dirty="0"/>
              <a:t>Fervent dancing and sacrificing marked the Samhain festival in November each year, the gateway from Summer to Winter in the Druidic tradition </a:t>
            </a:r>
          </a:p>
          <a:p>
            <a:r>
              <a:rPr lang="en-GB" b="1" dirty="0"/>
              <a:t>In Scotland, farmhands would run around farm boundaries carrying flaming torches to drive evil spirits away as this gateway marked the period closest to the otherworld.</a:t>
            </a:r>
          </a:p>
        </p:txBody>
      </p:sp>
    </p:spTree>
    <p:extLst>
      <p:ext uri="{BB962C8B-B14F-4D97-AF65-F5344CB8AC3E}">
        <p14:creationId xmlns:p14="http://schemas.microsoft.com/office/powerpoint/2010/main" val="18463302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D058E-43E3-28DA-A9AF-73DD632C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CBECE-8E37-97D5-2459-DCAE6CDC8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E8D7F6-FCCB-41C2-4389-4DEFBBEBAEDF}"/>
              </a:ext>
            </a:extLst>
          </p:cNvPr>
          <p:cNvSpPr txBox="1"/>
          <p:nvPr/>
        </p:nvSpPr>
        <p:spPr>
          <a:xfrm>
            <a:off x="3848100" y="6210300"/>
            <a:ext cx="4647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Samhain, South </a:t>
            </a:r>
            <a:r>
              <a:rPr lang="en-GB" sz="3200" b="1" dirty="0" err="1"/>
              <a:t>Uist</a:t>
            </a:r>
            <a:r>
              <a:rPr lang="en-GB" sz="3200" b="1" dirty="0"/>
              <a:t>, 1932</a:t>
            </a:r>
          </a:p>
        </p:txBody>
      </p:sp>
    </p:spTree>
    <p:extLst>
      <p:ext uri="{BB962C8B-B14F-4D97-AF65-F5344CB8AC3E}">
        <p14:creationId xmlns:p14="http://schemas.microsoft.com/office/powerpoint/2010/main" val="1297898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7046B-82A8-5D2A-F2F4-719EC51D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Mummers in Ireland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CB582-FC3E-E6C2-1CE4-599F42DF3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7346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DEC29-BBD1-F946-407E-154C36DF1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DAAFE-475E-7677-5EF7-4B47DBE4E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59388" cy="4351338"/>
          </a:xfrm>
        </p:spPr>
        <p:txBody>
          <a:bodyPr/>
          <a:lstStyle/>
          <a:p>
            <a:r>
              <a:rPr lang="en-GB" b="1" dirty="0"/>
              <a:t>the first day of November</a:t>
            </a:r>
          </a:p>
          <a:p>
            <a:r>
              <a:rPr lang="en-GB" b="1" dirty="0"/>
              <a:t>This date is also important in many other cultures, commemorated in various ways as the Day of the Dead (Día de </a:t>
            </a:r>
            <a:r>
              <a:rPr lang="en-GB" b="1" dirty="0" err="1"/>
              <a:t>los</a:t>
            </a:r>
            <a:r>
              <a:rPr lang="en-GB" b="1" dirty="0"/>
              <a:t> Muertos) and Hallowe’en, </a:t>
            </a:r>
          </a:p>
          <a:p>
            <a:r>
              <a:rPr lang="en-GB" b="1" dirty="0"/>
              <a:t>the Christian Church adopted this day as All Saints’ Day.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5293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AED21-6A16-651E-80F2-B4D63D7EF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Cailleach, Ruler of Winter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D60AB-A1FC-9C48-8655-078C6BEF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b="1" dirty="0"/>
              <a:t>Cailleach was the despotic ruler of wintertime, reigning from Samhain (the first day of November) to </a:t>
            </a:r>
            <a:r>
              <a:rPr lang="en-GB" b="1" dirty="0" err="1"/>
              <a:t>Bealtaine</a:t>
            </a:r>
            <a:r>
              <a:rPr lang="en-GB" b="1" dirty="0"/>
              <a:t> (the first day of May)</a:t>
            </a:r>
          </a:p>
          <a:p>
            <a:r>
              <a:rPr lang="en-GB" b="1" dirty="0"/>
              <a:t>As her time came to an end, she transformed into a moist rock until her awakening the following Samhain</a:t>
            </a:r>
          </a:p>
          <a:p>
            <a:r>
              <a:rPr lang="en-GB" b="1" dirty="0"/>
              <a:t>Brid took over as Queen of summer</a:t>
            </a:r>
          </a:p>
        </p:txBody>
      </p:sp>
    </p:spTree>
    <p:extLst>
      <p:ext uri="{BB962C8B-B14F-4D97-AF65-F5344CB8AC3E}">
        <p14:creationId xmlns:p14="http://schemas.microsoft.com/office/powerpoint/2010/main" val="3493306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5BC3C-7C16-1623-6D28-0E7D01BA5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Scottish tradition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9DF30-D855-3DB0-99C6-084E63BE0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6581495" cy="4351338"/>
          </a:xfrm>
        </p:spPr>
        <p:txBody>
          <a:bodyPr/>
          <a:lstStyle/>
          <a:p>
            <a:r>
              <a:rPr lang="en-GB" b="1" dirty="0"/>
              <a:t>On the night of Samhain, Cailleach captures Brid, Queen of Summer, in a cave in Ben Nevis</a:t>
            </a:r>
          </a:p>
          <a:p>
            <a:endParaRPr lang="en-GB" b="1" dirty="0"/>
          </a:p>
          <a:p>
            <a:r>
              <a:rPr lang="en-GB" b="1" dirty="0"/>
              <a:t>Her own son, Angus, frees Brid in the spring and they reign together as King and Queen of summer until Cailleach captures Brid again, in a cycle of seasons, imprisoning and liberation. </a:t>
            </a:r>
          </a:p>
        </p:txBody>
      </p:sp>
    </p:spTree>
    <p:extLst>
      <p:ext uri="{BB962C8B-B14F-4D97-AF65-F5344CB8AC3E}">
        <p14:creationId xmlns:p14="http://schemas.microsoft.com/office/powerpoint/2010/main" val="6719382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68AF2-60B1-7F01-DE90-D12369C10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Most of Nature hibernates but will it awaken?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A4F7-06A3-2E29-491F-E91ED4CE3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314329" cy="4351338"/>
          </a:xfrm>
        </p:spPr>
        <p:txBody>
          <a:bodyPr/>
          <a:lstStyle/>
          <a:p>
            <a:r>
              <a:rPr lang="en-GB" b="1" dirty="0"/>
              <a:t>The coming winter is heralded by Nature</a:t>
            </a:r>
          </a:p>
          <a:p>
            <a:r>
              <a:rPr lang="en-GB" b="1" dirty="0"/>
              <a:t>It’s significance operates fundamentally across all of the Celtic ecology and spirituality</a:t>
            </a:r>
          </a:p>
          <a:p>
            <a:r>
              <a:rPr lang="en-GB" b="1" dirty="0"/>
              <a:t>No guarantees: Younger Dryas ice age in oral memory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5127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0F51F-0005-563C-F7C3-CD4D918E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Imbolc (im-</a:t>
            </a:r>
            <a:r>
              <a:rPr lang="en-GB" b="1" dirty="0" err="1">
                <a:latin typeface="+mn-lt"/>
              </a:rPr>
              <a:t>elg</a:t>
            </a:r>
            <a:r>
              <a:rPr lang="en-GB" b="1" dirty="0">
                <a:latin typeface="+mn-lt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3BCB4-A240-FF5D-3AEA-240AF8151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‘Ewe’s Milk’</a:t>
            </a:r>
          </a:p>
          <a:p>
            <a:r>
              <a:rPr lang="en-GB" b="1" dirty="0"/>
              <a:t>St Bridget’s Day, 1</a:t>
            </a:r>
            <a:r>
              <a:rPr lang="en-GB" b="1" baseline="30000" dirty="0"/>
              <a:t>st</a:t>
            </a:r>
            <a:r>
              <a:rPr lang="en-GB" b="1" dirty="0"/>
              <a:t> February</a:t>
            </a:r>
          </a:p>
          <a:p>
            <a:r>
              <a:rPr lang="en-GB" b="1" dirty="0"/>
              <a:t>Halfway point between Winter solstice and Spring Equinox</a:t>
            </a:r>
          </a:p>
          <a:p>
            <a:r>
              <a:rPr lang="en-GB" b="1" dirty="0"/>
              <a:t>Marked the beginning of the agricultural year</a:t>
            </a:r>
          </a:p>
          <a:p>
            <a:r>
              <a:rPr lang="en-GB" b="1" dirty="0"/>
              <a:t>And the end of winter</a:t>
            </a:r>
          </a:p>
          <a:p>
            <a:r>
              <a:rPr lang="en-GB" b="1" dirty="0"/>
              <a:t>Christian equivalent is Candlemas - the presentation of the Christ child at the temple in Jerusalem, forty days after his birth.</a:t>
            </a:r>
          </a:p>
          <a:p>
            <a:r>
              <a:rPr lang="en-GB" b="1" dirty="0"/>
              <a:t>Both linked with light</a:t>
            </a:r>
          </a:p>
          <a:p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0588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D5163-4802-1E5C-E073-77796B19C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Celtic Otherworld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DFF4F-F961-D271-39C4-6A3F1DEA1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Home of powerful ancestors</a:t>
            </a:r>
          </a:p>
          <a:p>
            <a:r>
              <a:rPr lang="en-GB" b="1" dirty="0"/>
              <a:t>Communication with the otherworld focused on the many portals </a:t>
            </a:r>
          </a:p>
          <a:p>
            <a:r>
              <a:rPr lang="en-GB" b="1" dirty="0"/>
              <a:t>Samhain, </a:t>
            </a:r>
            <a:r>
              <a:rPr lang="en-GB" b="1" dirty="0" err="1"/>
              <a:t>Beltaine</a:t>
            </a:r>
            <a:r>
              <a:rPr lang="en-GB" b="1" dirty="0"/>
              <a:t>, bodies of water, caves, forests, large stones</a:t>
            </a:r>
          </a:p>
          <a:p>
            <a:r>
              <a:rPr lang="en-GB" b="1" dirty="0"/>
              <a:t>Poems and songs formed the means of communication</a:t>
            </a:r>
          </a:p>
          <a:p>
            <a:r>
              <a:rPr lang="en-GB" b="1" dirty="0"/>
              <a:t>Wisdom and the precedents of life were found in the Otherworld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5608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38EBC-B847-FA05-AF96-B6B70E0F8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The Gaelic goddess Bridget or Brid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25652-8BF5-22A3-BBBB-AC9E4537E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Goddess of poetry, healing and craftsmanship and of motherhood, passion and fire</a:t>
            </a:r>
          </a:p>
          <a:p>
            <a:r>
              <a:rPr lang="en-GB" b="1" dirty="0"/>
              <a:t>A Triple Goddess:</a:t>
            </a:r>
          </a:p>
          <a:p>
            <a:r>
              <a:rPr lang="en-GB" b="1" dirty="0"/>
              <a:t>Maiden – Inspiration and poetry</a:t>
            </a:r>
          </a:p>
          <a:p>
            <a:r>
              <a:rPr lang="en-GB" b="1" dirty="0"/>
              <a:t>Mother – Midwife and healer</a:t>
            </a:r>
          </a:p>
          <a:p>
            <a:r>
              <a:rPr lang="en-GB" b="1" dirty="0"/>
              <a:t>Crone – Hearth fires, smithies and crafts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6414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99020-2C83-81EE-3B02-0E857B206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Imbolc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55223-A8F6-8FA5-FC29-C928876D7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Clooties</a:t>
            </a:r>
          </a:p>
        </p:txBody>
      </p:sp>
    </p:spTree>
    <p:extLst>
      <p:ext uri="{BB962C8B-B14F-4D97-AF65-F5344CB8AC3E}">
        <p14:creationId xmlns:p14="http://schemas.microsoft.com/office/powerpoint/2010/main" val="6734413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DFB1A-2050-3611-1F77-B684A86B1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Celtic traditions at Imbolc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7599F-8956-F5F9-760F-C6F99CD51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People spent time watching hedgehogs (to see one was a good weather sign), </a:t>
            </a:r>
          </a:p>
          <a:p>
            <a:r>
              <a:rPr lang="en-GB" b="1" dirty="0"/>
              <a:t>Preparing and eating special food</a:t>
            </a:r>
          </a:p>
          <a:p>
            <a:r>
              <a:rPr lang="en-GB" b="1" dirty="0"/>
              <a:t>Making straw girdles and caps.</a:t>
            </a:r>
          </a:p>
        </p:txBody>
      </p:sp>
    </p:spTree>
    <p:extLst>
      <p:ext uri="{BB962C8B-B14F-4D97-AF65-F5344CB8AC3E}">
        <p14:creationId xmlns:p14="http://schemas.microsoft.com/office/powerpoint/2010/main" val="32845509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B7AB2-69A5-ABAE-EA6E-1D093A53D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Imbolc celebrations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41C3-DA95-50EF-2CD5-525055150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7785847" cy="4351338"/>
          </a:xfrm>
        </p:spPr>
        <p:txBody>
          <a:bodyPr/>
          <a:lstStyle/>
          <a:p>
            <a:r>
              <a:rPr lang="en-GB" b="1" dirty="0"/>
              <a:t> Putting red ribbons on their houses (‘Brigit’s cloak’), </a:t>
            </a:r>
          </a:p>
          <a:p>
            <a:r>
              <a:rPr lang="en-GB" b="1" dirty="0"/>
              <a:t>making special Brigit’s crosses and straw dolls, called </a:t>
            </a:r>
            <a:r>
              <a:rPr lang="en-GB" b="1" dirty="0" err="1"/>
              <a:t>Brideog</a:t>
            </a:r>
            <a:r>
              <a:rPr lang="en-GB" b="1" dirty="0"/>
              <a:t>, </a:t>
            </a:r>
          </a:p>
          <a:p>
            <a:r>
              <a:rPr lang="en-GB" b="1" dirty="0"/>
              <a:t>Visiting sacred springs (prohibited by St. Patrick), </a:t>
            </a:r>
          </a:p>
          <a:p>
            <a:r>
              <a:rPr lang="en-GB" b="1" dirty="0"/>
              <a:t>and singing protective charms, often lasting for 24  hours.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6479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AAEF2-6B95-B9A6-902C-C8B4463A4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4576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latin typeface="+mn-lt"/>
              </a:rPr>
              <a:t>Hedgehogs, bears and Groundhogs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9ABA7-84FB-D9F1-6913-9B0E0E5ED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1129"/>
            <a:ext cx="10515600" cy="4351338"/>
          </a:xfrm>
        </p:spPr>
        <p:txBody>
          <a:bodyPr/>
          <a:lstStyle/>
          <a:p>
            <a:r>
              <a:rPr lang="en-GB" b="1" dirty="0"/>
              <a:t>All associated with weather forecasting</a:t>
            </a:r>
          </a:p>
          <a:p>
            <a:r>
              <a:rPr lang="en-GB" b="1" dirty="0"/>
              <a:t>If seen, it meant a good spring ahead</a:t>
            </a:r>
          </a:p>
          <a:p>
            <a:r>
              <a:rPr lang="en-GB" b="1" dirty="0"/>
              <a:t>Groundhog day – 2</a:t>
            </a:r>
            <a:r>
              <a:rPr lang="en-GB" b="1" baseline="30000" dirty="0"/>
              <a:t>nd</a:t>
            </a:r>
            <a:r>
              <a:rPr lang="en-GB" b="1" dirty="0"/>
              <a:t> February</a:t>
            </a:r>
          </a:p>
          <a:p>
            <a:r>
              <a:rPr lang="en-GB" b="1" dirty="0"/>
              <a:t>Festa </a:t>
            </a:r>
            <a:r>
              <a:rPr lang="en-GB" b="1" dirty="0" err="1"/>
              <a:t>della</a:t>
            </a:r>
            <a:r>
              <a:rPr lang="en-GB" b="1" dirty="0"/>
              <a:t> </a:t>
            </a:r>
            <a:r>
              <a:rPr lang="en-GB" b="1" dirty="0" err="1"/>
              <a:t>Candelora</a:t>
            </a:r>
            <a:r>
              <a:rPr lang="en-GB" b="1" dirty="0"/>
              <a:t> (Bears in Italy ) – 2</a:t>
            </a:r>
            <a:r>
              <a:rPr lang="en-GB" b="1" baseline="30000" dirty="0"/>
              <a:t>nd</a:t>
            </a:r>
            <a:r>
              <a:rPr lang="en-GB" b="1" dirty="0"/>
              <a:t> February</a:t>
            </a:r>
          </a:p>
        </p:txBody>
      </p:sp>
    </p:spTree>
    <p:extLst>
      <p:ext uri="{BB962C8B-B14F-4D97-AF65-F5344CB8AC3E}">
        <p14:creationId xmlns:p14="http://schemas.microsoft.com/office/powerpoint/2010/main" val="7322139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B22DD-C8B5-698D-F814-4F2EF9854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Bad weather augured well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C4DBF-EDC2-0DCF-69F8-BFE83209D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10455" cy="4351338"/>
          </a:xfrm>
        </p:spPr>
        <p:txBody>
          <a:bodyPr/>
          <a:lstStyle/>
          <a:p>
            <a:r>
              <a:rPr lang="en-GB" b="1" dirty="0"/>
              <a:t>Cailleach would make Brid’s day a sunny one</a:t>
            </a:r>
          </a:p>
          <a:p>
            <a:r>
              <a:rPr lang="en-GB" b="1" dirty="0"/>
              <a:t>To allow her to gather fire wood, and live longer, delaying spring</a:t>
            </a:r>
          </a:p>
        </p:txBody>
      </p:sp>
    </p:spTree>
    <p:extLst>
      <p:ext uri="{BB962C8B-B14F-4D97-AF65-F5344CB8AC3E}">
        <p14:creationId xmlns:p14="http://schemas.microsoft.com/office/powerpoint/2010/main" val="39083058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0A545-4D1D-B30C-9C70-4BF2C08AE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>
                <a:latin typeface="+mn-lt"/>
              </a:rPr>
              <a:t>Bealtaine</a:t>
            </a:r>
            <a:r>
              <a:rPr lang="en-GB" b="1" dirty="0">
                <a:latin typeface="+mn-lt"/>
              </a:rPr>
              <a:t> (</a:t>
            </a:r>
            <a:r>
              <a:rPr lang="en-GB" b="1" dirty="0" err="1">
                <a:latin typeface="+mn-lt"/>
              </a:rPr>
              <a:t>Byel</a:t>
            </a:r>
            <a:r>
              <a:rPr lang="en-GB" b="1" dirty="0">
                <a:latin typeface="+mn-lt"/>
              </a:rPr>
              <a:t>-tin-uh)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5160-0C9E-AE78-71D6-930471BF7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755341" cy="4351338"/>
          </a:xfrm>
        </p:spPr>
        <p:txBody>
          <a:bodyPr/>
          <a:lstStyle/>
          <a:p>
            <a:r>
              <a:rPr lang="en-GB" b="1" dirty="0"/>
              <a:t>Early May</a:t>
            </a:r>
          </a:p>
          <a:p>
            <a:r>
              <a:rPr lang="en-GB" b="1" dirty="0"/>
              <a:t>The beginning of summer</a:t>
            </a:r>
          </a:p>
          <a:p>
            <a:r>
              <a:rPr lang="en-GB" b="1" dirty="0"/>
              <a:t>The second close proximity between the world and the otherworld</a:t>
            </a:r>
          </a:p>
          <a:p>
            <a:r>
              <a:rPr lang="en-GB" b="1" dirty="0"/>
              <a:t>A major portal</a:t>
            </a:r>
          </a:p>
          <a:p>
            <a:r>
              <a:rPr lang="en-GB" b="1" dirty="0"/>
              <a:t>More fire!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796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895F-8A96-13BB-E781-855961333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Important marker for farming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FCD31-2653-7956-53A8-0D7EF4B83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88314" cy="4351338"/>
          </a:xfrm>
        </p:spPr>
        <p:txBody>
          <a:bodyPr/>
          <a:lstStyle/>
          <a:p>
            <a:r>
              <a:rPr lang="en-GB" b="1" dirty="0"/>
              <a:t>Onset of mackerel season</a:t>
            </a:r>
          </a:p>
          <a:p>
            <a:r>
              <a:rPr lang="en-GB" b="1" dirty="0"/>
              <a:t>Turf cutting began</a:t>
            </a:r>
          </a:p>
          <a:p>
            <a:r>
              <a:rPr lang="en-GB" b="1" dirty="0"/>
              <a:t>Cattle neutering</a:t>
            </a:r>
          </a:p>
          <a:p>
            <a:r>
              <a:rPr lang="en-GB" b="1" dirty="0"/>
              <a:t>Transhumance (cattle moved to pasture)</a:t>
            </a:r>
          </a:p>
          <a:p>
            <a:r>
              <a:rPr lang="en-GB" b="1" dirty="0"/>
              <a:t>Fear of disease and theft of health and luck, from Otherworld, </a:t>
            </a:r>
          </a:p>
          <a:p>
            <a:r>
              <a:rPr lang="en-GB" b="1" dirty="0"/>
              <a:t>and of changelings</a:t>
            </a:r>
          </a:p>
        </p:txBody>
      </p:sp>
    </p:spTree>
    <p:extLst>
      <p:ext uri="{BB962C8B-B14F-4D97-AF65-F5344CB8AC3E}">
        <p14:creationId xmlns:p14="http://schemas.microsoft.com/office/powerpoint/2010/main" val="29313432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1C2CE-B8EA-4DA1-03EE-7194DEB7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Changelings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E55ED-73EF-6798-E09C-F1EE4729B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2049" cy="4351338"/>
          </a:xfrm>
        </p:spPr>
        <p:txBody>
          <a:bodyPr/>
          <a:lstStyle/>
          <a:p>
            <a:r>
              <a:rPr lang="en-GB" b="1" dirty="0"/>
              <a:t>Babies taken to serve fairies and swapped with old fairies who needed caring for!</a:t>
            </a:r>
          </a:p>
        </p:txBody>
      </p:sp>
    </p:spTree>
    <p:extLst>
      <p:ext uri="{BB962C8B-B14F-4D97-AF65-F5344CB8AC3E}">
        <p14:creationId xmlns:p14="http://schemas.microsoft.com/office/powerpoint/2010/main" val="8032688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F5CA-E06B-9AC3-0D94-D330FF5FF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5637551" cy="1325563"/>
          </a:xfrm>
        </p:spPr>
        <p:txBody>
          <a:bodyPr>
            <a:normAutofit/>
          </a:bodyPr>
          <a:lstStyle/>
          <a:p>
            <a:r>
              <a:rPr lang="en-GB" b="1" dirty="0">
                <a:latin typeface="+mn-lt"/>
              </a:rPr>
              <a:t>The terrible fate of Bridget Cleary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CB93D-562A-4DFC-BCFF-893386797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72462" cy="4351338"/>
          </a:xfrm>
        </p:spPr>
        <p:txBody>
          <a:bodyPr/>
          <a:lstStyle/>
          <a:p>
            <a:r>
              <a:rPr lang="en-GB" b="1" dirty="0"/>
              <a:t>Her husband, Micheal, claimed she had been swapped for a changeling</a:t>
            </a:r>
          </a:p>
          <a:p>
            <a:r>
              <a:rPr lang="en-GB" b="1" dirty="0"/>
              <a:t>And murdered her by immolation in 1895</a:t>
            </a:r>
          </a:p>
          <a:p>
            <a:endParaRPr lang="en-GB" b="1" dirty="0"/>
          </a:p>
          <a:p>
            <a:r>
              <a:rPr lang="en-GB" b="1" dirty="0"/>
              <a:t>An Irish nursery rhyme reads, "Are you a witch, or are you a fairy</a:t>
            </a:r>
          </a:p>
          <a:p>
            <a:r>
              <a:rPr lang="en-GB" b="1" dirty="0"/>
              <a:t>Or are you the wife of Michael Cleary?"</a:t>
            </a:r>
          </a:p>
        </p:txBody>
      </p:sp>
    </p:spTree>
    <p:extLst>
      <p:ext uri="{BB962C8B-B14F-4D97-AF65-F5344CB8AC3E}">
        <p14:creationId xmlns:p14="http://schemas.microsoft.com/office/powerpoint/2010/main" val="423466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09480-AA57-6763-A007-3DD6963F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92C02-B76A-9F51-A119-2A05AFCC4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9AC50B-D939-2FE1-4DB7-A238B394D67A}"/>
              </a:ext>
            </a:extLst>
          </p:cNvPr>
          <p:cNvSpPr txBox="1"/>
          <p:nvPr/>
        </p:nvSpPr>
        <p:spPr>
          <a:xfrm>
            <a:off x="4128247" y="6371852"/>
            <a:ext cx="6107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George William Russell Call of the Sidhe</a:t>
            </a:r>
          </a:p>
        </p:txBody>
      </p:sp>
    </p:spTree>
    <p:extLst>
      <p:ext uri="{BB962C8B-B14F-4D97-AF65-F5344CB8AC3E}">
        <p14:creationId xmlns:p14="http://schemas.microsoft.com/office/powerpoint/2010/main" val="19083976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CC3A-5099-4061-6C01-9C0861B35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Sacrifices at </a:t>
            </a:r>
            <a:r>
              <a:rPr lang="en-GB" b="1" dirty="0" err="1">
                <a:latin typeface="+mn-lt"/>
              </a:rPr>
              <a:t>Beltaine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0F14B-9936-8EA3-EA36-9F570D5C0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77197" cy="4351338"/>
          </a:xfrm>
        </p:spPr>
        <p:txBody>
          <a:bodyPr/>
          <a:lstStyle/>
          <a:p>
            <a:r>
              <a:rPr lang="en-GB" b="1" dirty="0"/>
              <a:t>Whole herds of cattle would be sacrificed and their blood burned</a:t>
            </a:r>
          </a:p>
          <a:p>
            <a:r>
              <a:rPr lang="en-GB" b="1" dirty="0"/>
              <a:t>Centred around </a:t>
            </a:r>
            <a:r>
              <a:rPr lang="en-GB" b="1" dirty="0" err="1"/>
              <a:t>Cruachan</a:t>
            </a:r>
            <a:r>
              <a:rPr lang="en-GB" b="1" dirty="0"/>
              <a:t>, ancient capital of Connemara and the Cave of </a:t>
            </a:r>
            <a:r>
              <a:rPr lang="en-GB" b="1" dirty="0" err="1"/>
              <a:t>Cruachan</a:t>
            </a:r>
            <a:r>
              <a:rPr lang="en-GB" b="1" dirty="0"/>
              <a:t>, gateway to the otherworld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9234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8C197-66D8-BA7B-6F7C-98DC33BA2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Maypoles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C9D35-6855-353E-215F-26AE1097D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815"/>
            <a:ext cx="10515600" cy="4351338"/>
          </a:xfrm>
        </p:spPr>
        <p:txBody>
          <a:bodyPr/>
          <a:lstStyle/>
          <a:p>
            <a:r>
              <a:rPr lang="en-GB" b="1" dirty="0"/>
              <a:t>Germanic origins</a:t>
            </a:r>
          </a:p>
          <a:p>
            <a:r>
              <a:rPr lang="en-GB" b="1" dirty="0"/>
              <a:t>Coincidental with </a:t>
            </a:r>
            <a:r>
              <a:rPr lang="en-GB" b="1" dirty="0" err="1"/>
              <a:t>Bealtaine</a:t>
            </a:r>
            <a:r>
              <a:rPr lang="en-GB" b="1" dirty="0"/>
              <a:t> celebration</a:t>
            </a:r>
          </a:p>
        </p:txBody>
      </p:sp>
    </p:spTree>
    <p:extLst>
      <p:ext uri="{BB962C8B-B14F-4D97-AF65-F5344CB8AC3E}">
        <p14:creationId xmlns:p14="http://schemas.microsoft.com/office/powerpoint/2010/main" val="24684463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6548E-224D-6244-2AA0-080B5F58E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41B51-C267-C9D9-039C-639CB11E2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May Day was common in urban areas and embraced joy and celebration</a:t>
            </a:r>
          </a:p>
          <a:p>
            <a:r>
              <a:rPr lang="en-GB" b="1" dirty="0" err="1"/>
              <a:t>Bealtaine</a:t>
            </a:r>
            <a:r>
              <a:rPr lang="en-GB" b="1" dirty="0"/>
              <a:t> was common in rural areas and embraced fear and hope, centring around purification of people and animals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9374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B36DC-5DE0-6108-0335-899295514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latin typeface="+mn-lt"/>
              </a:rPr>
              <a:t>Lughnasadh</a:t>
            </a:r>
            <a:r>
              <a:rPr lang="en-GB" b="1" dirty="0">
                <a:latin typeface="+mn-lt"/>
              </a:rPr>
              <a:t>  (loo-</a:t>
            </a:r>
            <a:r>
              <a:rPr lang="en-GB" b="1" dirty="0" err="1">
                <a:latin typeface="+mn-lt"/>
              </a:rPr>
              <a:t>nahsah</a:t>
            </a:r>
            <a:r>
              <a:rPr lang="en-GB" b="1" dirty="0">
                <a:latin typeface="+mn-lt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5BB9C-7B31-C6CF-AB11-676C9F07D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Assembly of Lugh</a:t>
            </a:r>
          </a:p>
          <a:p>
            <a:r>
              <a:rPr lang="en-GB" b="1" dirty="0"/>
              <a:t>1</a:t>
            </a:r>
            <a:r>
              <a:rPr lang="en-GB" b="1" baseline="30000" dirty="0"/>
              <a:t>st</a:t>
            </a:r>
            <a:r>
              <a:rPr lang="en-GB" b="1" dirty="0"/>
              <a:t> August</a:t>
            </a:r>
          </a:p>
          <a:p>
            <a:r>
              <a:rPr lang="en-GB" b="1" dirty="0"/>
              <a:t>Dedicated to the god Lugh</a:t>
            </a:r>
          </a:p>
          <a:p>
            <a:r>
              <a:rPr lang="en-GB" b="1" dirty="0"/>
              <a:t>Celebration of skills involving skill competitions such as horse racing</a:t>
            </a:r>
          </a:p>
          <a:p>
            <a:r>
              <a:rPr lang="en-GB" b="1" dirty="0"/>
              <a:t>Horse trading also important</a:t>
            </a:r>
          </a:p>
          <a:p>
            <a:r>
              <a:rPr lang="en-GB" b="1" dirty="0"/>
              <a:t>Hiring of help for harvest to come</a:t>
            </a:r>
          </a:p>
          <a:p>
            <a:r>
              <a:rPr lang="en-GB" b="1" dirty="0"/>
              <a:t>Centred around </a:t>
            </a:r>
            <a:r>
              <a:rPr lang="en-GB" b="1" dirty="0" err="1"/>
              <a:t>Emain</a:t>
            </a:r>
            <a:r>
              <a:rPr lang="en-GB" b="1" dirty="0"/>
              <a:t> Macha, where the King’s stables were located (Macha, goddess of horses)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840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DB8F6-66DC-1C6F-16E9-8BF7F7758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King’s stables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03BED-ACBE-33FB-F5D2-2DE741D6A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Originally the site of a water cult with evidence of sacrifice</a:t>
            </a:r>
          </a:p>
          <a:p>
            <a:r>
              <a:rPr lang="en-GB" b="1" dirty="0"/>
              <a:t>Became used to water horses and wash chariots of the king</a:t>
            </a:r>
          </a:p>
          <a:p>
            <a:r>
              <a:rPr lang="en-GB" b="1" dirty="0"/>
              <a:t>Dates from around 1000 BC.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1138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D95F9-A3B2-39AB-79B8-FF616D4D5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latin typeface="+mn-lt"/>
              </a:rPr>
              <a:t>Lughnasadh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D3471-97EF-5E2E-A404-7070B5BFD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Wedding of the sun god Lugh to the earth goddess, causing crops to ripen</a:t>
            </a:r>
          </a:p>
          <a:p>
            <a:r>
              <a:rPr lang="en-GB" b="1" dirty="0"/>
              <a:t>Flour from the first fruits of the harvest was used to make bread which was sacrificed to ensure successful harvest</a:t>
            </a:r>
          </a:p>
          <a:p>
            <a:r>
              <a:rPr lang="en-GB" b="1" dirty="0"/>
              <a:t>The festival is also known as Lammas</a:t>
            </a:r>
          </a:p>
          <a:p>
            <a:r>
              <a:rPr lang="en-GB" b="1" dirty="0"/>
              <a:t>Christian equivalent: Loaf Mass Day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5450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3E67A-D580-2CD3-3C6B-E048E2872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>
                <a:latin typeface="+mn-lt"/>
              </a:rPr>
              <a:t>Ould</a:t>
            </a:r>
            <a:r>
              <a:rPr lang="en-GB" b="1" dirty="0">
                <a:latin typeface="+mn-lt"/>
              </a:rPr>
              <a:t> Lammas Fair, Ballycastle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D11A3-090F-B5FD-09F6-F4C30400A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5199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7E9CB-A396-EC3A-BB01-46F73B6BA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Lammas Fair, St Andrews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A1488-4AA3-9EFB-770C-D7CCEAEAE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6400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C6013-6953-A9D1-C1E8-DAE478045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Lammas weddings or handfasting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34422-7713-40AE-C728-98174C171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GB" b="1" dirty="0"/>
              <a:t>Handfasting weddings in Kirkwall, Orkney</a:t>
            </a:r>
          </a:p>
          <a:p>
            <a:r>
              <a:rPr lang="en-GB" b="1" dirty="0"/>
              <a:t>Long Lammas celebration (11 days)</a:t>
            </a:r>
          </a:p>
          <a:p>
            <a:r>
              <a:rPr lang="en-GB" b="1" dirty="0"/>
              <a:t>Couples married on Lammas day would enter into a temporary union for one year, </a:t>
            </a:r>
          </a:p>
          <a:p>
            <a:r>
              <a:rPr lang="en-GB" b="1" dirty="0"/>
              <a:t>and the following August would decide whether to make the union permanent or to separate.</a:t>
            </a:r>
          </a:p>
        </p:txBody>
      </p:sp>
    </p:spTree>
    <p:extLst>
      <p:ext uri="{BB962C8B-B14F-4D97-AF65-F5344CB8AC3E}">
        <p14:creationId xmlns:p14="http://schemas.microsoft.com/office/powerpoint/2010/main" val="36892881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2FF8-415E-D827-92D5-4780F997B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Persistence and global aspects to these key festivals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3FD1D-C1C0-C23F-808B-4381F0C06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Tightly linked community, ecology and seasonality</a:t>
            </a:r>
          </a:p>
          <a:p>
            <a:r>
              <a:rPr lang="en-GB" b="1" dirty="0"/>
              <a:t>Fun, practical and with serious undertones</a:t>
            </a:r>
          </a:p>
          <a:p>
            <a:r>
              <a:rPr lang="en-GB" b="1" dirty="0"/>
              <a:t>A model for sustainability?</a:t>
            </a:r>
          </a:p>
        </p:txBody>
      </p:sp>
    </p:spTree>
    <p:extLst>
      <p:ext uri="{BB962C8B-B14F-4D97-AF65-F5344CB8AC3E}">
        <p14:creationId xmlns:p14="http://schemas.microsoft.com/office/powerpoint/2010/main" val="308337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F5CA5-1B88-3B78-2FFA-79392E163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4AD8E-E906-44CE-C5CF-B9317C896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Described by Maureen </a:t>
            </a:r>
            <a:r>
              <a:rPr lang="en-GB" b="1" dirty="0" err="1"/>
              <a:t>Ní</a:t>
            </a:r>
            <a:r>
              <a:rPr lang="en-GB" b="1" dirty="0"/>
              <a:t> </a:t>
            </a:r>
            <a:r>
              <a:rPr lang="en-GB" b="1" dirty="0" err="1"/>
              <a:t>Bhrolicháin</a:t>
            </a:r>
            <a:r>
              <a:rPr lang="en-GB" b="1" dirty="0"/>
              <a:t> as “A perfect realisation of this world. A place without death, disease, war and old age”</a:t>
            </a:r>
          </a:p>
          <a:p>
            <a:r>
              <a:rPr lang="en-GB" b="1" dirty="0"/>
              <a:t>The gods, the heroes and the dead lived in a state of perpetual youth</a:t>
            </a:r>
          </a:p>
          <a:p>
            <a:r>
              <a:rPr lang="en-GB" b="1" dirty="0"/>
              <a:t>A pagan Heaven</a:t>
            </a:r>
          </a:p>
          <a:p>
            <a:r>
              <a:rPr lang="en-GB" b="1" dirty="0"/>
              <a:t>But much more than that.</a:t>
            </a:r>
          </a:p>
        </p:txBody>
      </p:sp>
    </p:spTree>
    <p:extLst>
      <p:ext uri="{BB962C8B-B14F-4D97-AF65-F5344CB8AC3E}">
        <p14:creationId xmlns:p14="http://schemas.microsoft.com/office/powerpoint/2010/main" val="208699615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FA184-77F6-B06F-7E57-985804D1A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Discussion and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B223D-A93A-E32B-8F8B-0B7C07F8E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2891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F1F8D-DC70-049F-3F8D-3387D456B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15209-9684-E795-ECF5-B3FB62104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817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5D956-1663-E7D9-F740-512AE706F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4DD5E-2508-FFD4-80A2-98BC75D7A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0766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2B141C-7E45-4C7A-AECC-BBF464F2C2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Lecture 8</a:t>
            </a:r>
            <a:br>
              <a:rPr lang="en-GB" b="1" dirty="0">
                <a:latin typeface="+mn-lt"/>
              </a:rPr>
            </a:br>
            <a:r>
              <a:rPr lang="en-GB" b="1" dirty="0" err="1">
                <a:latin typeface="+mn-lt"/>
              </a:rPr>
              <a:t>Dúthchas</a:t>
            </a:r>
            <a:endParaRPr lang="en-GB" b="1" dirty="0">
              <a:latin typeface="+mn-lt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F68F927-3DD3-979E-7A4C-0761EAB923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Dr Keith Skene</a:t>
            </a:r>
          </a:p>
          <a:p>
            <a:r>
              <a:rPr lang="en-GB" sz="3200" b="1" dirty="0"/>
              <a:t>Biosphere Research Institute</a:t>
            </a:r>
          </a:p>
        </p:txBody>
      </p:sp>
    </p:spTree>
    <p:extLst>
      <p:ext uri="{BB962C8B-B14F-4D97-AF65-F5344CB8AC3E}">
        <p14:creationId xmlns:p14="http://schemas.microsoft.com/office/powerpoint/2010/main" val="360514475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6DAEA-033A-23FE-7B2A-791F9A5AF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4119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latin typeface="+mn-lt"/>
              </a:rPr>
              <a:t>Gaelic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881F9-39DE-5619-754D-45D426E5D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320" y="790206"/>
            <a:ext cx="12218892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The term ‘Gaelic’, applied to the collective identity of the Highlands and Islands and to Ireland </a:t>
            </a:r>
          </a:p>
          <a:p>
            <a:pPr marL="0" indent="0">
              <a:buNone/>
            </a:pPr>
            <a:r>
              <a:rPr lang="en-GB" b="1" dirty="0"/>
              <a:t>Defined not only by the historic and continued use of the Gaelic language </a:t>
            </a:r>
          </a:p>
          <a:p>
            <a:pPr marL="0" indent="0">
              <a:buNone/>
            </a:pPr>
            <a:r>
              <a:rPr lang="en-GB" b="1" dirty="0"/>
              <a:t>but by the region’s distinct social and economic structures, relationship with nature and cultural heritage </a:t>
            </a:r>
          </a:p>
          <a:p>
            <a:pPr marL="0" indent="0">
              <a:buNone/>
            </a:pPr>
            <a:r>
              <a:rPr lang="en-GB" b="1" dirty="0"/>
              <a:t>This is summed up in the word ‘</a:t>
            </a:r>
            <a:r>
              <a:rPr lang="en-GB" b="1" dirty="0" err="1"/>
              <a:t>dùthchas</a:t>
            </a:r>
            <a:r>
              <a:rPr lang="en-GB" b="1" dirty="0"/>
              <a:t>.’</a:t>
            </a:r>
          </a:p>
        </p:txBody>
      </p:sp>
    </p:spTree>
    <p:extLst>
      <p:ext uri="{BB962C8B-B14F-4D97-AF65-F5344CB8AC3E}">
        <p14:creationId xmlns:p14="http://schemas.microsoft.com/office/powerpoint/2010/main" val="29731238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4065-CB88-2104-E9AE-3CCE58A40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en-GB" b="1" dirty="0" err="1">
                <a:latin typeface="+mn-lt"/>
              </a:rPr>
              <a:t>Dúthchas</a:t>
            </a:r>
            <a:r>
              <a:rPr lang="en-GB" b="1" dirty="0">
                <a:latin typeface="+mn-lt"/>
              </a:rPr>
              <a:t> (</a:t>
            </a:r>
            <a:r>
              <a:rPr lang="en-GB" b="1" dirty="0" err="1">
                <a:latin typeface="+mn-lt"/>
              </a:rPr>
              <a:t>dogh-hass</a:t>
            </a:r>
            <a:r>
              <a:rPr lang="en-GB" b="1" dirty="0">
                <a:latin typeface="+mn-lt"/>
              </a:rPr>
              <a:t>): merger and emergence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4F7A1-DB90-1B95-68F4-BCA478A72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The native Gael who is instructed in this poetry carries in his imagination not so much a landscape, </a:t>
            </a:r>
          </a:p>
          <a:p>
            <a:r>
              <a:rPr lang="en-GB" b="1" dirty="0"/>
              <a:t>nor a sense of geography alone, </a:t>
            </a:r>
          </a:p>
          <a:p>
            <a:r>
              <a:rPr lang="en-GB" b="1" dirty="0"/>
              <a:t>nor a history alone, </a:t>
            </a:r>
          </a:p>
          <a:p>
            <a:r>
              <a:rPr lang="en-GB" b="1" dirty="0"/>
              <a:t>but a formal order of experience in which these are all merged</a:t>
            </a:r>
          </a:p>
          <a:p>
            <a:r>
              <a:rPr lang="en-GB" b="1" dirty="0"/>
              <a:t>An emergent property </a:t>
            </a:r>
          </a:p>
          <a:p>
            <a:r>
              <a:rPr lang="en-GB" b="1" dirty="0"/>
              <a:t>an existential sense of being in place.</a:t>
            </a:r>
          </a:p>
        </p:txBody>
      </p:sp>
    </p:spTree>
    <p:extLst>
      <p:ext uri="{BB962C8B-B14F-4D97-AF65-F5344CB8AC3E}">
        <p14:creationId xmlns:p14="http://schemas.microsoft.com/office/powerpoint/2010/main" val="107823615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DED98-DCD2-C7C9-2171-132D6F50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Emergence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5A186-7011-3BF9-CFDE-D5241D592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0682" y="1825625"/>
            <a:ext cx="3886200" cy="4351338"/>
          </a:xfrm>
        </p:spPr>
        <p:txBody>
          <a:bodyPr/>
          <a:lstStyle/>
          <a:p>
            <a:r>
              <a:rPr lang="en-GB" b="1" dirty="0"/>
              <a:t>A key property of the Earth system</a:t>
            </a:r>
          </a:p>
          <a:p>
            <a:r>
              <a:rPr lang="en-GB" b="1" dirty="0"/>
              <a:t>It cannot be built</a:t>
            </a:r>
          </a:p>
          <a:p>
            <a:r>
              <a:rPr lang="en-GB" b="1" dirty="0"/>
              <a:t>No </a:t>
            </a:r>
            <a:r>
              <a:rPr lang="en-GB" b="1" dirty="0" err="1"/>
              <a:t>legoland</a:t>
            </a:r>
            <a:r>
              <a:rPr lang="en-GB" b="1" dirty="0"/>
              <a:t> approach</a:t>
            </a:r>
          </a:p>
          <a:p>
            <a:r>
              <a:rPr lang="en-GB" b="1" dirty="0"/>
              <a:t>More than</a:t>
            </a:r>
          </a:p>
          <a:p>
            <a:r>
              <a:rPr lang="en-GB" b="1" dirty="0"/>
              <a:t>Less than</a:t>
            </a:r>
          </a:p>
          <a:p>
            <a:r>
              <a:rPr lang="en-GB" b="1" dirty="0"/>
              <a:t>And different from</a:t>
            </a:r>
          </a:p>
          <a:p>
            <a:pPr marL="0" indent="0">
              <a:buNone/>
            </a:pPr>
            <a:r>
              <a:rPr lang="en-GB" b="1" dirty="0"/>
              <a:t>The parts.</a:t>
            </a:r>
          </a:p>
        </p:txBody>
      </p:sp>
    </p:spTree>
    <p:extLst>
      <p:ext uri="{BB962C8B-B14F-4D97-AF65-F5344CB8AC3E}">
        <p14:creationId xmlns:p14="http://schemas.microsoft.com/office/powerpoint/2010/main" val="3250914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8C896-D52B-948A-9478-F525B6965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94" y="14762"/>
            <a:ext cx="8332694" cy="1325563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+mn-lt"/>
              </a:rPr>
              <a:t>Crofter and world-renowned knitwear designer Alice </a:t>
            </a:r>
            <a:r>
              <a:rPr lang="en-GB" sz="3200" b="1" dirty="0" err="1">
                <a:latin typeface="+mn-lt"/>
              </a:rPr>
              <a:t>Starmore</a:t>
            </a:r>
            <a:r>
              <a:rPr lang="en-GB" sz="3200" b="1" dirty="0">
                <a:latin typeface="+mn-lt"/>
              </a:rPr>
              <a:t> describes </a:t>
            </a:r>
            <a:r>
              <a:rPr lang="en-GB" sz="3200" b="1" dirty="0" err="1">
                <a:latin typeface="+mn-lt"/>
              </a:rPr>
              <a:t>dùthchas</a:t>
            </a:r>
            <a:r>
              <a:rPr lang="en-GB" sz="3200" dirty="0">
                <a:latin typeface="+mn-lt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FECD4-82AF-1C98-B231-60887EFD1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0D80DD-E99F-E4C1-B4BB-95507866CABE}"/>
              </a:ext>
            </a:extLst>
          </p:cNvPr>
          <p:cNvSpPr txBox="1"/>
          <p:nvPr/>
        </p:nvSpPr>
        <p:spPr>
          <a:xfrm>
            <a:off x="1" y="1358158"/>
            <a:ext cx="80278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“a feeling of belonging, of where everything is linked, completely linked.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Where you belong to the land,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and the land belongs to you – there is no distinction.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It’s like a hand in a glove.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Everything fits in, and your culture is part of that as well,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and everything you know that’s around you;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every part of life that’s around you is all interlinked and interdependent,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and it’s all about ancestry, knowing where you’ve come from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and that you are a continuation of all that.”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8079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928BC-0093-3534-99A6-FE1034CEF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latin typeface="+mn-lt"/>
              </a:rPr>
              <a:t>Dúthchas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FD81B-84FC-EB8C-6380-A1398B883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1496"/>
            <a:ext cx="10515600" cy="4351338"/>
          </a:xfrm>
        </p:spPr>
        <p:txBody>
          <a:bodyPr/>
          <a:lstStyle/>
          <a:p>
            <a:r>
              <a:rPr lang="en-GB" b="1" dirty="0"/>
              <a:t>More recent writing emphasises:</a:t>
            </a:r>
          </a:p>
          <a:p>
            <a:r>
              <a:rPr lang="en-GB" b="1" dirty="0"/>
              <a:t>Ethics</a:t>
            </a:r>
          </a:p>
          <a:p>
            <a:r>
              <a:rPr lang="en-GB" b="1" dirty="0"/>
              <a:t>Responsibility</a:t>
            </a:r>
          </a:p>
          <a:p>
            <a:r>
              <a:rPr lang="en-GB" b="1" dirty="0"/>
              <a:t>Native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61C9D3-D147-E2AA-647D-2BD3C829094B}"/>
              </a:ext>
            </a:extLst>
          </p:cNvPr>
          <p:cNvSpPr txBox="1"/>
          <p:nvPr/>
        </p:nvSpPr>
        <p:spPr>
          <a:xfrm>
            <a:off x="2541490" y="6494929"/>
            <a:ext cx="1674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Yasmin Davison</a:t>
            </a:r>
          </a:p>
        </p:txBody>
      </p:sp>
    </p:spTree>
    <p:extLst>
      <p:ext uri="{BB962C8B-B14F-4D97-AF65-F5344CB8AC3E}">
        <p14:creationId xmlns:p14="http://schemas.microsoft.com/office/powerpoint/2010/main" val="49210928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19071-3A64-4F38-5977-97A346C74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>
                <a:latin typeface="+mn-lt"/>
              </a:rPr>
              <a:t>The </a:t>
            </a:r>
            <a:r>
              <a:rPr lang="en-GB" b="1" dirty="0" err="1">
                <a:latin typeface="+mn-lt"/>
              </a:rPr>
              <a:t>Dùthchas</a:t>
            </a:r>
            <a:r>
              <a:rPr lang="en-GB" b="1" dirty="0">
                <a:latin typeface="+mn-lt"/>
              </a:rPr>
              <a:t> Project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8F1D4-5638-407F-8880-B39A1AA6F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5625"/>
            <a:ext cx="111252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sz="4200" b="1" dirty="0"/>
              <a:t> A demonstration project funded by the European Union for the period January 1998 – April 2001</a:t>
            </a:r>
          </a:p>
          <a:p>
            <a:r>
              <a:rPr lang="en-GB" sz="4200" b="1" dirty="0"/>
              <a:t>The report explained that it was named after the  “historical Gaelic term, </a:t>
            </a:r>
            <a:r>
              <a:rPr lang="en-GB" sz="4200" b="1" dirty="0" err="1"/>
              <a:t>Dùthchas</a:t>
            </a:r>
            <a:r>
              <a:rPr lang="en-GB" sz="4200" b="1" dirty="0"/>
              <a:t> speaks of strong, united, self-sufficient communities who actively look after their people, their heritage and their environment – the essence of sustainability”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http://www.duthchas.org.uk/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5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3EB0E-3AA9-94F5-3365-E8024A049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The Otherworld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8C731-458D-57E7-FEB8-D08C750A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Sometimes seen as a parallel universe, reaching into this world as fog or dramatic weather changes</a:t>
            </a:r>
          </a:p>
          <a:p>
            <a:r>
              <a:rPr lang="en-GB" b="1" dirty="0"/>
              <a:t>Sometimes beyond the Western (Atlantic) seas</a:t>
            </a:r>
          </a:p>
          <a:p>
            <a:r>
              <a:rPr lang="en-GB" b="1" dirty="0"/>
              <a:t>Or beneath the water</a:t>
            </a:r>
          </a:p>
          <a:p>
            <a:r>
              <a:rPr lang="en-GB" b="1" dirty="0"/>
              <a:t>Many of the sagas, songs and poems relate tales of voyages or adventures into such a place.</a:t>
            </a:r>
          </a:p>
        </p:txBody>
      </p:sp>
    </p:spTree>
    <p:extLst>
      <p:ext uri="{BB962C8B-B14F-4D97-AF65-F5344CB8AC3E}">
        <p14:creationId xmlns:p14="http://schemas.microsoft.com/office/powerpoint/2010/main" val="8364589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17CBE-78F9-9591-8882-DF45CFA3B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>
                <a:latin typeface="+mn-lt"/>
              </a:rPr>
              <a:t>Dúth</a:t>
            </a:r>
            <a:r>
              <a:rPr lang="en-GB" b="1" dirty="0">
                <a:latin typeface="+mn-lt"/>
              </a:rPr>
              <a:t>: Earth or 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5E94B-E7AB-668F-7C93-55187831E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The word exists both as </a:t>
            </a:r>
            <a:r>
              <a:rPr lang="en-GB" b="1" dirty="0" err="1"/>
              <a:t>Dúthchas</a:t>
            </a:r>
            <a:r>
              <a:rPr lang="en-GB" b="1" dirty="0"/>
              <a:t> in Scottish Gaelic and as </a:t>
            </a:r>
            <a:r>
              <a:rPr lang="en-GB" b="1" dirty="0" err="1"/>
              <a:t>Dúchas</a:t>
            </a:r>
            <a:r>
              <a:rPr lang="en-GB" b="1" dirty="0"/>
              <a:t> in Irish Gaelic</a:t>
            </a:r>
          </a:p>
          <a:p>
            <a:r>
              <a:rPr lang="en-GB" b="1" dirty="0"/>
              <a:t>As a Gaelic ontology and methodology,</a:t>
            </a:r>
          </a:p>
          <a:p>
            <a:r>
              <a:rPr lang="en-GB" b="1" dirty="0"/>
              <a:t> it stresses the interconnectedness of people, land, culture, </a:t>
            </a:r>
          </a:p>
          <a:p>
            <a:r>
              <a:rPr lang="en-GB" b="1" dirty="0"/>
              <a:t>and an ecological balance among all entities,</a:t>
            </a:r>
          </a:p>
          <a:p>
            <a:r>
              <a:rPr lang="en-GB" b="1" dirty="0"/>
              <a:t> human and more-than-human</a:t>
            </a:r>
          </a:p>
          <a:p>
            <a:r>
              <a:rPr lang="en-GB" b="1" dirty="0"/>
              <a:t>A true Celtic ecology</a:t>
            </a:r>
          </a:p>
        </p:txBody>
      </p:sp>
    </p:spTree>
    <p:extLst>
      <p:ext uri="{BB962C8B-B14F-4D97-AF65-F5344CB8AC3E}">
        <p14:creationId xmlns:p14="http://schemas.microsoft.com/office/powerpoint/2010/main" val="89064678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3DF6A-0AB4-B284-E372-FDCE6988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8C298-46E4-EE85-F5EA-5C23DCEC4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9902"/>
            <a:ext cx="10515600" cy="4351338"/>
          </a:xfrm>
        </p:spPr>
        <p:txBody>
          <a:bodyPr/>
          <a:lstStyle/>
          <a:p>
            <a:r>
              <a:rPr lang="en-GB" b="1" dirty="0" err="1"/>
              <a:t>Dúthchas</a:t>
            </a:r>
            <a:r>
              <a:rPr lang="en-GB" b="1" dirty="0"/>
              <a:t> can be considered an example of culture-specific</a:t>
            </a:r>
          </a:p>
          <a:p>
            <a:r>
              <a:rPr lang="en-GB" b="1" dirty="0"/>
              <a:t>words </a:t>
            </a:r>
          </a:p>
          <a:p>
            <a:r>
              <a:rPr lang="en-GB" b="1" dirty="0"/>
              <a:t>As conceptual tools that reflect a society’s past experience of doing and thinking about things in certain ways</a:t>
            </a:r>
          </a:p>
          <a:p>
            <a:r>
              <a:rPr lang="en-GB" b="1" dirty="0"/>
              <a:t>While helping perpetuate these ways.</a:t>
            </a:r>
          </a:p>
        </p:txBody>
      </p:sp>
    </p:spTree>
    <p:extLst>
      <p:ext uri="{BB962C8B-B14F-4D97-AF65-F5344CB8AC3E}">
        <p14:creationId xmlns:p14="http://schemas.microsoft.com/office/powerpoint/2010/main" val="380337935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E8B0B-83E4-B445-EC63-AB31A7D12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Reciprocity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993A7-4D2A-B482-815F-74B0581C5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It can be understood as a cultural, ethical and reciprocal relationship with place</a:t>
            </a:r>
          </a:p>
          <a:p>
            <a:r>
              <a:rPr lang="en-GB" b="1" dirty="0"/>
              <a:t>It is an indigenous cultural concept, representing an expanded place-based way of knowing</a:t>
            </a:r>
          </a:p>
          <a:p>
            <a:r>
              <a:rPr lang="en-GB" b="1" dirty="0"/>
              <a:t>The idea that the land we live in and belong to is not just a landscape, but a deeply peopled, storied place, is integral to Gaelic an Indigenous understandings of the world</a:t>
            </a:r>
          </a:p>
        </p:txBody>
      </p:sp>
    </p:spTree>
    <p:extLst>
      <p:ext uri="{BB962C8B-B14F-4D97-AF65-F5344CB8AC3E}">
        <p14:creationId xmlns:p14="http://schemas.microsoft.com/office/powerpoint/2010/main" val="34042374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A2938-3748-1CF9-E5D7-FB76113C2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DEB6D-86F0-878A-E2D0-BA17785C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Identification with place and community leads to tangible conduct and action </a:t>
            </a:r>
          </a:p>
          <a:p>
            <a:r>
              <a:rPr lang="en-GB" b="1" dirty="0"/>
              <a:t>Motivated by a sense of ethics, respect, and responsibility for said place and community to maintain ecological balance</a:t>
            </a:r>
          </a:p>
          <a:p>
            <a:r>
              <a:rPr lang="en-GB" b="1" dirty="0"/>
              <a:t>Ethical relations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1192624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CFD79-52DE-A5EB-3C8D-74700098E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0" y="-145861"/>
            <a:ext cx="105156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Dr Micheal Newton, 2019: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5BB70-BA65-C45F-E75B-1F8839990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5698"/>
            <a:ext cx="4999038" cy="55568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These ideas “encode, transmit, and reinforce particular ways of thinking about the relationship between people and nature</a:t>
            </a:r>
          </a:p>
          <a:p>
            <a:pPr marL="0" indent="0">
              <a:buNone/>
            </a:pPr>
            <a:r>
              <a:rPr lang="en-GB" b="1" dirty="0"/>
              <a:t>These elements in Gaelic culture encourage particular ways of ‘reading the landscape’ and perpetuate Gaelic ecological ideals and a sense of place and belonging for the individual and the community</a:t>
            </a:r>
          </a:p>
          <a:p>
            <a:pPr marL="0" indent="0">
              <a:buNone/>
            </a:pPr>
            <a:r>
              <a:rPr lang="en-GB" b="1" dirty="0"/>
              <a:t>These factors have shaped Scottish Gaelic culture and made it indigenous to its habitat in the Highlands and Islands”</a:t>
            </a:r>
          </a:p>
        </p:txBody>
      </p:sp>
    </p:spTree>
    <p:extLst>
      <p:ext uri="{BB962C8B-B14F-4D97-AF65-F5344CB8AC3E}">
        <p14:creationId xmlns:p14="http://schemas.microsoft.com/office/powerpoint/2010/main" val="295723119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5E1FE-DFEC-4D8F-9607-721D7A771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2192B-23D4-4CE5-63E4-5AE75C556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/>
              <a:t>Dúthchas</a:t>
            </a:r>
            <a:r>
              <a:rPr lang="en-GB" b="1" dirty="0"/>
              <a:t> predates the formation of the United Kingdom and is an extension of Gaelic law and land governance </a:t>
            </a:r>
          </a:p>
          <a:p>
            <a:r>
              <a:rPr lang="en-GB" b="1" dirty="0"/>
              <a:t>a system of customary law or native title associated with traditional clan society and collective rights</a:t>
            </a:r>
          </a:p>
        </p:txBody>
      </p:sp>
    </p:spTree>
    <p:extLst>
      <p:ext uri="{BB962C8B-B14F-4D97-AF65-F5344CB8AC3E}">
        <p14:creationId xmlns:p14="http://schemas.microsoft.com/office/powerpoint/2010/main" val="49939244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9C6C-DC1B-707F-7A8C-A5DC2BFA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698E-41F4-D85C-2646-C8D6BCD59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The inheritance of land and heritable trusteeship, </a:t>
            </a:r>
          </a:p>
          <a:p>
            <a:r>
              <a:rPr lang="en-GB" b="1" dirty="0"/>
              <a:t>encoded and transmitted through </a:t>
            </a:r>
            <a:r>
              <a:rPr lang="en-GB" b="1" dirty="0" err="1"/>
              <a:t>Duthchas</a:t>
            </a:r>
            <a:r>
              <a:rPr lang="en-GB" b="1" dirty="0"/>
              <a:t>, </a:t>
            </a:r>
          </a:p>
          <a:p>
            <a:r>
              <a:rPr lang="en-GB" b="1" dirty="0"/>
              <a:t>affirms dynamic and complex kin- and land- based relationships that bond people, extended kin and community together beyond biological ties alone.</a:t>
            </a:r>
          </a:p>
        </p:txBody>
      </p:sp>
    </p:spTree>
    <p:extLst>
      <p:ext uri="{BB962C8B-B14F-4D97-AF65-F5344CB8AC3E}">
        <p14:creationId xmlns:p14="http://schemas.microsoft.com/office/powerpoint/2010/main" val="159787769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43A0C-0BF3-F56D-92B1-689ACA7C0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Seán Ó </a:t>
            </a:r>
            <a:r>
              <a:rPr lang="en-GB" b="1" dirty="0" err="1">
                <a:latin typeface="+mn-lt"/>
              </a:rPr>
              <a:t>Tuama</a:t>
            </a:r>
            <a:r>
              <a:rPr lang="en-GB" b="1" dirty="0">
                <a:latin typeface="+mn-lt"/>
              </a:rPr>
              <a:t> (1985):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8050F-5338-2C65-8BBA-125728889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51812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“There is a sense in which place finally becomes co-extensive in the mind, not only with personal and ancestral memories, but with the whole living community culture Community becomes place, place community.”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29342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BB3B0-F73E-EC4F-879B-FECC94891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1B3F5-68E5-511D-8900-C5A4BA0F6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err="1"/>
              <a:t>Dúthchas</a:t>
            </a:r>
            <a:r>
              <a:rPr lang="en-GB" b="1" dirty="0"/>
              <a:t>, is not monolithic, static, parochial nor inward-looking</a:t>
            </a:r>
          </a:p>
          <a:p>
            <a:pPr marL="0" indent="0">
              <a:buNone/>
            </a:pPr>
            <a:r>
              <a:rPr lang="en-GB" b="1" dirty="0"/>
              <a:t>It is inclusive and fluid, with an eye to the future, sustainable communities, and generations to come.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86974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67A31-A166-7A96-A8A9-7EBE0CB8F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James Oliver (2021):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C8375-DBBD-F261-71E4-EB1CE83A6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62" y="1825625"/>
            <a:ext cx="6880412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“</a:t>
            </a:r>
            <a:r>
              <a:rPr lang="en-GB" b="1" dirty="0" err="1"/>
              <a:t>Dúthchas</a:t>
            </a:r>
            <a:r>
              <a:rPr lang="en-GB" b="1" dirty="0"/>
              <a:t> is that ontological dynamic of:</a:t>
            </a:r>
          </a:p>
          <a:p>
            <a:pPr marL="0" indent="0">
              <a:buNone/>
            </a:pPr>
            <a:r>
              <a:rPr lang="en-GB" b="1" dirty="0"/>
              <a:t> embodied experience and emplacement (on the ground) </a:t>
            </a:r>
          </a:p>
          <a:p>
            <a:pPr marL="0" indent="0">
              <a:buNone/>
            </a:pPr>
            <a:r>
              <a:rPr lang="en-GB" b="1" dirty="0"/>
              <a:t>and complex entanglement (in the mind) </a:t>
            </a:r>
          </a:p>
          <a:p>
            <a:pPr marL="0" indent="0">
              <a:buNone/>
            </a:pPr>
            <a:r>
              <a:rPr lang="en-GB" b="1" dirty="0"/>
              <a:t>with relationships of belonging and dwelling, heritage and inheritance, a human ecology with place.”</a:t>
            </a: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77686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ED05D-1B20-41FF-93FA-82F02B4C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3FFB3-F512-2A95-6775-2E4AF83FB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072"/>
            <a:ext cx="10515600" cy="4351338"/>
          </a:xfrm>
        </p:spPr>
        <p:txBody>
          <a:bodyPr/>
          <a:lstStyle/>
          <a:p>
            <a:r>
              <a:rPr lang="en-GB" b="1" dirty="0"/>
              <a:t>The ancient Otherworld is portrayed often as being around us at all times, yet imperceptible to most people</a:t>
            </a:r>
          </a:p>
          <a:p>
            <a:r>
              <a:rPr lang="en-GB" b="1" dirty="0"/>
              <a:t>The Voyage of Bran is an example, emphasising the parallel nature and co-existence.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56099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6CAA-7768-B144-5929-425145C8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4484" y="46028"/>
            <a:ext cx="8218716" cy="999002"/>
          </a:xfrm>
          <a:solidFill>
            <a:srgbClr val="0070C0"/>
          </a:solidFill>
          <a:effectLst>
            <a:softEdge rad="317500"/>
          </a:effectLst>
        </p:spPr>
        <p:txBody>
          <a:bodyPr>
            <a:noAutofit/>
          </a:bodyPr>
          <a:lstStyle/>
          <a:p>
            <a:pPr algn="ctr"/>
            <a:r>
              <a:rPr lang="en-GB" sz="4800" b="1" dirty="0">
                <a:latin typeface="+mn-lt"/>
              </a:rPr>
              <a:t>The Earth System as </a:t>
            </a:r>
            <a:r>
              <a:rPr lang="en-GB" sz="4800" b="1" dirty="0" err="1">
                <a:latin typeface="+mn-lt"/>
              </a:rPr>
              <a:t>Dúthchas</a:t>
            </a:r>
            <a:endParaRPr lang="en-GB" sz="4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99308-2912-CB2C-2773-A9919DFBF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3E290D-0099-29E9-8F22-E482EDC5FE47}"/>
              </a:ext>
            </a:extLst>
          </p:cNvPr>
          <p:cNvSpPr txBox="1"/>
          <p:nvPr/>
        </p:nvSpPr>
        <p:spPr>
          <a:xfrm rot="929149">
            <a:off x="7866749" y="2002971"/>
            <a:ext cx="2108269" cy="584775"/>
          </a:xfrm>
          <a:prstGeom prst="rect">
            <a:avLst/>
          </a:prstGeom>
          <a:solidFill>
            <a:srgbClr val="0070C0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GB" sz="3200" b="1" dirty="0"/>
              <a:t>EMERGENT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4DE3A3-8D49-FB5D-5EDE-3009C5929DEC}"/>
              </a:ext>
            </a:extLst>
          </p:cNvPr>
          <p:cNvSpPr txBox="1"/>
          <p:nvPr/>
        </p:nvSpPr>
        <p:spPr>
          <a:xfrm rot="922576">
            <a:off x="3352800" y="3077029"/>
            <a:ext cx="2488951" cy="646331"/>
          </a:xfrm>
          <a:prstGeom prst="rect">
            <a:avLst/>
          </a:prstGeom>
          <a:solidFill>
            <a:srgbClr val="0070C0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GB" sz="3600" b="1" dirty="0"/>
              <a:t>NONLINEAR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4BA5EE-82CB-CF65-E3DC-B18F59DFAEE9}"/>
              </a:ext>
            </a:extLst>
          </p:cNvPr>
          <p:cNvSpPr txBox="1"/>
          <p:nvPr/>
        </p:nvSpPr>
        <p:spPr>
          <a:xfrm rot="20645123">
            <a:off x="5355772" y="4049486"/>
            <a:ext cx="3297698" cy="584775"/>
          </a:xfrm>
          <a:prstGeom prst="rect">
            <a:avLst/>
          </a:prstGeom>
          <a:solidFill>
            <a:srgbClr val="0070C0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GB" sz="3200" b="1" dirty="0"/>
              <a:t>SELF-ORGANIZING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C2CC0C-338D-5865-8AC6-8EC2A3612288}"/>
              </a:ext>
            </a:extLst>
          </p:cNvPr>
          <p:cNvSpPr txBox="1"/>
          <p:nvPr/>
        </p:nvSpPr>
        <p:spPr>
          <a:xfrm rot="20101078">
            <a:off x="1770743" y="5021943"/>
            <a:ext cx="3306867" cy="584775"/>
          </a:xfrm>
          <a:prstGeom prst="rect">
            <a:avLst/>
          </a:prstGeom>
          <a:solidFill>
            <a:srgbClr val="0070C0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GB" sz="3200" b="1" dirty="0"/>
              <a:t>INTERCONNECTED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263C6F-33C7-A708-85BF-8427F8859D0E}"/>
              </a:ext>
            </a:extLst>
          </p:cNvPr>
          <p:cNvSpPr txBox="1"/>
          <p:nvPr/>
        </p:nvSpPr>
        <p:spPr>
          <a:xfrm rot="20472828">
            <a:off x="1480776" y="1335314"/>
            <a:ext cx="2892395" cy="646331"/>
          </a:xfrm>
          <a:prstGeom prst="rect">
            <a:avLst/>
          </a:prstGeom>
          <a:solidFill>
            <a:srgbClr val="0070C0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GB" sz="3600" b="1" dirty="0"/>
              <a:t>SUB-OPTIMAL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CF19F-146B-362F-A953-F64AE2010BC5}"/>
              </a:ext>
            </a:extLst>
          </p:cNvPr>
          <p:cNvSpPr txBox="1"/>
          <p:nvPr/>
        </p:nvSpPr>
        <p:spPr>
          <a:xfrm rot="1149474">
            <a:off x="7010403" y="5355772"/>
            <a:ext cx="4823693" cy="584775"/>
          </a:xfrm>
          <a:prstGeom prst="rect">
            <a:avLst/>
          </a:prstGeom>
          <a:solidFill>
            <a:srgbClr val="0070C0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GB" sz="3200" b="1" dirty="0"/>
              <a:t>CONSTANT CONVERSATION</a:t>
            </a:r>
          </a:p>
        </p:txBody>
      </p:sp>
    </p:spTree>
    <p:extLst>
      <p:ext uri="{BB962C8B-B14F-4D97-AF65-F5344CB8AC3E}">
        <p14:creationId xmlns:p14="http://schemas.microsoft.com/office/powerpoint/2010/main" val="118533253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99CF2-C257-C805-E862-2F5C5C723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02531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latin typeface="+mn-lt"/>
              </a:rPr>
              <a:t>The Earth System as a Social and Ecological Pluriverse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0C133-3943-DBC4-F92A-030010BE8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66F9E-3E41-782A-BB3A-178108B6EE4F}"/>
              </a:ext>
            </a:extLst>
          </p:cNvPr>
          <p:cNvSpPr txBox="1"/>
          <p:nvPr/>
        </p:nvSpPr>
        <p:spPr>
          <a:xfrm>
            <a:off x="1494970" y="1917020"/>
            <a:ext cx="1119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Sami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7A0497-6645-0CC7-CE4B-27455CB912BD}"/>
              </a:ext>
            </a:extLst>
          </p:cNvPr>
          <p:cNvSpPr/>
          <p:nvPr/>
        </p:nvSpPr>
        <p:spPr>
          <a:xfrm>
            <a:off x="4677230" y="1291771"/>
            <a:ext cx="3058884" cy="103772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DÙTHCHAS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EBF127-091F-C8EA-80AF-6B01505B49C5}"/>
              </a:ext>
            </a:extLst>
          </p:cNvPr>
          <p:cNvSpPr txBox="1"/>
          <p:nvPr/>
        </p:nvSpPr>
        <p:spPr>
          <a:xfrm>
            <a:off x="10232571" y="2119086"/>
            <a:ext cx="12234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Celts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8AA4B7-B5A2-DE22-5507-7BB3D1C6941A}"/>
              </a:ext>
            </a:extLst>
          </p:cNvPr>
          <p:cNvSpPr txBox="1"/>
          <p:nvPr/>
        </p:nvSpPr>
        <p:spPr>
          <a:xfrm>
            <a:off x="1509486" y="5500914"/>
            <a:ext cx="1284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/>
              <a:t>Ogiek</a:t>
            </a:r>
            <a:endParaRPr lang="en-GB" sz="36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D7FEDD-A137-ED4A-9E03-37410001D765}"/>
              </a:ext>
            </a:extLst>
          </p:cNvPr>
          <p:cNvSpPr txBox="1"/>
          <p:nvPr/>
        </p:nvSpPr>
        <p:spPr>
          <a:xfrm>
            <a:off x="2948014" y="6299197"/>
            <a:ext cx="14141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Maasai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1B2388-11C1-C1BE-B047-18414DB7F0B2}"/>
              </a:ext>
            </a:extLst>
          </p:cNvPr>
          <p:cNvSpPr txBox="1"/>
          <p:nvPr/>
        </p:nvSpPr>
        <p:spPr>
          <a:xfrm>
            <a:off x="9766500" y="5218331"/>
            <a:ext cx="1494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Tuaregs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9F98C7-869C-DF6E-1C2F-5F339FE82388}"/>
              </a:ext>
            </a:extLst>
          </p:cNvPr>
          <p:cNvSpPr txBox="1"/>
          <p:nvPr/>
        </p:nvSpPr>
        <p:spPr>
          <a:xfrm>
            <a:off x="8345714" y="6096000"/>
            <a:ext cx="2517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Plains Indians</a:t>
            </a:r>
          </a:p>
        </p:txBody>
      </p:sp>
    </p:spTree>
    <p:extLst>
      <p:ext uri="{BB962C8B-B14F-4D97-AF65-F5344CB8AC3E}">
        <p14:creationId xmlns:p14="http://schemas.microsoft.com/office/powerpoint/2010/main" val="81681973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380C5-125B-DC41-B6B3-29BCA5A48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D814-4ACC-587B-9C22-D751F27AC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C3B070-164A-1B29-3F8C-B0678ADC3C43}"/>
              </a:ext>
            </a:extLst>
          </p:cNvPr>
          <p:cNvSpPr txBox="1"/>
          <p:nvPr/>
        </p:nvSpPr>
        <p:spPr>
          <a:xfrm>
            <a:off x="1096469" y="6312646"/>
            <a:ext cx="5565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William McTaggart: Harvest Moon (1899)  </a:t>
            </a:r>
          </a:p>
        </p:txBody>
      </p:sp>
    </p:spTree>
    <p:extLst>
      <p:ext uri="{BB962C8B-B14F-4D97-AF65-F5344CB8AC3E}">
        <p14:creationId xmlns:p14="http://schemas.microsoft.com/office/powerpoint/2010/main" val="131778888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BA10-4FA6-7CE1-6868-E12D8F96C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65B11-B33D-8D9D-37FE-50A8FBF66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4D4433-563C-6DEC-4425-03417A5D14FD}"/>
              </a:ext>
            </a:extLst>
          </p:cNvPr>
          <p:cNvSpPr txBox="1"/>
          <p:nvPr/>
        </p:nvSpPr>
        <p:spPr>
          <a:xfrm>
            <a:off x="562428" y="6357257"/>
            <a:ext cx="8078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William McTaggart: Harvest at </a:t>
            </a:r>
            <a:r>
              <a:rPr lang="en-GB" sz="2800" b="1" dirty="0" err="1"/>
              <a:t>Broomieknowe</a:t>
            </a:r>
            <a:r>
              <a:rPr lang="en-GB" sz="2800" b="1" dirty="0"/>
              <a:t> (1896)</a:t>
            </a:r>
          </a:p>
        </p:txBody>
      </p:sp>
    </p:spTree>
    <p:extLst>
      <p:ext uri="{BB962C8B-B14F-4D97-AF65-F5344CB8AC3E}">
        <p14:creationId xmlns:p14="http://schemas.microsoft.com/office/powerpoint/2010/main" val="13557118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35FB1-281A-3C64-87B4-19B36FBB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63AE-A12E-44CD-0E71-EB8DA21D6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B8E594-388F-1323-0E31-03EE80A5245E}"/>
              </a:ext>
            </a:extLst>
          </p:cNvPr>
          <p:cNvSpPr txBox="1"/>
          <p:nvPr/>
        </p:nvSpPr>
        <p:spPr>
          <a:xfrm>
            <a:off x="1021976" y="6373907"/>
            <a:ext cx="8913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William McTaggart: The Sailing of the Emigrant Ship (1895)</a:t>
            </a:r>
          </a:p>
        </p:txBody>
      </p:sp>
    </p:spTree>
    <p:extLst>
      <p:ext uri="{BB962C8B-B14F-4D97-AF65-F5344CB8AC3E}">
        <p14:creationId xmlns:p14="http://schemas.microsoft.com/office/powerpoint/2010/main" val="181390205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9BEFE-32B8-FB59-D59E-3D2A74EB6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Ecological Imperialism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59387-B87A-7352-1BA0-51574520F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From Clearances to the </a:t>
            </a:r>
            <a:r>
              <a:rPr lang="en-GB" b="1" dirty="0" err="1"/>
              <a:t>Balmoralization</a:t>
            </a:r>
            <a:r>
              <a:rPr lang="en-GB" b="1" dirty="0"/>
              <a:t> of the Highlands</a:t>
            </a:r>
          </a:p>
          <a:p>
            <a:r>
              <a:rPr lang="en-GB" b="1" dirty="0"/>
              <a:t>Wilderness had always had humans but now would be rid of them</a:t>
            </a:r>
          </a:p>
          <a:p>
            <a:r>
              <a:rPr lang="en-GB" b="1" dirty="0"/>
              <a:t>Danger of ‘green’ projects such as the Lewis Wind Farm following in the same steps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58681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73352-EB7D-C165-738F-E66F274A3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The Highland clearances and </a:t>
            </a:r>
            <a:r>
              <a:rPr lang="en-GB" b="1" dirty="0" err="1">
                <a:latin typeface="+mn-lt"/>
              </a:rPr>
              <a:t>Dúthcas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C29DB-9F81-CE7E-A427-EB3806177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00788" cy="4351338"/>
          </a:xfrm>
        </p:spPr>
        <p:txBody>
          <a:bodyPr>
            <a:normAutofit/>
          </a:bodyPr>
          <a:lstStyle/>
          <a:p>
            <a:r>
              <a:rPr lang="en-GB" b="1" dirty="0"/>
              <a:t>The essential wholeness of the community and landscape create a tension theoretically with individual identity</a:t>
            </a:r>
          </a:p>
          <a:p>
            <a:r>
              <a:rPr lang="en-GB" b="1" dirty="0"/>
              <a:t>This is explored Yeats’ poem ‘Among School Children’: </a:t>
            </a:r>
          </a:p>
          <a:p>
            <a:r>
              <a:rPr lang="en-GB" b="1" dirty="0"/>
              <a:t>“How can we know the dancer from the dance?”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204334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9919B-6DBB-79EA-84E8-1AE5C9952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008F3-F4F8-D20F-8F82-30E3DAC76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3" y="615394"/>
            <a:ext cx="6329079" cy="5449229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It is this which the clearances destroyed</a:t>
            </a:r>
          </a:p>
          <a:p>
            <a:endParaRPr lang="en-GB" b="1" dirty="0"/>
          </a:p>
          <a:p>
            <a:r>
              <a:rPr lang="en-GB" b="1" dirty="0"/>
              <a:t>Neil Gunn (author of </a:t>
            </a:r>
            <a:r>
              <a:rPr lang="en-GB" b="1" i="1" dirty="0"/>
              <a:t>Silver Darlings</a:t>
            </a:r>
            <a:r>
              <a:rPr lang="en-GB" b="1" dirty="0"/>
              <a:t>), in </a:t>
            </a:r>
            <a:r>
              <a:rPr lang="en-GB" b="1" i="1" dirty="0"/>
              <a:t>Butcher’s Broom</a:t>
            </a:r>
            <a:r>
              <a:rPr lang="en-GB" b="1" dirty="0"/>
              <a:t>, wrote:</a:t>
            </a:r>
          </a:p>
          <a:p>
            <a:r>
              <a:rPr lang="en-GB" b="1" dirty="0"/>
              <a:t> ‘Already, as a community, cohesion had gone. They were stragglers after a battle rather than a simple people moving to new lands.’ </a:t>
            </a:r>
          </a:p>
          <a:p>
            <a:r>
              <a:rPr lang="en-GB" b="1" dirty="0"/>
              <a:t>‘Without a territory to belong to, and without faith in the persistence of their traditional values, the individuals became just that: individuals, no longer connected by the same spirit, </a:t>
            </a:r>
            <a:r>
              <a:rPr lang="en-GB" b="1" dirty="0" err="1"/>
              <a:t>Dúthchas</a:t>
            </a:r>
            <a:r>
              <a:rPr lang="en-GB" b="1" dirty="0"/>
              <a:t>’.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392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CFBA9-D370-7517-73D6-3B863B558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Imperial conservation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8BABC-9A7D-11D2-4846-8B0816722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98F769-16B0-C805-1862-95A227A15FFF}"/>
              </a:ext>
            </a:extLst>
          </p:cNvPr>
          <p:cNvSpPr txBox="1"/>
          <p:nvPr/>
        </p:nvSpPr>
        <p:spPr>
          <a:xfrm>
            <a:off x="564776" y="2259106"/>
            <a:ext cx="1060598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The issue of place is quite central to this decolonizing framing because, in the </a:t>
            </a:r>
          </a:p>
          <a:p>
            <a:r>
              <a:rPr lang="en-GB" sz="2400" b="1" dirty="0"/>
              <a:t>Gaelic culture of the Highlands and Islands, place and land are central to </a:t>
            </a:r>
          </a:p>
          <a:p>
            <a:r>
              <a:rPr lang="en-GB" sz="2400" b="1" dirty="0"/>
              <a:t>identity formation and reproduction</a:t>
            </a:r>
          </a:p>
          <a:p>
            <a:r>
              <a:rPr lang="en-GB" sz="2400" b="1" dirty="0"/>
              <a:t> Place does not become a particular issue until powerful forces, such as the legal, </a:t>
            </a:r>
          </a:p>
          <a:p>
            <a:r>
              <a:rPr lang="en-GB" sz="2400" b="1" dirty="0"/>
              <a:t>technical discourse of institutional conservation, represent place as natural space </a:t>
            </a:r>
          </a:p>
          <a:p>
            <a:r>
              <a:rPr lang="en-GB" sz="2400" b="1" dirty="0"/>
              <a:t>through a process of survey, evaluation and designation.”</a:t>
            </a:r>
          </a:p>
          <a:p>
            <a:r>
              <a:rPr lang="en-GB" sz="2400" b="1" dirty="0"/>
              <a:t>Toogood (2003: 162)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27FC72-EBDF-A0F0-620D-7A25D725D6B3}"/>
              </a:ext>
            </a:extLst>
          </p:cNvPr>
          <p:cNvSpPr txBox="1"/>
          <p:nvPr/>
        </p:nvSpPr>
        <p:spPr>
          <a:xfrm>
            <a:off x="332509" y="5624945"/>
            <a:ext cx="80149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Toogood, Mark (2003) ‘Decolonizing Highland conservation’, in Adams, William and </a:t>
            </a:r>
          </a:p>
          <a:p>
            <a:r>
              <a:rPr lang="en-GB" dirty="0"/>
              <a:t>Mulligan, Martin (eds), Decolonizing Nature: Strategies for Conservation in a </a:t>
            </a:r>
          </a:p>
          <a:p>
            <a:r>
              <a:rPr lang="en-GB" dirty="0"/>
              <a:t>Postcolonial Era, Earthscan, London. pp.152-171. </a:t>
            </a:r>
          </a:p>
        </p:txBody>
      </p:sp>
    </p:spTree>
    <p:extLst>
      <p:ext uri="{BB962C8B-B14F-4D97-AF65-F5344CB8AC3E}">
        <p14:creationId xmlns:p14="http://schemas.microsoft.com/office/powerpoint/2010/main" val="228292817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B5EE1-C114-071B-192B-BB70CE8FA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BC2B8-6F37-FB21-2611-44155C840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97071" cy="4351338"/>
          </a:xfrm>
        </p:spPr>
        <p:txBody>
          <a:bodyPr/>
          <a:lstStyle/>
          <a:p>
            <a:r>
              <a:rPr lang="en-GB" b="1" dirty="0"/>
              <a:t>The significance of community land buyouts now becomes clear </a:t>
            </a:r>
          </a:p>
          <a:p>
            <a:r>
              <a:rPr lang="en-GB" b="1" dirty="0"/>
              <a:t>Fiona Mackenzie argues that they are ‘...visible evidence of a place-based movement in the Highlands and Islands antithetical to dominant discourses of globalisation.’</a:t>
            </a: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94555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EE423-8438-86D0-3604-1C0AE1313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Abundance of Harvest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EFBB4-8942-2B7C-9C28-C97A385FA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3" y="1825625"/>
            <a:ext cx="6423212" cy="4351338"/>
          </a:xfrm>
        </p:spPr>
        <p:txBody>
          <a:bodyPr/>
          <a:lstStyle/>
          <a:p>
            <a:r>
              <a:rPr lang="en-GB" b="1" dirty="0"/>
              <a:t>The otherworld is depicted as abundant in food, trees heavily laden with fruit and perfect fields of crops</a:t>
            </a:r>
          </a:p>
          <a:p>
            <a:r>
              <a:rPr lang="en-GB" b="1" dirty="0"/>
              <a:t>An earthly leader could be judged on the harvest</a:t>
            </a:r>
          </a:p>
          <a:p>
            <a:r>
              <a:rPr lang="en-GB" b="1" dirty="0"/>
              <a:t>A plentiful harvest meant his relationship with the otherworld was good</a:t>
            </a:r>
          </a:p>
          <a:p>
            <a:r>
              <a:rPr lang="en-GB" b="1" dirty="0"/>
              <a:t>A famine would indicate otherwise and could lead to the toppling of the leader.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D4AE4F-D59D-F10F-99F8-E0A02E04E9CF}"/>
              </a:ext>
            </a:extLst>
          </p:cNvPr>
          <p:cNvSpPr txBox="1"/>
          <p:nvPr/>
        </p:nvSpPr>
        <p:spPr>
          <a:xfrm>
            <a:off x="6723529" y="6439087"/>
            <a:ext cx="515115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b="1" dirty="0"/>
              <a:t>Land of the Forever Young by Arthur Rackham, 1920</a:t>
            </a:r>
          </a:p>
        </p:txBody>
      </p:sp>
    </p:spTree>
    <p:extLst>
      <p:ext uri="{BB962C8B-B14F-4D97-AF65-F5344CB8AC3E}">
        <p14:creationId xmlns:p14="http://schemas.microsoft.com/office/powerpoint/2010/main" val="362828981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F4BE2-C128-992C-0BE4-38FDBE1DB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John MacInnes (1930-2019)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B5565-CDB4-529D-CA5A-F80FFB616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92913" cy="4351338"/>
          </a:xfrm>
        </p:spPr>
        <p:txBody>
          <a:bodyPr/>
          <a:lstStyle/>
          <a:p>
            <a:r>
              <a:rPr lang="en-GB" b="1" dirty="0"/>
              <a:t>John MacInnes observes that for hundreds of years Gaelic history has been a dialectic which never seems to reach an acceptable synthesis  </a:t>
            </a:r>
          </a:p>
          <a:p>
            <a:r>
              <a:rPr lang="en-GB" b="1" dirty="0"/>
              <a:t>Perhaps community land buyouts are one example of such a synthesis.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00237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B91ED-116A-79D1-D6FC-C665B6B2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A1020-FAD0-4669-BD55-AB8B3F8D0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93506" cy="4351338"/>
          </a:xfrm>
        </p:spPr>
        <p:txBody>
          <a:bodyPr/>
          <a:lstStyle/>
          <a:p>
            <a:r>
              <a:rPr lang="en-GB" b="1" dirty="0"/>
              <a:t>The Gaelic world is rooted in </a:t>
            </a:r>
            <a:r>
              <a:rPr lang="en-GB" b="1" dirty="0" err="1"/>
              <a:t>dùthchas</a:t>
            </a:r>
            <a:r>
              <a:rPr lang="en-GB" b="1" dirty="0"/>
              <a:t>, </a:t>
            </a:r>
          </a:p>
          <a:p>
            <a:r>
              <a:rPr lang="en-GB" b="1" dirty="0"/>
              <a:t>a territorial attachment to a specific location and its history, </a:t>
            </a:r>
          </a:p>
          <a:p>
            <a:r>
              <a:rPr lang="en-GB" b="1" dirty="0"/>
              <a:t>so strong that the culture cannot even be understood fully without having witnessed, if not inhabited, the environment which inspired it</a:t>
            </a:r>
          </a:p>
          <a:p>
            <a:r>
              <a:rPr lang="en-GB" b="1" dirty="0"/>
              <a:t>Centralized government policy, be it from London, Edinburgh or Dublin, is surely no way forward in terms of decision making involving landscape, habitat and conservation/sustainability.</a:t>
            </a:r>
          </a:p>
        </p:txBody>
      </p:sp>
    </p:spTree>
    <p:extLst>
      <p:ext uri="{BB962C8B-B14F-4D97-AF65-F5344CB8AC3E}">
        <p14:creationId xmlns:p14="http://schemas.microsoft.com/office/powerpoint/2010/main" val="28468632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CB213-4ABA-4B8F-EE3F-9A2C3F494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Norman </a:t>
            </a:r>
            <a:r>
              <a:rPr lang="en-GB" b="1" dirty="0" err="1">
                <a:latin typeface="+mn-lt"/>
              </a:rPr>
              <a:t>MacCaig</a:t>
            </a:r>
            <a:r>
              <a:rPr lang="en-GB" b="1" dirty="0">
                <a:latin typeface="+mn-lt"/>
              </a:rPr>
              <a:t>: A Man in Assynt (1969)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0051A-1616-7F59-48C0-8F7B367BC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“Who possesses this landscape?</a:t>
            </a:r>
          </a:p>
          <a:p>
            <a:pPr marL="0" indent="0">
              <a:buNone/>
            </a:pPr>
            <a:r>
              <a:rPr lang="en-GB" b="1" dirty="0"/>
              <a:t>The man who bought it or</a:t>
            </a:r>
          </a:p>
          <a:p>
            <a:pPr marL="0" indent="0">
              <a:buNone/>
            </a:pPr>
            <a:r>
              <a:rPr lang="en-GB" b="1" dirty="0"/>
              <a:t>I who am possessed by it?”</a:t>
            </a:r>
          </a:p>
        </p:txBody>
      </p:sp>
    </p:spTree>
    <p:extLst>
      <p:ext uri="{BB962C8B-B14F-4D97-AF65-F5344CB8AC3E}">
        <p14:creationId xmlns:p14="http://schemas.microsoft.com/office/powerpoint/2010/main" val="426792179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D0F77-1B05-4C05-59E5-35645E980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latin typeface="+mn-lt"/>
              </a:rPr>
              <a:t>Fonn's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Dúthchas</a:t>
            </a:r>
            <a:r>
              <a:rPr lang="en-GB" b="1" dirty="0">
                <a:latin typeface="+mn-lt"/>
              </a:rPr>
              <a:t>: Land and Legacy by James Hunter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98222-1A7C-35B9-74BD-40DC109D3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69089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F3430-2C35-51DA-B294-17451D803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5A443-2B70-E6CE-4AEB-BFF398BE2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B85016-4635-A0BB-B47C-79D6B45B3E14}"/>
              </a:ext>
            </a:extLst>
          </p:cNvPr>
          <p:cNvSpPr txBox="1"/>
          <p:nvPr/>
        </p:nvSpPr>
        <p:spPr>
          <a:xfrm>
            <a:off x="4356846" y="-51732"/>
            <a:ext cx="42274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/>
              <a:t>Urban </a:t>
            </a:r>
            <a:r>
              <a:rPr lang="en-GB" sz="4400" b="1" dirty="0" err="1"/>
              <a:t>Dúthchas</a:t>
            </a:r>
            <a:r>
              <a:rPr lang="en-GB" sz="4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1887766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01509-2279-84EC-60B5-2957EE45C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b="1" dirty="0">
                <a:latin typeface="+mn-lt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9CD28-3FD9-644B-6B46-4A83AFA2E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07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3380</Words>
  <Application>Microsoft Office PowerPoint</Application>
  <PresentationFormat>Widescreen</PresentationFormat>
  <Paragraphs>370</Paragraphs>
  <Slides>95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99" baseType="lpstr">
      <vt:lpstr>Arial</vt:lpstr>
      <vt:lpstr>Calibri</vt:lpstr>
      <vt:lpstr>Calibri Light</vt:lpstr>
      <vt:lpstr>Office Theme</vt:lpstr>
      <vt:lpstr>WEEK FOUR The Otherworld and Dùthchas</vt:lpstr>
      <vt:lpstr>LECTURE SEVEN THE CELTIC OTHERWORLD</vt:lpstr>
      <vt:lpstr>Key elements of Celtic Ecology</vt:lpstr>
      <vt:lpstr>Celtic Otherworld</vt:lpstr>
      <vt:lpstr>PowerPoint Presentation</vt:lpstr>
      <vt:lpstr>PowerPoint Presentation</vt:lpstr>
      <vt:lpstr>The Otherworld</vt:lpstr>
      <vt:lpstr>PowerPoint Presentation</vt:lpstr>
      <vt:lpstr>Abundance of Harvest</vt:lpstr>
      <vt:lpstr>Nature across both worlds</vt:lpstr>
      <vt:lpstr>Seasonal differences</vt:lpstr>
      <vt:lpstr>Thin veils </vt:lpstr>
      <vt:lpstr>Liminal spaces in cinema</vt:lpstr>
      <vt:lpstr>Fé fíada</vt:lpstr>
      <vt:lpstr>Tuatha Dé Danann</vt:lpstr>
      <vt:lpstr>PowerPoint Presentation</vt:lpstr>
      <vt:lpstr>John Duncan (1866-1945)</vt:lpstr>
      <vt:lpstr>Tuatha Dé Danann and the Fomerians</vt:lpstr>
      <vt:lpstr>Chaos and Order</vt:lpstr>
      <vt:lpstr>Incantations of protection</vt:lpstr>
      <vt:lpstr>Adopted Incantations</vt:lpstr>
      <vt:lpstr>PowerPoint Presentation</vt:lpstr>
      <vt:lpstr>The four great festivals</vt:lpstr>
      <vt:lpstr>A long history across the Celtic world: Coligny</vt:lpstr>
      <vt:lpstr>The Coligny Calendar</vt:lpstr>
      <vt:lpstr>PowerPoint Presentation</vt:lpstr>
      <vt:lpstr>PowerPoint Presentation</vt:lpstr>
      <vt:lpstr>Details of the Calendar</vt:lpstr>
      <vt:lpstr>PowerPoint Presentation</vt:lpstr>
      <vt:lpstr>PowerPoint Presentation</vt:lpstr>
      <vt:lpstr>Coligny – evidence of proto-celtic?</vt:lpstr>
      <vt:lpstr>Samhain (Sow-n)</vt:lpstr>
      <vt:lpstr>PowerPoint Presentation</vt:lpstr>
      <vt:lpstr>Mummers in Ireland</vt:lpstr>
      <vt:lpstr>PowerPoint Presentation</vt:lpstr>
      <vt:lpstr>Cailleach, Ruler of Winter</vt:lpstr>
      <vt:lpstr>Scottish tradition</vt:lpstr>
      <vt:lpstr>Most of Nature hibernates but will it awaken?</vt:lpstr>
      <vt:lpstr>Imbolc (im-elg)</vt:lpstr>
      <vt:lpstr>The Gaelic goddess Bridget or Brid</vt:lpstr>
      <vt:lpstr>Imbolc</vt:lpstr>
      <vt:lpstr>Celtic traditions at Imbolc</vt:lpstr>
      <vt:lpstr>Imbolc celebrations</vt:lpstr>
      <vt:lpstr>Hedgehogs, bears and Groundhogs</vt:lpstr>
      <vt:lpstr>Bad weather augured well</vt:lpstr>
      <vt:lpstr>Bealtaine (Byel-tin-uh)</vt:lpstr>
      <vt:lpstr>Important marker for farming</vt:lpstr>
      <vt:lpstr>Changelings</vt:lpstr>
      <vt:lpstr>The terrible fate of Bridget Cleary</vt:lpstr>
      <vt:lpstr>Sacrifices at Beltaine</vt:lpstr>
      <vt:lpstr>Maypoles</vt:lpstr>
      <vt:lpstr>PowerPoint Presentation</vt:lpstr>
      <vt:lpstr>Lughnasadh  (loo-nahsah)</vt:lpstr>
      <vt:lpstr>King’s stables</vt:lpstr>
      <vt:lpstr>Lughnasadh</vt:lpstr>
      <vt:lpstr>Ould Lammas Fair, Ballycastle</vt:lpstr>
      <vt:lpstr>Lammas Fair, St Andrews</vt:lpstr>
      <vt:lpstr>Lammas weddings or handfasting</vt:lpstr>
      <vt:lpstr>Persistence and global aspects to these key festivals</vt:lpstr>
      <vt:lpstr>Discussion and break</vt:lpstr>
      <vt:lpstr>PowerPoint Presentation</vt:lpstr>
      <vt:lpstr>PowerPoint Presentation</vt:lpstr>
      <vt:lpstr>Lecture 8 Dúthchas</vt:lpstr>
      <vt:lpstr>Gaelic</vt:lpstr>
      <vt:lpstr>Dúthchas (dogh-hass): merger and emergence</vt:lpstr>
      <vt:lpstr>Emergence</vt:lpstr>
      <vt:lpstr>Crofter and world-renowned knitwear designer Alice Starmore describes dùthchas:</vt:lpstr>
      <vt:lpstr>Dúthchas</vt:lpstr>
      <vt:lpstr>The Dùthchas Project </vt:lpstr>
      <vt:lpstr>Dúth: Earth or Land</vt:lpstr>
      <vt:lpstr>PowerPoint Presentation</vt:lpstr>
      <vt:lpstr>Reciprocity</vt:lpstr>
      <vt:lpstr>Responsibility</vt:lpstr>
      <vt:lpstr>Dr Micheal Newton, 2019:</vt:lpstr>
      <vt:lpstr>PowerPoint Presentation</vt:lpstr>
      <vt:lpstr>PowerPoint Presentation</vt:lpstr>
      <vt:lpstr>Seán Ó Tuama (1985):</vt:lpstr>
      <vt:lpstr>PowerPoint Presentation</vt:lpstr>
      <vt:lpstr>James Oliver (2021): </vt:lpstr>
      <vt:lpstr>The Earth System as Dúthchas</vt:lpstr>
      <vt:lpstr>The Earth System as a Social and Ecological Pluriverse</vt:lpstr>
      <vt:lpstr>PowerPoint Presentation</vt:lpstr>
      <vt:lpstr>PowerPoint Presentation</vt:lpstr>
      <vt:lpstr>PowerPoint Presentation</vt:lpstr>
      <vt:lpstr>Ecological Imperialism</vt:lpstr>
      <vt:lpstr>The Highland clearances and Dúthcas</vt:lpstr>
      <vt:lpstr>PowerPoint Presentation</vt:lpstr>
      <vt:lpstr>Imperial conservation</vt:lpstr>
      <vt:lpstr>PowerPoint Presentation</vt:lpstr>
      <vt:lpstr>John MacInnes (1930-2019)</vt:lpstr>
      <vt:lpstr>PowerPoint Presentation</vt:lpstr>
      <vt:lpstr>Norman MacCaig: A Man in Assynt (1969)</vt:lpstr>
      <vt:lpstr>Fonn's Dúthchas: Land and Legacy by James Hunter</vt:lpstr>
      <vt:lpstr>PowerPoint Presentation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tradition</dc:title>
  <dc:creator>Keith Skene</dc:creator>
  <cp:lastModifiedBy>Keith Skene</cp:lastModifiedBy>
  <cp:revision>29</cp:revision>
  <dcterms:created xsi:type="dcterms:W3CDTF">2024-01-08T12:40:51Z</dcterms:created>
  <dcterms:modified xsi:type="dcterms:W3CDTF">2024-03-04T11:58:10Z</dcterms:modified>
</cp:coreProperties>
</file>