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5" r:id="rId3"/>
    <p:sldId id="286" r:id="rId4"/>
    <p:sldId id="288" r:id="rId5"/>
    <p:sldId id="289" r:id="rId6"/>
    <p:sldId id="290" r:id="rId7"/>
    <p:sldId id="291" r:id="rId8"/>
    <p:sldId id="306" r:id="rId9"/>
    <p:sldId id="297" r:id="rId10"/>
    <p:sldId id="301" r:id="rId11"/>
    <p:sldId id="323" r:id="rId12"/>
    <p:sldId id="305" r:id="rId13"/>
    <p:sldId id="302" r:id="rId14"/>
    <p:sldId id="303" r:id="rId15"/>
    <p:sldId id="304" r:id="rId16"/>
    <p:sldId id="310" r:id="rId17"/>
    <p:sldId id="311" r:id="rId18"/>
    <p:sldId id="312" r:id="rId19"/>
    <p:sldId id="316" r:id="rId20"/>
    <p:sldId id="317" r:id="rId21"/>
    <p:sldId id="308" r:id="rId22"/>
    <p:sldId id="293" r:id="rId23"/>
    <p:sldId id="294" r:id="rId24"/>
    <p:sldId id="298" r:id="rId25"/>
    <p:sldId id="295" r:id="rId26"/>
    <p:sldId id="296" r:id="rId27"/>
    <p:sldId id="300" r:id="rId28"/>
    <p:sldId id="292" r:id="rId29"/>
    <p:sldId id="287" r:id="rId30"/>
    <p:sldId id="318" r:id="rId31"/>
    <p:sldId id="319" r:id="rId32"/>
    <p:sldId id="324" r:id="rId33"/>
    <p:sldId id="325" r:id="rId34"/>
    <p:sldId id="326" r:id="rId35"/>
    <p:sldId id="327" r:id="rId36"/>
    <p:sldId id="328" r:id="rId37"/>
    <p:sldId id="329"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2" d="100"/>
          <a:sy n="72"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A6000-E7EE-4960-8C03-7551BE452B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E3E9E09-9247-47EF-A4AB-2E9DACB80A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983FE03-218B-4FD6-A511-166D1D443019}"/>
              </a:ext>
            </a:extLst>
          </p:cNvPr>
          <p:cNvSpPr>
            <a:spLocks noGrp="1"/>
          </p:cNvSpPr>
          <p:nvPr>
            <p:ph type="dt" sz="half" idx="10"/>
          </p:nvPr>
        </p:nvSpPr>
        <p:spPr/>
        <p:txBody>
          <a:bodyPr/>
          <a:lstStyle/>
          <a:p>
            <a:fld id="{B50A2332-3101-4FA2-8DB8-6468AC5781D0}" type="datetimeFigureOut">
              <a:rPr lang="en-GB" smtClean="0"/>
              <a:t>24/05/2021</a:t>
            </a:fld>
            <a:endParaRPr lang="en-GB"/>
          </a:p>
        </p:txBody>
      </p:sp>
      <p:sp>
        <p:nvSpPr>
          <p:cNvPr id="5" name="Footer Placeholder 4">
            <a:extLst>
              <a:ext uri="{FF2B5EF4-FFF2-40B4-BE49-F238E27FC236}">
                <a16:creationId xmlns:a16="http://schemas.microsoft.com/office/drawing/2014/main" id="{EAC82E98-8AAA-467B-B009-6CAD9CAC5D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CBE0BF9-D73B-48FE-9F29-594B4D8CFAB0}"/>
              </a:ext>
            </a:extLst>
          </p:cNvPr>
          <p:cNvSpPr>
            <a:spLocks noGrp="1"/>
          </p:cNvSpPr>
          <p:nvPr>
            <p:ph type="sldNum" sz="quarter" idx="12"/>
          </p:nvPr>
        </p:nvSpPr>
        <p:spPr/>
        <p:txBody>
          <a:bodyPr/>
          <a:lstStyle/>
          <a:p>
            <a:fld id="{E0D39AF8-B3F3-44D4-9F50-45FC6BDB7036}" type="slidenum">
              <a:rPr lang="en-GB" smtClean="0"/>
              <a:t>‹#›</a:t>
            </a:fld>
            <a:endParaRPr lang="en-GB"/>
          </a:p>
        </p:txBody>
      </p:sp>
    </p:spTree>
    <p:extLst>
      <p:ext uri="{BB962C8B-B14F-4D97-AF65-F5344CB8AC3E}">
        <p14:creationId xmlns:p14="http://schemas.microsoft.com/office/powerpoint/2010/main" val="3794036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94500-88F5-4431-B743-550B7BC24AB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97F5271-187D-4E83-8BF9-AC83A091A84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B228269-1D61-482C-8338-DF22B2AD41C3}"/>
              </a:ext>
            </a:extLst>
          </p:cNvPr>
          <p:cNvSpPr>
            <a:spLocks noGrp="1"/>
          </p:cNvSpPr>
          <p:nvPr>
            <p:ph type="dt" sz="half" idx="10"/>
          </p:nvPr>
        </p:nvSpPr>
        <p:spPr/>
        <p:txBody>
          <a:bodyPr/>
          <a:lstStyle/>
          <a:p>
            <a:fld id="{B50A2332-3101-4FA2-8DB8-6468AC5781D0}" type="datetimeFigureOut">
              <a:rPr lang="en-GB" smtClean="0"/>
              <a:t>24/05/2021</a:t>
            </a:fld>
            <a:endParaRPr lang="en-GB"/>
          </a:p>
        </p:txBody>
      </p:sp>
      <p:sp>
        <p:nvSpPr>
          <p:cNvPr id="5" name="Footer Placeholder 4">
            <a:extLst>
              <a:ext uri="{FF2B5EF4-FFF2-40B4-BE49-F238E27FC236}">
                <a16:creationId xmlns:a16="http://schemas.microsoft.com/office/drawing/2014/main" id="{41ABA8E0-864B-45E8-B49E-5523D926B71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3E9AF04-F7AB-47BC-A3C9-8D04D7CAD5A4}"/>
              </a:ext>
            </a:extLst>
          </p:cNvPr>
          <p:cNvSpPr>
            <a:spLocks noGrp="1"/>
          </p:cNvSpPr>
          <p:nvPr>
            <p:ph type="sldNum" sz="quarter" idx="12"/>
          </p:nvPr>
        </p:nvSpPr>
        <p:spPr/>
        <p:txBody>
          <a:bodyPr/>
          <a:lstStyle/>
          <a:p>
            <a:fld id="{E0D39AF8-B3F3-44D4-9F50-45FC6BDB7036}" type="slidenum">
              <a:rPr lang="en-GB" smtClean="0"/>
              <a:t>‹#›</a:t>
            </a:fld>
            <a:endParaRPr lang="en-GB"/>
          </a:p>
        </p:txBody>
      </p:sp>
    </p:spTree>
    <p:extLst>
      <p:ext uri="{BB962C8B-B14F-4D97-AF65-F5344CB8AC3E}">
        <p14:creationId xmlns:p14="http://schemas.microsoft.com/office/powerpoint/2010/main" val="2180262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5196731-6BE2-457D-98F7-F8F58495218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BE393F8-DCAA-453F-8F95-FAA41821CF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3802BDA-A038-4B0C-943E-F928538C73A4}"/>
              </a:ext>
            </a:extLst>
          </p:cNvPr>
          <p:cNvSpPr>
            <a:spLocks noGrp="1"/>
          </p:cNvSpPr>
          <p:nvPr>
            <p:ph type="dt" sz="half" idx="10"/>
          </p:nvPr>
        </p:nvSpPr>
        <p:spPr/>
        <p:txBody>
          <a:bodyPr/>
          <a:lstStyle/>
          <a:p>
            <a:fld id="{B50A2332-3101-4FA2-8DB8-6468AC5781D0}" type="datetimeFigureOut">
              <a:rPr lang="en-GB" smtClean="0"/>
              <a:t>24/05/2021</a:t>
            </a:fld>
            <a:endParaRPr lang="en-GB"/>
          </a:p>
        </p:txBody>
      </p:sp>
      <p:sp>
        <p:nvSpPr>
          <p:cNvPr id="5" name="Footer Placeholder 4">
            <a:extLst>
              <a:ext uri="{FF2B5EF4-FFF2-40B4-BE49-F238E27FC236}">
                <a16:creationId xmlns:a16="http://schemas.microsoft.com/office/drawing/2014/main" id="{019A937F-09EB-465F-B7D8-85D09E97B4D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C006EAE-220C-435D-92A8-AD9F19F92264}"/>
              </a:ext>
            </a:extLst>
          </p:cNvPr>
          <p:cNvSpPr>
            <a:spLocks noGrp="1"/>
          </p:cNvSpPr>
          <p:nvPr>
            <p:ph type="sldNum" sz="quarter" idx="12"/>
          </p:nvPr>
        </p:nvSpPr>
        <p:spPr/>
        <p:txBody>
          <a:bodyPr/>
          <a:lstStyle/>
          <a:p>
            <a:fld id="{E0D39AF8-B3F3-44D4-9F50-45FC6BDB7036}" type="slidenum">
              <a:rPr lang="en-GB" smtClean="0"/>
              <a:t>‹#›</a:t>
            </a:fld>
            <a:endParaRPr lang="en-GB"/>
          </a:p>
        </p:txBody>
      </p:sp>
    </p:spTree>
    <p:extLst>
      <p:ext uri="{BB962C8B-B14F-4D97-AF65-F5344CB8AC3E}">
        <p14:creationId xmlns:p14="http://schemas.microsoft.com/office/powerpoint/2010/main" val="564124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749FB-FA94-4E5A-A23B-72CD92F5510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262D25-3BA1-400F-8245-763275A2FDC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57F0DCF-71A5-468C-AAB6-0576F6FFF1C0}"/>
              </a:ext>
            </a:extLst>
          </p:cNvPr>
          <p:cNvSpPr>
            <a:spLocks noGrp="1"/>
          </p:cNvSpPr>
          <p:nvPr>
            <p:ph type="dt" sz="half" idx="10"/>
          </p:nvPr>
        </p:nvSpPr>
        <p:spPr/>
        <p:txBody>
          <a:bodyPr/>
          <a:lstStyle/>
          <a:p>
            <a:fld id="{B50A2332-3101-4FA2-8DB8-6468AC5781D0}" type="datetimeFigureOut">
              <a:rPr lang="en-GB" smtClean="0"/>
              <a:t>24/05/2021</a:t>
            </a:fld>
            <a:endParaRPr lang="en-GB"/>
          </a:p>
        </p:txBody>
      </p:sp>
      <p:sp>
        <p:nvSpPr>
          <p:cNvPr id="5" name="Footer Placeholder 4">
            <a:extLst>
              <a:ext uri="{FF2B5EF4-FFF2-40B4-BE49-F238E27FC236}">
                <a16:creationId xmlns:a16="http://schemas.microsoft.com/office/drawing/2014/main" id="{765167DF-4122-4C8B-9379-49AD9CC7A9B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EB2788E-8A30-4A20-A995-731460E4ABE1}"/>
              </a:ext>
            </a:extLst>
          </p:cNvPr>
          <p:cNvSpPr>
            <a:spLocks noGrp="1"/>
          </p:cNvSpPr>
          <p:nvPr>
            <p:ph type="sldNum" sz="quarter" idx="12"/>
          </p:nvPr>
        </p:nvSpPr>
        <p:spPr/>
        <p:txBody>
          <a:bodyPr/>
          <a:lstStyle/>
          <a:p>
            <a:fld id="{E0D39AF8-B3F3-44D4-9F50-45FC6BDB7036}" type="slidenum">
              <a:rPr lang="en-GB" smtClean="0"/>
              <a:t>‹#›</a:t>
            </a:fld>
            <a:endParaRPr lang="en-GB"/>
          </a:p>
        </p:txBody>
      </p:sp>
    </p:spTree>
    <p:extLst>
      <p:ext uri="{BB962C8B-B14F-4D97-AF65-F5344CB8AC3E}">
        <p14:creationId xmlns:p14="http://schemas.microsoft.com/office/powerpoint/2010/main" val="1185675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76307-1A0F-4CA4-9031-FFA0FAEC1E9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E7A7EDA-0D5F-4672-925A-06F8B14FE4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B0173DF-4587-4C14-A680-CCD1B20DDB3F}"/>
              </a:ext>
            </a:extLst>
          </p:cNvPr>
          <p:cNvSpPr>
            <a:spLocks noGrp="1"/>
          </p:cNvSpPr>
          <p:nvPr>
            <p:ph type="dt" sz="half" idx="10"/>
          </p:nvPr>
        </p:nvSpPr>
        <p:spPr/>
        <p:txBody>
          <a:bodyPr/>
          <a:lstStyle/>
          <a:p>
            <a:fld id="{B50A2332-3101-4FA2-8DB8-6468AC5781D0}" type="datetimeFigureOut">
              <a:rPr lang="en-GB" smtClean="0"/>
              <a:t>24/05/2021</a:t>
            </a:fld>
            <a:endParaRPr lang="en-GB"/>
          </a:p>
        </p:txBody>
      </p:sp>
      <p:sp>
        <p:nvSpPr>
          <p:cNvPr id="5" name="Footer Placeholder 4">
            <a:extLst>
              <a:ext uri="{FF2B5EF4-FFF2-40B4-BE49-F238E27FC236}">
                <a16:creationId xmlns:a16="http://schemas.microsoft.com/office/drawing/2014/main" id="{ABBB821E-434D-45FD-9BF8-4F38D2DCB14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E8E604B-1423-435D-9073-0FF305570E96}"/>
              </a:ext>
            </a:extLst>
          </p:cNvPr>
          <p:cNvSpPr>
            <a:spLocks noGrp="1"/>
          </p:cNvSpPr>
          <p:nvPr>
            <p:ph type="sldNum" sz="quarter" idx="12"/>
          </p:nvPr>
        </p:nvSpPr>
        <p:spPr/>
        <p:txBody>
          <a:bodyPr/>
          <a:lstStyle/>
          <a:p>
            <a:fld id="{E0D39AF8-B3F3-44D4-9F50-45FC6BDB7036}" type="slidenum">
              <a:rPr lang="en-GB" smtClean="0"/>
              <a:t>‹#›</a:t>
            </a:fld>
            <a:endParaRPr lang="en-GB"/>
          </a:p>
        </p:txBody>
      </p:sp>
    </p:spTree>
    <p:extLst>
      <p:ext uri="{BB962C8B-B14F-4D97-AF65-F5344CB8AC3E}">
        <p14:creationId xmlns:p14="http://schemas.microsoft.com/office/powerpoint/2010/main" val="1749671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38F08-07C6-4E44-B24E-98C451BEB7C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3296254-210E-43CB-A24A-C6EA3C4B7E2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2E0C4B8-085D-4F3C-B9ED-AC5645976F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6F2D733-CA2E-4CD0-8C5E-69D3DCC33D9C}"/>
              </a:ext>
            </a:extLst>
          </p:cNvPr>
          <p:cNvSpPr>
            <a:spLocks noGrp="1"/>
          </p:cNvSpPr>
          <p:nvPr>
            <p:ph type="dt" sz="half" idx="10"/>
          </p:nvPr>
        </p:nvSpPr>
        <p:spPr/>
        <p:txBody>
          <a:bodyPr/>
          <a:lstStyle/>
          <a:p>
            <a:fld id="{B50A2332-3101-4FA2-8DB8-6468AC5781D0}" type="datetimeFigureOut">
              <a:rPr lang="en-GB" smtClean="0"/>
              <a:t>24/05/2021</a:t>
            </a:fld>
            <a:endParaRPr lang="en-GB"/>
          </a:p>
        </p:txBody>
      </p:sp>
      <p:sp>
        <p:nvSpPr>
          <p:cNvPr id="6" name="Footer Placeholder 5">
            <a:extLst>
              <a:ext uri="{FF2B5EF4-FFF2-40B4-BE49-F238E27FC236}">
                <a16:creationId xmlns:a16="http://schemas.microsoft.com/office/drawing/2014/main" id="{46C59EC0-A041-4D77-8ED2-BCAB1F5DFB8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16CA599-C129-40B6-BBDC-E82323C0EF36}"/>
              </a:ext>
            </a:extLst>
          </p:cNvPr>
          <p:cNvSpPr>
            <a:spLocks noGrp="1"/>
          </p:cNvSpPr>
          <p:nvPr>
            <p:ph type="sldNum" sz="quarter" idx="12"/>
          </p:nvPr>
        </p:nvSpPr>
        <p:spPr/>
        <p:txBody>
          <a:bodyPr/>
          <a:lstStyle/>
          <a:p>
            <a:fld id="{E0D39AF8-B3F3-44D4-9F50-45FC6BDB7036}" type="slidenum">
              <a:rPr lang="en-GB" smtClean="0"/>
              <a:t>‹#›</a:t>
            </a:fld>
            <a:endParaRPr lang="en-GB"/>
          </a:p>
        </p:txBody>
      </p:sp>
    </p:spTree>
    <p:extLst>
      <p:ext uri="{BB962C8B-B14F-4D97-AF65-F5344CB8AC3E}">
        <p14:creationId xmlns:p14="http://schemas.microsoft.com/office/powerpoint/2010/main" val="891330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11174-FC83-4732-A9B2-5EF7A96C2A0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B50B78E-8206-4B37-B3C6-3968DCA8CA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52153B4-C316-4663-8ADD-C168D77F884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6514886-A1CF-4C62-8831-BF57ADD468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9B44C8-2F1C-4633-9AE9-26B70FF3580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DE3EECE-DA44-41F4-BC0F-D01F6830B5E0}"/>
              </a:ext>
            </a:extLst>
          </p:cNvPr>
          <p:cNvSpPr>
            <a:spLocks noGrp="1"/>
          </p:cNvSpPr>
          <p:nvPr>
            <p:ph type="dt" sz="half" idx="10"/>
          </p:nvPr>
        </p:nvSpPr>
        <p:spPr/>
        <p:txBody>
          <a:bodyPr/>
          <a:lstStyle/>
          <a:p>
            <a:fld id="{B50A2332-3101-4FA2-8DB8-6468AC5781D0}" type="datetimeFigureOut">
              <a:rPr lang="en-GB" smtClean="0"/>
              <a:t>24/05/2021</a:t>
            </a:fld>
            <a:endParaRPr lang="en-GB"/>
          </a:p>
        </p:txBody>
      </p:sp>
      <p:sp>
        <p:nvSpPr>
          <p:cNvPr id="8" name="Footer Placeholder 7">
            <a:extLst>
              <a:ext uri="{FF2B5EF4-FFF2-40B4-BE49-F238E27FC236}">
                <a16:creationId xmlns:a16="http://schemas.microsoft.com/office/drawing/2014/main" id="{0AB05FC6-DCB7-48C1-A7BA-502D6FE6F89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F93DC84-4410-4D42-8CBA-6E539DFBC00A}"/>
              </a:ext>
            </a:extLst>
          </p:cNvPr>
          <p:cNvSpPr>
            <a:spLocks noGrp="1"/>
          </p:cNvSpPr>
          <p:nvPr>
            <p:ph type="sldNum" sz="quarter" idx="12"/>
          </p:nvPr>
        </p:nvSpPr>
        <p:spPr/>
        <p:txBody>
          <a:bodyPr/>
          <a:lstStyle/>
          <a:p>
            <a:fld id="{E0D39AF8-B3F3-44D4-9F50-45FC6BDB7036}" type="slidenum">
              <a:rPr lang="en-GB" smtClean="0"/>
              <a:t>‹#›</a:t>
            </a:fld>
            <a:endParaRPr lang="en-GB"/>
          </a:p>
        </p:txBody>
      </p:sp>
    </p:spTree>
    <p:extLst>
      <p:ext uri="{BB962C8B-B14F-4D97-AF65-F5344CB8AC3E}">
        <p14:creationId xmlns:p14="http://schemas.microsoft.com/office/powerpoint/2010/main" val="2286628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460FC-E010-4D62-A175-5B65718F3AC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DB7642D-0FB6-46C9-8BA6-093642E94A99}"/>
              </a:ext>
            </a:extLst>
          </p:cNvPr>
          <p:cNvSpPr>
            <a:spLocks noGrp="1"/>
          </p:cNvSpPr>
          <p:nvPr>
            <p:ph type="dt" sz="half" idx="10"/>
          </p:nvPr>
        </p:nvSpPr>
        <p:spPr/>
        <p:txBody>
          <a:bodyPr/>
          <a:lstStyle/>
          <a:p>
            <a:fld id="{B50A2332-3101-4FA2-8DB8-6468AC5781D0}" type="datetimeFigureOut">
              <a:rPr lang="en-GB" smtClean="0"/>
              <a:t>24/05/2021</a:t>
            </a:fld>
            <a:endParaRPr lang="en-GB"/>
          </a:p>
        </p:txBody>
      </p:sp>
      <p:sp>
        <p:nvSpPr>
          <p:cNvPr id="4" name="Footer Placeholder 3">
            <a:extLst>
              <a:ext uri="{FF2B5EF4-FFF2-40B4-BE49-F238E27FC236}">
                <a16:creationId xmlns:a16="http://schemas.microsoft.com/office/drawing/2014/main" id="{C1FFB538-860E-48A2-A1A9-8D8FB6B2818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190BA9C-089E-4B53-BFE3-FB647B11666B}"/>
              </a:ext>
            </a:extLst>
          </p:cNvPr>
          <p:cNvSpPr>
            <a:spLocks noGrp="1"/>
          </p:cNvSpPr>
          <p:nvPr>
            <p:ph type="sldNum" sz="quarter" idx="12"/>
          </p:nvPr>
        </p:nvSpPr>
        <p:spPr/>
        <p:txBody>
          <a:bodyPr/>
          <a:lstStyle/>
          <a:p>
            <a:fld id="{E0D39AF8-B3F3-44D4-9F50-45FC6BDB7036}" type="slidenum">
              <a:rPr lang="en-GB" smtClean="0"/>
              <a:t>‹#›</a:t>
            </a:fld>
            <a:endParaRPr lang="en-GB"/>
          </a:p>
        </p:txBody>
      </p:sp>
    </p:spTree>
    <p:extLst>
      <p:ext uri="{BB962C8B-B14F-4D97-AF65-F5344CB8AC3E}">
        <p14:creationId xmlns:p14="http://schemas.microsoft.com/office/powerpoint/2010/main" val="4019952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F12F991-D52F-41FB-9247-A921803FF830}"/>
              </a:ext>
            </a:extLst>
          </p:cNvPr>
          <p:cNvSpPr>
            <a:spLocks noGrp="1"/>
          </p:cNvSpPr>
          <p:nvPr>
            <p:ph type="dt" sz="half" idx="10"/>
          </p:nvPr>
        </p:nvSpPr>
        <p:spPr/>
        <p:txBody>
          <a:bodyPr/>
          <a:lstStyle/>
          <a:p>
            <a:fld id="{B50A2332-3101-4FA2-8DB8-6468AC5781D0}" type="datetimeFigureOut">
              <a:rPr lang="en-GB" smtClean="0"/>
              <a:t>24/05/2021</a:t>
            </a:fld>
            <a:endParaRPr lang="en-GB"/>
          </a:p>
        </p:txBody>
      </p:sp>
      <p:sp>
        <p:nvSpPr>
          <p:cNvPr id="3" name="Footer Placeholder 2">
            <a:extLst>
              <a:ext uri="{FF2B5EF4-FFF2-40B4-BE49-F238E27FC236}">
                <a16:creationId xmlns:a16="http://schemas.microsoft.com/office/drawing/2014/main" id="{0AF9BBFD-22DC-4506-BF26-C2504B6609A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3781304-53A2-4240-8518-A87305E8052E}"/>
              </a:ext>
            </a:extLst>
          </p:cNvPr>
          <p:cNvSpPr>
            <a:spLocks noGrp="1"/>
          </p:cNvSpPr>
          <p:nvPr>
            <p:ph type="sldNum" sz="quarter" idx="12"/>
          </p:nvPr>
        </p:nvSpPr>
        <p:spPr/>
        <p:txBody>
          <a:bodyPr/>
          <a:lstStyle/>
          <a:p>
            <a:fld id="{E0D39AF8-B3F3-44D4-9F50-45FC6BDB7036}" type="slidenum">
              <a:rPr lang="en-GB" smtClean="0"/>
              <a:t>‹#›</a:t>
            </a:fld>
            <a:endParaRPr lang="en-GB"/>
          </a:p>
        </p:txBody>
      </p:sp>
    </p:spTree>
    <p:extLst>
      <p:ext uri="{BB962C8B-B14F-4D97-AF65-F5344CB8AC3E}">
        <p14:creationId xmlns:p14="http://schemas.microsoft.com/office/powerpoint/2010/main" val="2332192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E018B-BE9C-4460-A7D9-C9ECA7A52A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B478C8A-CF67-4F2D-AEBB-35D69AD0C6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AE253CD-C5BD-4ED2-AF3A-5F9C8CE3AE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0A1A97-6ACE-4FFD-AD6E-E20EF46A9F0A}"/>
              </a:ext>
            </a:extLst>
          </p:cNvPr>
          <p:cNvSpPr>
            <a:spLocks noGrp="1"/>
          </p:cNvSpPr>
          <p:nvPr>
            <p:ph type="dt" sz="half" idx="10"/>
          </p:nvPr>
        </p:nvSpPr>
        <p:spPr/>
        <p:txBody>
          <a:bodyPr/>
          <a:lstStyle/>
          <a:p>
            <a:fld id="{B50A2332-3101-4FA2-8DB8-6468AC5781D0}" type="datetimeFigureOut">
              <a:rPr lang="en-GB" smtClean="0"/>
              <a:t>24/05/2021</a:t>
            </a:fld>
            <a:endParaRPr lang="en-GB"/>
          </a:p>
        </p:txBody>
      </p:sp>
      <p:sp>
        <p:nvSpPr>
          <p:cNvPr id="6" name="Footer Placeholder 5">
            <a:extLst>
              <a:ext uri="{FF2B5EF4-FFF2-40B4-BE49-F238E27FC236}">
                <a16:creationId xmlns:a16="http://schemas.microsoft.com/office/drawing/2014/main" id="{1DC265D8-26A5-418A-B838-1496EC991B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4F8CD9B-4965-4148-9379-F7093776B495}"/>
              </a:ext>
            </a:extLst>
          </p:cNvPr>
          <p:cNvSpPr>
            <a:spLocks noGrp="1"/>
          </p:cNvSpPr>
          <p:nvPr>
            <p:ph type="sldNum" sz="quarter" idx="12"/>
          </p:nvPr>
        </p:nvSpPr>
        <p:spPr/>
        <p:txBody>
          <a:bodyPr/>
          <a:lstStyle/>
          <a:p>
            <a:fld id="{E0D39AF8-B3F3-44D4-9F50-45FC6BDB7036}" type="slidenum">
              <a:rPr lang="en-GB" smtClean="0"/>
              <a:t>‹#›</a:t>
            </a:fld>
            <a:endParaRPr lang="en-GB"/>
          </a:p>
        </p:txBody>
      </p:sp>
    </p:spTree>
    <p:extLst>
      <p:ext uri="{BB962C8B-B14F-4D97-AF65-F5344CB8AC3E}">
        <p14:creationId xmlns:p14="http://schemas.microsoft.com/office/powerpoint/2010/main" val="1496136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12D28-6CC2-4BB2-AC67-0DDD2A3A05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325D2F2-7B6F-47C7-A4C4-160E3E67CD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495C1CA-5ABF-4434-A7F6-CBAE6FA110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48DBFD-8FE9-4537-96B3-F0EF8B616FCA}"/>
              </a:ext>
            </a:extLst>
          </p:cNvPr>
          <p:cNvSpPr>
            <a:spLocks noGrp="1"/>
          </p:cNvSpPr>
          <p:nvPr>
            <p:ph type="dt" sz="half" idx="10"/>
          </p:nvPr>
        </p:nvSpPr>
        <p:spPr/>
        <p:txBody>
          <a:bodyPr/>
          <a:lstStyle/>
          <a:p>
            <a:fld id="{B50A2332-3101-4FA2-8DB8-6468AC5781D0}" type="datetimeFigureOut">
              <a:rPr lang="en-GB" smtClean="0"/>
              <a:t>24/05/2021</a:t>
            </a:fld>
            <a:endParaRPr lang="en-GB"/>
          </a:p>
        </p:txBody>
      </p:sp>
      <p:sp>
        <p:nvSpPr>
          <p:cNvPr id="6" name="Footer Placeholder 5">
            <a:extLst>
              <a:ext uri="{FF2B5EF4-FFF2-40B4-BE49-F238E27FC236}">
                <a16:creationId xmlns:a16="http://schemas.microsoft.com/office/drawing/2014/main" id="{081164E4-68AD-48BE-8068-AC6455AF9DE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D834411-EC64-4FA4-9FFB-CF7DF2488EB7}"/>
              </a:ext>
            </a:extLst>
          </p:cNvPr>
          <p:cNvSpPr>
            <a:spLocks noGrp="1"/>
          </p:cNvSpPr>
          <p:nvPr>
            <p:ph type="sldNum" sz="quarter" idx="12"/>
          </p:nvPr>
        </p:nvSpPr>
        <p:spPr/>
        <p:txBody>
          <a:bodyPr/>
          <a:lstStyle/>
          <a:p>
            <a:fld id="{E0D39AF8-B3F3-44D4-9F50-45FC6BDB7036}" type="slidenum">
              <a:rPr lang="en-GB" smtClean="0"/>
              <a:t>‹#›</a:t>
            </a:fld>
            <a:endParaRPr lang="en-GB"/>
          </a:p>
        </p:txBody>
      </p:sp>
    </p:spTree>
    <p:extLst>
      <p:ext uri="{BB962C8B-B14F-4D97-AF65-F5344CB8AC3E}">
        <p14:creationId xmlns:p14="http://schemas.microsoft.com/office/powerpoint/2010/main" val="2463358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2B59B3-3AC8-4F64-AFF2-C1CCF985D4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FB384A7-A089-4A42-A037-02E96F2EEC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F26C91E-6681-4599-81E0-3034ADFC38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0A2332-3101-4FA2-8DB8-6468AC5781D0}" type="datetimeFigureOut">
              <a:rPr lang="en-GB" smtClean="0"/>
              <a:t>24/05/2021</a:t>
            </a:fld>
            <a:endParaRPr lang="en-GB"/>
          </a:p>
        </p:txBody>
      </p:sp>
      <p:sp>
        <p:nvSpPr>
          <p:cNvPr id="5" name="Footer Placeholder 4">
            <a:extLst>
              <a:ext uri="{FF2B5EF4-FFF2-40B4-BE49-F238E27FC236}">
                <a16:creationId xmlns:a16="http://schemas.microsoft.com/office/drawing/2014/main" id="{53549770-AC6D-46F8-AF95-53FEF8A608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9FDB7A8-62E6-48D3-BFDF-78FE0DD9A7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D39AF8-B3F3-44D4-9F50-45FC6BDB7036}" type="slidenum">
              <a:rPr lang="en-GB" smtClean="0"/>
              <a:t>‹#›</a:t>
            </a:fld>
            <a:endParaRPr lang="en-GB"/>
          </a:p>
        </p:txBody>
      </p:sp>
    </p:spTree>
    <p:extLst>
      <p:ext uri="{BB962C8B-B14F-4D97-AF65-F5344CB8AC3E}">
        <p14:creationId xmlns:p14="http://schemas.microsoft.com/office/powerpoint/2010/main" val="40130327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35FDC-40EF-4FA3-8764-B2B4877C6FFC}"/>
              </a:ext>
            </a:extLst>
          </p:cNvPr>
          <p:cNvSpPr>
            <a:spLocks noGrp="1"/>
          </p:cNvSpPr>
          <p:nvPr>
            <p:ph type="ctrTitle"/>
          </p:nvPr>
        </p:nvSpPr>
        <p:spPr>
          <a:xfrm>
            <a:off x="1722780" y="1122363"/>
            <a:ext cx="8362122" cy="2387600"/>
          </a:xfrm>
        </p:spPr>
        <p:txBody>
          <a:bodyPr>
            <a:normAutofit fontScale="90000"/>
          </a:bodyPr>
          <a:lstStyle/>
          <a:p>
            <a:r>
              <a:rPr lang="en-GB" b="1" dirty="0">
                <a:latin typeface="+mn-lt"/>
              </a:rPr>
              <a:t>A Scottish Flora </a:t>
            </a:r>
            <a:r>
              <a:rPr lang="en-GB" b="1" dirty="0" err="1">
                <a:latin typeface="+mn-lt"/>
              </a:rPr>
              <a:t>IVb</a:t>
            </a:r>
            <a:br>
              <a:rPr lang="en-GB" b="1" dirty="0">
                <a:latin typeface="+mn-lt"/>
              </a:rPr>
            </a:br>
            <a:r>
              <a:rPr lang="en-GB" b="1" dirty="0">
                <a:latin typeface="+mn-lt"/>
              </a:rPr>
              <a:t>The Future of the Scottish Flora</a:t>
            </a:r>
          </a:p>
        </p:txBody>
      </p:sp>
      <p:sp>
        <p:nvSpPr>
          <p:cNvPr id="3" name="Subtitle 2">
            <a:extLst>
              <a:ext uri="{FF2B5EF4-FFF2-40B4-BE49-F238E27FC236}">
                <a16:creationId xmlns:a16="http://schemas.microsoft.com/office/drawing/2014/main" id="{93C96C57-A6B0-4F56-AF40-F0967F404CB2}"/>
              </a:ext>
            </a:extLst>
          </p:cNvPr>
          <p:cNvSpPr>
            <a:spLocks noGrp="1"/>
          </p:cNvSpPr>
          <p:nvPr>
            <p:ph type="subTitle" idx="1"/>
          </p:nvPr>
        </p:nvSpPr>
        <p:spPr>
          <a:xfrm>
            <a:off x="1524000" y="3681550"/>
            <a:ext cx="9144000" cy="1655762"/>
          </a:xfrm>
        </p:spPr>
        <p:txBody>
          <a:bodyPr>
            <a:normAutofit fontScale="92500" lnSpcReduction="10000"/>
          </a:bodyPr>
          <a:lstStyle/>
          <a:p>
            <a:r>
              <a:rPr lang="en-GB" sz="3600" b="1" dirty="0"/>
              <a:t>Dr Keith Skene</a:t>
            </a:r>
          </a:p>
          <a:p>
            <a:r>
              <a:rPr lang="en-GB" sz="3600" b="1" dirty="0"/>
              <a:t>Biosphere Research Institute</a:t>
            </a:r>
          </a:p>
          <a:p>
            <a:r>
              <a:rPr lang="en-GB" sz="3600" b="1" dirty="0"/>
              <a:t>www.biosri.org</a:t>
            </a:r>
          </a:p>
        </p:txBody>
      </p:sp>
    </p:spTree>
    <p:extLst>
      <p:ext uri="{BB962C8B-B14F-4D97-AF65-F5344CB8AC3E}">
        <p14:creationId xmlns:p14="http://schemas.microsoft.com/office/powerpoint/2010/main" val="312048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F1340-F6AF-49B0-A38E-B5E2B6C89FAF}"/>
              </a:ext>
            </a:extLst>
          </p:cNvPr>
          <p:cNvSpPr>
            <a:spLocks noGrp="1"/>
          </p:cNvSpPr>
          <p:nvPr>
            <p:ph type="title"/>
          </p:nvPr>
        </p:nvSpPr>
        <p:spPr/>
        <p:txBody>
          <a:bodyPr/>
          <a:lstStyle/>
          <a:p>
            <a:r>
              <a:rPr lang="en-GB" b="1" dirty="0">
                <a:latin typeface="+mn-lt"/>
              </a:rPr>
              <a:t>Scottish climate</a:t>
            </a:r>
          </a:p>
        </p:txBody>
      </p:sp>
      <p:sp>
        <p:nvSpPr>
          <p:cNvPr id="3" name="Content Placeholder 2">
            <a:extLst>
              <a:ext uri="{FF2B5EF4-FFF2-40B4-BE49-F238E27FC236}">
                <a16:creationId xmlns:a16="http://schemas.microsoft.com/office/drawing/2014/main" id="{A0DAEDE3-B0A5-4634-8009-9879AFFB51AE}"/>
              </a:ext>
            </a:extLst>
          </p:cNvPr>
          <p:cNvSpPr>
            <a:spLocks noGrp="1"/>
          </p:cNvSpPr>
          <p:nvPr>
            <p:ph idx="1"/>
          </p:nvPr>
        </p:nvSpPr>
        <p:spPr/>
        <p:txBody>
          <a:bodyPr/>
          <a:lstStyle/>
          <a:p>
            <a:r>
              <a:rPr lang="en-GB" b="1" dirty="0"/>
              <a:t>Scotland has become 1 degree C warmer and 60% wetter in winter since 1961</a:t>
            </a:r>
          </a:p>
          <a:p>
            <a:r>
              <a:rPr lang="en-GB" b="1" dirty="0"/>
              <a:t>Snow cover has decreased</a:t>
            </a:r>
          </a:p>
          <a:p>
            <a:r>
              <a:rPr lang="en-GB" b="1" dirty="0"/>
              <a:t>Maximum altitudes are similar for many species indicating they have reached the top of our mountains with no further available.</a:t>
            </a:r>
          </a:p>
        </p:txBody>
      </p:sp>
    </p:spTree>
    <p:extLst>
      <p:ext uri="{BB962C8B-B14F-4D97-AF65-F5344CB8AC3E}">
        <p14:creationId xmlns:p14="http://schemas.microsoft.com/office/powerpoint/2010/main" val="4048376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33EB0-F9BE-450A-A678-F832FC65CD4A}"/>
              </a:ext>
            </a:extLst>
          </p:cNvPr>
          <p:cNvSpPr>
            <a:spLocks noGrp="1"/>
          </p:cNvSpPr>
          <p:nvPr>
            <p:ph type="title"/>
          </p:nvPr>
        </p:nvSpPr>
        <p:spPr/>
        <p:txBody>
          <a:bodyPr/>
          <a:lstStyle/>
          <a:p>
            <a:r>
              <a:rPr lang="en-GB" b="1" i="1" dirty="0">
                <a:latin typeface="+mn-lt"/>
              </a:rPr>
              <a:t>Primula </a:t>
            </a:r>
            <a:r>
              <a:rPr lang="en-GB" b="1" i="1" dirty="0" err="1">
                <a:latin typeface="+mn-lt"/>
              </a:rPr>
              <a:t>scotica</a:t>
            </a:r>
            <a:endParaRPr lang="en-GB" b="1" i="1" dirty="0">
              <a:latin typeface="+mn-lt"/>
            </a:endParaRPr>
          </a:p>
        </p:txBody>
      </p:sp>
      <p:sp>
        <p:nvSpPr>
          <p:cNvPr id="3" name="Content Placeholder 2">
            <a:extLst>
              <a:ext uri="{FF2B5EF4-FFF2-40B4-BE49-F238E27FC236}">
                <a16:creationId xmlns:a16="http://schemas.microsoft.com/office/drawing/2014/main" id="{D4B29CD3-190B-4282-BE91-0FF3A5D506AF}"/>
              </a:ext>
            </a:extLst>
          </p:cNvPr>
          <p:cNvSpPr>
            <a:spLocks noGrp="1"/>
          </p:cNvSpPr>
          <p:nvPr>
            <p:ph idx="1"/>
          </p:nvPr>
        </p:nvSpPr>
        <p:spPr/>
        <p:txBody>
          <a:bodyPr/>
          <a:lstStyle/>
          <a:p>
            <a:r>
              <a:rPr lang="en-GB" b="1" dirty="0"/>
              <a:t>Endemic to Scotland</a:t>
            </a:r>
          </a:p>
          <a:p>
            <a:r>
              <a:rPr lang="en-GB" b="1" dirty="0"/>
              <a:t>Machair species</a:t>
            </a:r>
          </a:p>
          <a:p>
            <a:r>
              <a:rPr lang="en-GB" b="1" dirty="0"/>
              <a:t>Extremely low genetic diversity</a:t>
            </a:r>
          </a:p>
          <a:p>
            <a:r>
              <a:rPr lang="en-GB" b="1" dirty="0"/>
              <a:t>Very narrow ecological niche</a:t>
            </a:r>
          </a:p>
          <a:p>
            <a:r>
              <a:rPr lang="en-GB" b="1" dirty="0"/>
              <a:t>Susceptible to disturbance – agriculture/grazing</a:t>
            </a:r>
          </a:p>
          <a:p>
            <a:r>
              <a:rPr lang="en-GB" b="1" dirty="0"/>
              <a:t>Unable to adapt to new habitats</a:t>
            </a:r>
          </a:p>
          <a:p>
            <a:r>
              <a:rPr lang="en-GB" b="1" dirty="0"/>
              <a:t>Seed set impacted by temperature</a:t>
            </a:r>
          </a:p>
          <a:p>
            <a:endParaRPr lang="en-GB" dirty="0"/>
          </a:p>
          <a:p>
            <a:endParaRPr lang="en-GB" dirty="0"/>
          </a:p>
          <a:p>
            <a:pPr marL="0" indent="0">
              <a:buNone/>
            </a:pPr>
            <a:endParaRPr lang="en-GB" dirty="0"/>
          </a:p>
        </p:txBody>
      </p:sp>
      <p:sp>
        <p:nvSpPr>
          <p:cNvPr id="4" name="AutoShape 2">
            <a:extLst>
              <a:ext uri="{FF2B5EF4-FFF2-40B4-BE49-F238E27FC236}">
                <a16:creationId xmlns:a16="http://schemas.microsoft.com/office/drawing/2014/main" id="{2CDCB460-B75E-438F-B4B5-A326B5AFB79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10827048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9551C-2076-45C3-A069-48A0698D2C01}"/>
              </a:ext>
            </a:extLst>
          </p:cNvPr>
          <p:cNvSpPr>
            <a:spLocks noGrp="1"/>
          </p:cNvSpPr>
          <p:nvPr>
            <p:ph type="title"/>
          </p:nvPr>
        </p:nvSpPr>
        <p:spPr/>
        <p:txBody>
          <a:bodyPr/>
          <a:lstStyle/>
          <a:p>
            <a:r>
              <a:rPr lang="en-GB" b="1" dirty="0">
                <a:latin typeface="+mn-lt"/>
              </a:rPr>
              <a:t>Blue heath</a:t>
            </a:r>
          </a:p>
        </p:txBody>
      </p:sp>
      <p:sp>
        <p:nvSpPr>
          <p:cNvPr id="3" name="Content Placeholder 2">
            <a:extLst>
              <a:ext uri="{FF2B5EF4-FFF2-40B4-BE49-F238E27FC236}">
                <a16:creationId xmlns:a16="http://schemas.microsoft.com/office/drawing/2014/main" id="{E17B296A-B438-471D-B6A8-FAC56C4C5AA3}"/>
              </a:ext>
            </a:extLst>
          </p:cNvPr>
          <p:cNvSpPr>
            <a:spLocks noGrp="1"/>
          </p:cNvSpPr>
          <p:nvPr>
            <p:ph idx="1"/>
          </p:nvPr>
        </p:nvSpPr>
        <p:spPr>
          <a:xfrm>
            <a:off x="838199" y="1825625"/>
            <a:ext cx="5938381" cy="4351338"/>
          </a:xfrm>
        </p:spPr>
        <p:txBody>
          <a:bodyPr/>
          <a:lstStyle/>
          <a:p>
            <a:r>
              <a:rPr lang="en-GB" b="1" i="1" dirty="0" err="1"/>
              <a:t>Phyllodoce</a:t>
            </a:r>
            <a:r>
              <a:rPr lang="en-GB" b="1" i="1" dirty="0"/>
              <a:t> </a:t>
            </a:r>
            <a:r>
              <a:rPr lang="en-GB" b="1" i="1" dirty="0" err="1"/>
              <a:t>caerulea</a:t>
            </a:r>
            <a:r>
              <a:rPr lang="en-GB" b="1" dirty="0"/>
              <a:t> is found in snow accumulations which usually melt in late May or early June</a:t>
            </a:r>
          </a:p>
          <a:p>
            <a:r>
              <a:rPr lang="en-GB" b="1" dirty="0"/>
              <a:t>The snow protects this species from frost damage</a:t>
            </a:r>
          </a:p>
        </p:txBody>
      </p:sp>
    </p:spTree>
    <p:extLst>
      <p:ext uri="{BB962C8B-B14F-4D97-AF65-F5344CB8AC3E}">
        <p14:creationId xmlns:p14="http://schemas.microsoft.com/office/powerpoint/2010/main" val="3348641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7FBFA-AB35-4397-B2CB-FC226FEB0EC8}"/>
              </a:ext>
            </a:extLst>
          </p:cNvPr>
          <p:cNvSpPr>
            <a:spLocks noGrp="1"/>
          </p:cNvSpPr>
          <p:nvPr>
            <p:ph type="title"/>
          </p:nvPr>
        </p:nvSpPr>
        <p:spPr/>
        <p:txBody>
          <a:bodyPr/>
          <a:lstStyle/>
          <a:p>
            <a:r>
              <a:rPr lang="en-GB" b="1" dirty="0">
                <a:latin typeface="+mn-lt"/>
              </a:rPr>
              <a:t>Grazing</a:t>
            </a:r>
          </a:p>
        </p:txBody>
      </p:sp>
      <p:sp>
        <p:nvSpPr>
          <p:cNvPr id="3" name="Content Placeholder 2">
            <a:extLst>
              <a:ext uri="{FF2B5EF4-FFF2-40B4-BE49-F238E27FC236}">
                <a16:creationId xmlns:a16="http://schemas.microsoft.com/office/drawing/2014/main" id="{5A72477D-DA58-4DDB-BC34-515A4AF88F0F}"/>
              </a:ext>
            </a:extLst>
          </p:cNvPr>
          <p:cNvSpPr>
            <a:spLocks noGrp="1"/>
          </p:cNvSpPr>
          <p:nvPr>
            <p:ph idx="1"/>
          </p:nvPr>
        </p:nvSpPr>
        <p:spPr>
          <a:xfrm>
            <a:off x="838200" y="1666601"/>
            <a:ext cx="10515600" cy="4351338"/>
          </a:xfrm>
        </p:spPr>
        <p:txBody>
          <a:bodyPr/>
          <a:lstStyle/>
          <a:p>
            <a:r>
              <a:rPr lang="en-GB" b="1" dirty="0"/>
              <a:t>Red deer (</a:t>
            </a:r>
            <a:r>
              <a:rPr lang="en-GB" b="1" i="1" dirty="0"/>
              <a:t>Cervus elaphus</a:t>
            </a:r>
            <a:r>
              <a:rPr lang="en-GB" b="1" dirty="0"/>
              <a:t>) total some 350 000 in Scotland</a:t>
            </a:r>
          </a:p>
          <a:p>
            <a:r>
              <a:rPr lang="en-GB" b="1" dirty="0"/>
              <a:t>The whole of North America has a population of one million</a:t>
            </a:r>
          </a:p>
          <a:p>
            <a:r>
              <a:rPr lang="en-GB" b="1" dirty="0"/>
              <a:t>Combined with sheep this has forced  woolly willow (</a:t>
            </a:r>
            <a:r>
              <a:rPr lang="en-GB" b="1" i="1" dirty="0"/>
              <a:t>Salix </a:t>
            </a:r>
            <a:r>
              <a:rPr lang="en-GB" b="1" i="1" dirty="0" err="1"/>
              <a:t>lanata</a:t>
            </a:r>
            <a:r>
              <a:rPr lang="en-GB" b="1" dirty="0"/>
              <a:t>) and downy willow (</a:t>
            </a:r>
            <a:r>
              <a:rPr lang="en-GB" b="1" i="1" dirty="0"/>
              <a:t>Salix </a:t>
            </a:r>
            <a:r>
              <a:rPr lang="en-GB" b="1" i="1" dirty="0" err="1"/>
              <a:t>lapponum</a:t>
            </a:r>
            <a:r>
              <a:rPr lang="en-GB" b="1" dirty="0"/>
              <a:t>) to cliffs and steep ground.</a:t>
            </a:r>
          </a:p>
        </p:txBody>
      </p:sp>
    </p:spTree>
    <p:extLst>
      <p:ext uri="{BB962C8B-B14F-4D97-AF65-F5344CB8AC3E}">
        <p14:creationId xmlns:p14="http://schemas.microsoft.com/office/powerpoint/2010/main" val="3586551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F5440-A3EB-4FAF-824F-B04A68CE1530}"/>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4FFE3C69-8977-481C-B5F3-F43F004E3068}"/>
              </a:ext>
            </a:extLst>
          </p:cNvPr>
          <p:cNvSpPr>
            <a:spLocks noGrp="1"/>
          </p:cNvSpPr>
          <p:nvPr>
            <p:ph idx="1"/>
          </p:nvPr>
        </p:nvSpPr>
        <p:spPr>
          <a:xfrm>
            <a:off x="838200" y="710811"/>
            <a:ext cx="10515600" cy="4351338"/>
          </a:xfrm>
        </p:spPr>
        <p:txBody>
          <a:bodyPr/>
          <a:lstStyle/>
          <a:p>
            <a:r>
              <a:rPr lang="en-GB" b="1" dirty="0"/>
              <a:t>Ratcliffe writing about the effect of current management in the British mountains,</a:t>
            </a:r>
          </a:p>
          <a:p>
            <a:r>
              <a:rPr lang="en-GB" b="1" dirty="0"/>
              <a:t>concluded that “there appears to be a limit and under excessive grazing few of the true mountain plants seem able to hold their ground indefinitely”.</a:t>
            </a:r>
          </a:p>
          <a:p>
            <a:r>
              <a:rPr lang="en-GB" b="1" dirty="0"/>
              <a:t>Beavers, introduced without their predators, add to this pressure in riparian ecosystems.</a:t>
            </a:r>
          </a:p>
        </p:txBody>
      </p:sp>
    </p:spTree>
    <p:extLst>
      <p:ext uri="{BB962C8B-B14F-4D97-AF65-F5344CB8AC3E}">
        <p14:creationId xmlns:p14="http://schemas.microsoft.com/office/powerpoint/2010/main" val="17977897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A0DC9-1588-4861-BB52-49B2D042FB76}"/>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DAAFC51C-EF7A-47BA-AA50-F735412B6439}"/>
              </a:ext>
            </a:extLst>
          </p:cNvPr>
          <p:cNvSpPr>
            <a:spLocks noGrp="1"/>
          </p:cNvSpPr>
          <p:nvPr>
            <p:ph idx="1"/>
          </p:nvPr>
        </p:nvSpPr>
        <p:spPr/>
        <p:txBody>
          <a:bodyPr/>
          <a:lstStyle/>
          <a:p>
            <a:r>
              <a:rPr lang="en-GB" b="1" dirty="0"/>
              <a:t>Moderate grazing is important, as shown by the intermediate disturbance hypothesis: </a:t>
            </a:r>
          </a:p>
        </p:txBody>
      </p:sp>
      <p:pic>
        <p:nvPicPr>
          <p:cNvPr id="4100" name="Picture 4" descr="Ecological Disturbance – the intermediate hypothesis as a conservation tool  in terrestrial ecosystems | 3Rs of Ecology">
            <a:extLst>
              <a:ext uri="{FF2B5EF4-FFF2-40B4-BE49-F238E27FC236}">
                <a16:creationId xmlns:a16="http://schemas.microsoft.com/office/drawing/2014/main" id="{B7CAA4F6-D0AA-4043-BA8C-9175AC6DCE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0362" y="2672656"/>
            <a:ext cx="6172330" cy="4348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85384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F4C76-7050-42A0-9A00-0D9969409AE6}"/>
              </a:ext>
            </a:extLst>
          </p:cNvPr>
          <p:cNvSpPr>
            <a:spLocks noGrp="1"/>
          </p:cNvSpPr>
          <p:nvPr>
            <p:ph type="title"/>
          </p:nvPr>
        </p:nvSpPr>
        <p:spPr/>
        <p:txBody>
          <a:bodyPr/>
          <a:lstStyle/>
          <a:p>
            <a:r>
              <a:rPr lang="en-GB" b="1" dirty="0">
                <a:latin typeface="+mn-lt"/>
              </a:rPr>
              <a:t>Upland </a:t>
            </a:r>
            <a:r>
              <a:rPr lang="en-GB" b="1" dirty="0" err="1">
                <a:latin typeface="+mn-lt"/>
              </a:rPr>
              <a:t>birchwoods</a:t>
            </a:r>
            <a:endParaRPr lang="en-GB" b="1" dirty="0">
              <a:latin typeface="+mn-lt"/>
            </a:endParaRPr>
          </a:p>
        </p:txBody>
      </p:sp>
      <p:sp>
        <p:nvSpPr>
          <p:cNvPr id="3" name="Content Placeholder 2">
            <a:extLst>
              <a:ext uri="{FF2B5EF4-FFF2-40B4-BE49-F238E27FC236}">
                <a16:creationId xmlns:a16="http://schemas.microsoft.com/office/drawing/2014/main" id="{28B5E356-49A1-45BF-A4DB-A6BCA213A503}"/>
              </a:ext>
            </a:extLst>
          </p:cNvPr>
          <p:cNvSpPr>
            <a:spLocks noGrp="1"/>
          </p:cNvSpPr>
          <p:nvPr>
            <p:ph idx="1"/>
          </p:nvPr>
        </p:nvSpPr>
        <p:spPr/>
        <p:txBody>
          <a:bodyPr/>
          <a:lstStyle/>
          <a:p>
            <a:r>
              <a:rPr lang="en-GB" b="1" dirty="0"/>
              <a:t>Occur where temperatures are too cold for oak or ash</a:t>
            </a:r>
          </a:p>
          <a:p>
            <a:r>
              <a:rPr lang="en-GB" b="1" dirty="0"/>
              <a:t>Rising temperatures could well lead to oak and ash invasion (if ash survive the ash dieback)</a:t>
            </a:r>
          </a:p>
        </p:txBody>
      </p:sp>
    </p:spTree>
    <p:extLst>
      <p:ext uri="{BB962C8B-B14F-4D97-AF65-F5344CB8AC3E}">
        <p14:creationId xmlns:p14="http://schemas.microsoft.com/office/powerpoint/2010/main" val="30791744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3CEC8-C06F-4EB7-B306-C77E926D8B51}"/>
              </a:ext>
            </a:extLst>
          </p:cNvPr>
          <p:cNvSpPr>
            <a:spLocks noGrp="1"/>
          </p:cNvSpPr>
          <p:nvPr>
            <p:ph type="title"/>
          </p:nvPr>
        </p:nvSpPr>
        <p:spPr/>
        <p:txBody>
          <a:bodyPr/>
          <a:lstStyle/>
          <a:p>
            <a:r>
              <a:rPr lang="en-GB" b="1" dirty="0">
                <a:latin typeface="+mn-lt"/>
              </a:rPr>
              <a:t>Native pinewoods</a:t>
            </a:r>
          </a:p>
        </p:txBody>
      </p:sp>
      <p:sp>
        <p:nvSpPr>
          <p:cNvPr id="3" name="Content Placeholder 2">
            <a:extLst>
              <a:ext uri="{FF2B5EF4-FFF2-40B4-BE49-F238E27FC236}">
                <a16:creationId xmlns:a16="http://schemas.microsoft.com/office/drawing/2014/main" id="{58E41DDF-B53D-4A56-A61A-9E45610DF095}"/>
              </a:ext>
            </a:extLst>
          </p:cNvPr>
          <p:cNvSpPr>
            <a:spLocks noGrp="1"/>
          </p:cNvSpPr>
          <p:nvPr>
            <p:ph idx="1"/>
          </p:nvPr>
        </p:nvSpPr>
        <p:spPr/>
        <p:txBody>
          <a:bodyPr/>
          <a:lstStyle/>
          <a:p>
            <a:r>
              <a:rPr lang="en-GB" b="1" i="1" dirty="0"/>
              <a:t>Pinus </a:t>
            </a:r>
            <a:r>
              <a:rPr lang="en-GB" b="1" i="1" dirty="0" err="1"/>
              <a:t>sylvestris</a:t>
            </a:r>
            <a:r>
              <a:rPr lang="en-GB" b="1" i="1" dirty="0"/>
              <a:t> </a:t>
            </a:r>
            <a:r>
              <a:rPr lang="en-GB" b="1" dirty="0"/>
              <a:t>is in the Eurasian Boreal Montane zone</a:t>
            </a:r>
          </a:p>
          <a:p>
            <a:r>
              <a:rPr lang="en-GB" b="1" dirty="0"/>
              <a:t>Under current projections the area with suitable climate for this species disappears (Carey et al., 2015)</a:t>
            </a:r>
          </a:p>
          <a:p>
            <a:r>
              <a:rPr lang="en-GB" b="1" dirty="0"/>
              <a:t>With invasion by birch.</a:t>
            </a:r>
          </a:p>
        </p:txBody>
      </p:sp>
    </p:spTree>
    <p:extLst>
      <p:ext uri="{BB962C8B-B14F-4D97-AF65-F5344CB8AC3E}">
        <p14:creationId xmlns:p14="http://schemas.microsoft.com/office/powerpoint/2010/main" val="6371790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66551-C0D9-4782-9A49-E97353782332}"/>
              </a:ext>
            </a:extLst>
          </p:cNvPr>
          <p:cNvSpPr>
            <a:spLocks noGrp="1"/>
          </p:cNvSpPr>
          <p:nvPr>
            <p:ph type="title"/>
          </p:nvPr>
        </p:nvSpPr>
        <p:spPr/>
        <p:txBody>
          <a:bodyPr/>
          <a:lstStyle/>
          <a:p>
            <a:r>
              <a:rPr lang="en-GB" b="1" dirty="0">
                <a:latin typeface="+mn-lt"/>
              </a:rPr>
              <a:t>Mountain moor and heath</a:t>
            </a:r>
          </a:p>
        </p:txBody>
      </p:sp>
      <p:sp>
        <p:nvSpPr>
          <p:cNvPr id="3" name="Content Placeholder 2">
            <a:extLst>
              <a:ext uri="{FF2B5EF4-FFF2-40B4-BE49-F238E27FC236}">
                <a16:creationId xmlns:a16="http://schemas.microsoft.com/office/drawing/2014/main" id="{5585DAC6-B2C2-4FC2-91C1-51DA9C8E3AF2}"/>
              </a:ext>
            </a:extLst>
          </p:cNvPr>
          <p:cNvSpPr>
            <a:spLocks noGrp="1"/>
          </p:cNvSpPr>
          <p:nvPr>
            <p:ph idx="1"/>
          </p:nvPr>
        </p:nvSpPr>
        <p:spPr>
          <a:xfrm>
            <a:off x="838200" y="1772617"/>
            <a:ext cx="10515600" cy="4351338"/>
          </a:xfrm>
        </p:spPr>
        <p:txBody>
          <a:bodyPr/>
          <a:lstStyle/>
          <a:p>
            <a:r>
              <a:rPr lang="en-GB" b="1" dirty="0"/>
              <a:t>Simulations with warmer temperatures indicate invasion of the uplands by </a:t>
            </a:r>
            <a:r>
              <a:rPr lang="en-GB" b="1" i="1" dirty="0"/>
              <a:t>Pteridium aquilinum </a:t>
            </a:r>
            <a:r>
              <a:rPr lang="en-GB" b="1" dirty="0"/>
              <a:t>(bracken)</a:t>
            </a:r>
          </a:p>
          <a:p>
            <a:r>
              <a:rPr lang="en-GB" b="1" dirty="0"/>
              <a:t>Lowland Heath in England: added nitrogen exacerbated the damage to </a:t>
            </a:r>
            <a:r>
              <a:rPr lang="en-GB" b="1" i="1" dirty="0" err="1"/>
              <a:t>Calluna</a:t>
            </a:r>
            <a:r>
              <a:rPr lang="en-GB" b="1" dirty="0"/>
              <a:t> caused by drought</a:t>
            </a:r>
          </a:p>
          <a:p>
            <a:r>
              <a:rPr lang="en-GB" b="1" dirty="0"/>
              <a:t>As most Lowland Heath is now affected by atmospheric nitrogen deposition, this is a serious concern.</a:t>
            </a:r>
          </a:p>
        </p:txBody>
      </p:sp>
    </p:spTree>
    <p:extLst>
      <p:ext uri="{BB962C8B-B14F-4D97-AF65-F5344CB8AC3E}">
        <p14:creationId xmlns:p14="http://schemas.microsoft.com/office/powerpoint/2010/main" val="21147095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E3C9F-10BC-4DCD-9788-A4C1F9D60B30}"/>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6746EA1C-4BB1-4C87-ABD2-E75186125B9F}"/>
              </a:ext>
            </a:extLst>
          </p:cNvPr>
          <p:cNvSpPr>
            <a:spLocks noGrp="1"/>
          </p:cNvSpPr>
          <p:nvPr>
            <p:ph idx="1"/>
          </p:nvPr>
        </p:nvSpPr>
        <p:spPr/>
        <p:txBody>
          <a:bodyPr/>
          <a:lstStyle/>
          <a:p>
            <a:r>
              <a:rPr lang="en-GB" b="1" i="1" dirty="0"/>
              <a:t>Erica </a:t>
            </a:r>
            <a:r>
              <a:rPr lang="en-GB" b="1" i="1" dirty="0" err="1"/>
              <a:t>tetralix</a:t>
            </a:r>
            <a:r>
              <a:rPr lang="en-GB" b="1" i="1" dirty="0"/>
              <a:t> </a:t>
            </a:r>
            <a:r>
              <a:rPr lang="en-GB" b="1" dirty="0"/>
              <a:t>is threatened because of its need for (permanently) moist conditions</a:t>
            </a:r>
          </a:p>
          <a:p>
            <a:r>
              <a:rPr lang="en-GB" b="1" i="1" dirty="0" err="1"/>
              <a:t>Empetrum</a:t>
            </a:r>
            <a:r>
              <a:rPr lang="en-GB" b="1" i="1" dirty="0"/>
              <a:t> nigrum </a:t>
            </a:r>
            <a:r>
              <a:rPr lang="en-GB" b="1" dirty="0"/>
              <a:t>is already in decline.</a:t>
            </a:r>
          </a:p>
          <a:p>
            <a:pPr marL="0" indent="0">
              <a:buNone/>
            </a:pPr>
            <a:endParaRPr lang="en-GB" dirty="0"/>
          </a:p>
        </p:txBody>
      </p:sp>
    </p:spTree>
    <p:extLst>
      <p:ext uri="{BB962C8B-B14F-4D97-AF65-F5344CB8AC3E}">
        <p14:creationId xmlns:p14="http://schemas.microsoft.com/office/powerpoint/2010/main" val="139687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9251012-CBF5-4ADC-BB8A-1EDDBA13B181}"/>
              </a:ext>
            </a:extLst>
          </p:cNvPr>
          <p:cNvSpPr>
            <a:spLocks noGrp="1"/>
          </p:cNvSpPr>
          <p:nvPr>
            <p:ph type="ctrTitle"/>
          </p:nvPr>
        </p:nvSpPr>
        <p:spPr/>
        <p:txBody>
          <a:bodyPr/>
          <a:lstStyle/>
          <a:p>
            <a:r>
              <a:rPr lang="en-GB" b="1" dirty="0">
                <a:latin typeface="+mn-lt"/>
              </a:rPr>
              <a:t>The future of the Scottish flora</a:t>
            </a:r>
          </a:p>
        </p:txBody>
      </p:sp>
      <p:sp>
        <p:nvSpPr>
          <p:cNvPr id="5" name="Subtitle 4">
            <a:extLst>
              <a:ext uri="{FF2B5EF4-FFF2-40B4-BE49-F238E27FC236}">
                <a16:creationId xmlns:a16="http://schemas.microsoft.com/office/drawing/2014/main" id="{E44DEC68-F788-4969-91F7-38C540F32D4A}"/>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3603216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2FCE6-FA20-4E1B-B30C-7C3CA9743A3B}"/>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10280013-C903-4747-B8CB-829F0C1CAD02}"/>
              </a:ext>
            </a:extLst>
          </p:cNvPr>
          <p:cNvSpPr>
            <a:spLocks noGrp="1"/>
          </p:cNvSpPr>
          <p:nvPr>
            <p:ph idx="1"/>
          </p:nvPr>
        </p:nvSpPr>
        <p:spPr/>
        <p:txBody>
          <a:bodyPr/>
          <a:lstStyle/>
          <a:p>
            <a:r>
              <a:rPr lang="en-GB" b="1" dirty="0"/>
              <a:t>It is predicted that mountain heaths and willow scrub will morph into acid grassland and upland calcareous grasslands</a:t>
            </a:r>
          </a:p>
          <a:p>
            <a:r>
              <a:rPr lang="en-GB" b="1" dirty="0"/>
              <a:t>The effects of increased nitrogen from N deposition have been shown to cause degradation of montane communities.</a:t>
            </a:r>
          </a:p>
        </p:txBody>
      </p:sp>
    </p:spTree>
    <p:extLst>
      <p:ext uri="{BB962C8B-B14F-4D97-AF65-F5344CB8AC3E}">
        <p14:creationId xmlns:p14="http://schemas.microsoft.com/office/powerpoint/2010/main" val="382193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FD994-E05B-4ED6-8765-2172D8975245}"/>
              </a:ext>
            </a:extLst>
          </p:cNvPr>
          <p:cNvSpPr>
            <a:spLocks noGrp="1"/>
          </p:cNvSpPr>
          <p:nvPr>
            <p:ph type="title"/>
          </p:nvPr>
        </p:nvSpPr>
        <p:spPr>
          <a:xfrm>
            <a:off x="838200" y="-5933"/>
            <a:ext cx="10515600" cy="1325563"/>
          </a:xfrm>
        </p:spPr>
        <p:txBody>
          <a:bodyPr/>
          <a:lstStyle/>
          <a:p>
            <a:r>
              <a:rPr lang="en-GB" b="1" i="1" dirty="0">
                <a:latin typeface="+mn-lt"/>
              </a:rPr>
              <a:t>Dryas </a:t>
            </a:r>
            <a:r>
              <a:rPr lang="en-GB" b="1" i="1" dirty="0" err="1">
                <a:latin typeface="+mn-lt"/>
              </a:rPr>
              <a:t>octopetala</a:t>
            </a:r>
            <a:r>
              <a:rPr lang="en-GB" b="1" dirty="0">
                <a:latin typeface="+mn-lt"/>
              </a:rPr>
              <a:t> and eutrophication</a:t>
            </a:r>
          </a:p>
        </p:txBody>
      </p:sp>
      <p:sp>
        <p:nvSpPr>
          <p:cNvPr id="3" name="Content Placeholder 2">
            <a:extLst>
              <a:ext uri="{FF2B5EF4-FFF2-40B4-BE49-F238E27FC236}">
                <a16:creationId xmlns:a16="http://schemas.microsoft.com/office/drawing/2014/main" id="{2D9FE6DD-AF67-432F-B69B-FE56D91EFD10}"/>
              </a:ext>
            </a:extLst>
          </p:cNvPr>
          <p:cNvSpPr>
            <a:spLocks noGrp="1"/>
          </p:cNvSpPr>
          <p:nvPr>
            <p:ph idx="1"/>
          </p:nvPr>
        </p:nvSpPr>
        <p:spPr>
          <a:xfrm>
            <a:off x="838200" y="1216024"/>
            <a:ext cx="10515600" cy="4351338"/>
          </a:xfrm>
        </p:spPr>
        <p:txBody>
          <a:bodyPr/>
          <a:lstStyle/>
          <a:p>
            <a:r>
              <a:rPr lang="en-GB" b="1" i="1" dirty="0"/>
              <a:t>Dryas </a:t>
            </a:r>
            <a:r>
              <a:rPr lang="en-GB" b="1" i="1" dirty="0" err="1"/>
              <a:t>octopetala</a:t>
            </a:r>
            <a:r>
              <a:rPr lang="en-GB" b="1" i="1" dirty="0"/>
              <a:t> </a:t>
            </a:r>
            <a:r>
              <a:rPr lang="en-GB" b="1" dirty="0"/>
              <a:t>is a specialized low-nutrient species</a:t>
            </a:r>
          </a:p>
          <a:p>
            <a:r>
              <a:rPr lang="en-GB" b="1" dirty="0"/>
              <a:t>Armed with nitrogen fixing nodules (</a:t>
            </a:r>
            <a:r>
              <a:rPr lang="en-GB" b="1" i="1" dirty="0"/>
              <a:t>Frankia</a:t>
            </a:r>
            <a:r>
              <a:rPr lang="en-GB" b="1" dirty="0"/>
              <a:t>) and </a:t>
            </a:r>
            <a:r>
              <a:rPr lang="en-GB" b="1" dirty="0" err="1"/>
              <a:t>ectomycorrizae</a:t>
            </a:r>
            <a:endParaRPr lang="en-GB" b="1" dirty="0"/>
          </a:p>
          <a:p>
            <a:r>
              <a:rPr lang="en-GB" b="1" dirty="0"/>
              <a:t>When nutrients increase, the plant is at a disadvantage because of the costs of these mechanisms</a:t>
            </a:r>
          </a:p>
          <a:p>
            <a:r>
              <a:rPr lang="en-GB" b="1" i="1" dirty="0"/>
              <a:t>Dryas </a:t>
            </a:r>
            <a:r>
              <a:rPr lang="en-GB" b="1" i="1" dirty="0" err="1"/>
              <a:t>octopetala</a:t>
            </a:r>
            <a:r>
              <a:rPr lang="en-GB" b="1" i="1" dirty="0"/>
              <a:t> </a:t>
            </a:r>
            <a:r>
              <a:rPr lang="en-GB" b="1" dirty="0"/>
              <a:t>communities will decline or disappear.</a:t>
            </a:r>
          </a:p>
        </p:txBody>
      </p:sp>
    </p:spTree>
    <p:extLst>
      <p:ext uri="{BB962C8B-B14F-4D97-AF65-F5344CB8AC3E}">
        <p14:creationId xmlns:p14="http://schemas.microsoft.com/office/powerpoint/2010/main" val="8963049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C8946-16A0-4460-B857-DB720302376D}"/>
              </a:ext>
            </a:extLst>
          </p:cNvPr>
          <p:cNvSpPr>
            <a:spLocks noGrp="1"/>
          </p:cNvSpPr>
          <p:nvPr>
            <p:ph type="title"/>
          </p:nvPr>
        </p:nvSpPr>
        <p:spPr>
          <a:xfrm>
            <a:off x="838200" y="-191467"/>
            <a:ext cx="10515600" cy="1325563"/>
          </a:xfrm>
        </p:spPr>
        <p:txBody>
          <a:bodyPr/>
          <a:lstStyle/>
          <a:p>
            <a:r>
              <a:rPr lang="en-GB" b="1" dirty="0">
                <a:latin typeface="+mn-lt"/>
              </a:rPr>
              <a:t>Invasive plant species</a:t>
            </a:r>
          </a:p>
        </p:txBody>
      </p:sp>
      <p:sp>
        <p:nvSpPr>
          <p:cNvPr id="3" name="Content Placeholder 2">
            <a:extLst>
              <a:ext uri="{FF2B5EF4-FFF2-40B4-BE49-F238E27FC236}">
                <a16:creationId xmlns:a16="http://schemas.microsoft.com/office/drawing/2014/main" id="{BA14BBF5-A068-4B9B-B00B-DE1DE8858DCF}"/>
              </a:ext>
            </a:extLst>
          </p:cNvPr>
          <p:cNvSpPr>
            <a:spLocks noGrp="1"/>
          </p:cNvSpPr>
          <p:nvPr>
            <p:ph idx="1"/>
          </p:nvPr>
        </p:nvSpPr>
        <p:spPr>
          <a:xfrm>
            <a:off x="249823" y="1015782"/>
            <a:ext cx="12006470" cy="4351338"/>
          </a:xfrm>
        </p:spPr>
        <p:txBody>
          <a:bodyPr/>
          <a:lstStyle/>
          <a:p>
            <a:r>
              <a:rPr lang="en-GB" b="1" dirty="0"/>
              <a:t>Rhododendron</a:t>
            </a:r>
          </a:p>
          <a:p>
            <a:r>
              <a:rPr lang="en-GB" b="1" dirty="0"/>
              <a:t>Introduced in 1894</a:t>
            </a:r>
          </a:p>
          <a:p>
            <a:r>
              <a:rPr lang="en-GB" b="1" dirty="0"/>
              <a:t>Devastating to local flora – little survives</a:t>
            </a:r>
          </a:p>
          <a:p>
            <a:r>
              <a:rPr lang="en-GB" b="1" dirty="0"/>
              <a:t>Toxic honey – honey madness</a:t>
            </a:r>
          </a:p>
          <a:p>
            <a:r>
              <a:rPr lang="en-GB" b="1" dirty="0"/>
              <a:t>Caused by the neurotoxin, </a:t>
            </a:r>
            <a:r>
              <a:rPr lang="en-GB" b="1" dirty="0" err="1"/>
              <a:t>Grayanotoxin</a:t>
            </a:r>
            <a:endParaRPr lang="en-GB" b="1" dirty="0"/>
          </a:p>
          <a:p>
            <a:r>
              <a:rPr lang="en-GB" b="1" dirty="0"/>
              <a:t>Led to a significant defeat of the Roman army when the Persians left large amounts of this honey for them to eat</a:t>
            </a:r>
            <a:endParaRPr lang="en-GB" dirty="0"/>
          </a:p>
        </p:txBody>
      </p:sp>
    </p:spTree>
    <p:extLst>
      <p:ext uri="{BB962C8B-B14F-4D97-AF65-F5344CB8AC3E}">
        <p14:creationId xmlns:p14="http://schemas.microsoft.com/office/powerpoint/2010/main" val="41160145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281B1-25BF-4B1E-84D5-B28722BCF19F}"/>
              </a:ext>
            </a:extLst>
          </p:cNvPr>
          <p:cNvSpPr>
            <a:spLocks noGrp="1"/>
          </p:cNvSpPr>
          <p:nvPr>
            <p:ph type="title"/>
          </p:nvPr>
        </p:nvSpPr>
        <p:spPr/>
        <p:txBody>
          <a:bodyPr/>
          <a:lstStyle/>
          <a:p>
            <a:r>
              <a:rPr lang="en-GB" b="1" dirty="0">
                <a:latin typeface="+mn-lt"/>
              </a:rPr>
              <a:t>Rhododendron</a:t>
            </a:r>
          </a:p>
        </p:txBody>
      </p:sp>
      <p:sp>
        <p:nvSpPr>
          <p:cNvPr id="3" name="Content Placeholder 2">
            <a:extLst>
              <a:ext uri="{FF2B5EF4-FFF2-40B4-BE49-F238E27FC236}">
                <a16:creationId xmlns:a16="http://schemas.microsoft.com/office/drawing/2014/main" id="{EDB95330-E967-40EC-81DA-A265F355D491}"/>
              </a:ext>
            </a:extLst>
          </p:cNvPr>
          <p:cNvSpPr>
            <a:spLocks noGrp="1"/>
          </p:cNvSpPr>
          <p:nvPr>
            <p:ph idx="1"/>
          </p:nvPr>
        </p:nvSpPr>
        <p:spPr>
          <a:xfrm>
            <a:off x="838200" y="1759365"/>
            <a:ext cx="10515600" cy="4351338"/>
          </a:xfrm>
        </p:spPr>
        <p:txBody>
          <a:bodyPr/>
          <a:lstStyle/>
          <a:p>
            <a:r>
              <a:rPr lang="en-GB" b="1" dirty="0"/>
              <a:t>One of the greatest threats is disease</a:t>
            </a:r>
          </a:p>
          <a:p>
            <a:r>
              <a:rPr lang="en-GB" b="1" dirty="0"/>
              <a:t>Rhododendron harbours </a:t>
            </a:r>
            <a:r>
              <a:rPr lang="en-GB" b="1" i="1" dirty="0"/>
              <a:t>Phytophthora </a:t>
            </a:r>
            <a:r>
              <a:rPr lang="en-GB" b="1" i="1" dirty="0" err="1"/>
              <a:t>ramorum</a:t>
            </a:r>
            <a:r>
              <a:rPr lang="en-GB" b="1" i="1" dirty="0"/>
              <a:t> </a:t>
            </a:r>
            <a:r>
              <a:rPr lang="en-GB" b="1" dirty="0"/>
              <a:t>and </a:t>
            </a:r>
            <a:r>
              <a:rPr lang="en-GB" b="1" i="1" dirty="0"/>
              <a:t>Phytophthora </a:t>
            </a:r>
            <a:r>
              <a:rPr lang="en-GB" b="1" i="1" dirty="0" err="1"/>
              <a:t>kernoviae</a:t>
            </a:r>
            <a:endParaRPr lang="en-GB" b="1" i="1" dirty="0"/>
          </a:p>
          <a:p>
            <a:r>
              <a:rPr lang="en-GB" b="1" dirty="0"/>
              <a:t>These are deadly to oak trees, causing sudden oak death</a:t>
            </a:r>
          </a:p>
        </p:txBody>
      </p:sp>
    </p:spTree>
    <p:extLst>
      <p:ext uri="{BB962C8B-B14F-4D97-AF65-F5344CB8AC3E}">
        <p14:creationId xmlns:p14="http://schemas.microsoft.com/office/powerpoint/2010/main" val="21154712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CD8A2-9573-4634-904A-C1275C94C1DA}"/>
              </a:ext>
            </a:extLst>
          </p:cNvPr>
          <p:cNvSpPr>
            <a:spLocks noGrp="1"/>
          </p:cNvSpPr>
          <p:nvPr>
            <p:ph type="title"/>
          </p:nvPr>
        </p:nvSpPr>
        <p:spPr/>
        <p:txBody>
          <a:bodyPr/>
          <a:lstStyle/>
          <a:p>
            <a:r>
              <a:rPr lang="en-GB" b="1" dirty="0">
                <a:latin typeface="+mn-lt"/>
              </a:rPr>
              <a:t>Scotland’s Atlantic forests</a:t>
            </a:r>
          </a:p>
        </p:txBody>
      </p:sp>
      <p:sp>
        <p:nvSpPr>
          <p:cNvPr id="3" name="Content Placeholder 2">
            <a:extLst>
              <a:ext uri="{FF2B5EF4-FFF2-40B4-BE49-F238E27FC236}">
                <a16:creationId xmlns:a16="http://schemas.microsoft.com/office/drawing/2014/main" id="{3B30A8FD-4AFF-4137-9A6E-2D012636E08D}"/>
              </a:ext>
            </a:extLst>
          </p:cNvPr>
          <p:cNvSpPr>
            <a:spLocks noGrp="1"/>
          </p:cNvSpPr>
          <p:nvPr>
            <p:ph idx="1"/>
          </p:nvPr>
        </p:nvSpPr>
        <p:spPr>
          <a:xfrm>
            <a:off x="838200" y="1693105"/>
            <a:ext cx="10515600" cy="4351338"/>
          </a:xfrm>
        </p:spPr>
        <p:txBody>
          <a:bodyPr/>
          <a:lstStyle/>
          <a:p>
            <a:r>
              <a:rPr lang="en-GB" b="1" dirty="0"/>
              <a:t>Temperate rainforest</a:t>
            </a:r>
          </a:p>
          <a:p>
            <a:r>
              <a:rPr lang="en-GB" b="1" dirty="0"/>
              <a:t>Oak, ash, birch, pine and hazel</a:t>
            </a:r>
          </a:p>
          <a:p>
            <a:r>
              <a:rPr lang="en-GB" b="1" dirty="0"/>
              <a:t>Threatened by overgrazing and Rhododendron</a:t>
            </a:r>
          </a:p>
        </p:txBody>
      </p:sp>
    </p:spTree>
    <p:extLst>
      <p:ext uri="{BB962C8B-B14F-4D97-AF65-F5344CB8AC3E}">
        <p14:creationId xmlns:p14="http://schemas.microsoft.com/office/powerpoint/2010/main" val="34528102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4FEC4-6B43-45A7-8B4F-129E444E380B}"/>
              </a:ext>
            </a:extLst>
          </p:cNvPr>
          <p:cNvSpPr>
            <a:spLocks noGrp="1"/>
          </p:cNvSpPr>
          <p:nvPr>
            <p:ph type="title"/>
          </p:nvPr>
        </p:nvSpPr>
        <p:spPr/>
        <p:txBody>
          <a:bodyPr/>
          <a:lstStyle/>
          <a:p>
            <a:r>
              <a:rPr lang="en-GB" b="1" dirty="0">
                <a:latin typeface="+mn-lt"/>
              </a:rPr>
              <a:t>Pollinators</a:t>
            </a:r>
          </a:p>
        </p:txBody>
      </p:sp>
      <p:sp>
        <p:nvSpPr>
          <p:cNvPr id="3" name="Content Placeholder 2">
            <a:extLst>
              <a:ext uri="{FF2B5EF4-FFF2-40B4-BE49-F238E27FC236}">
                <a16:creationId xmlns:a16="http://schemas.microsoft.com/office/drawing/2014/main" id="{CF8D8A33-73F9-47DA-B3EC-5A8FB5964805}"/>
              </a:ext>
            </a:extLst>
          </p:cNvPr>
          <p:cNvSpPr>
            <a:spLocks noGrp="1"/>
          </p:cNvSpPr>
          <p:nvPr>
            <p:ph idx="1"/>
          </p:nvPr>
        </p:nvSpPr>
        <p:spPr/>
        <p:txBody>
          <a:bodyPr/>
          <a:lstStyle/>
          <a:p>
            <a:r>
              <a:rPr lang="en-GB" b="1" dirty="0"/>
              <a:t>Bumblebees are an important pollinator for agricultural and natural ecosystems</a:t>
            </a:r>
          </a:p>
          <a:p>
            <a:r>
              <a:rPr lang="en-GB" b="1" dirty="0"/>
              <a:t>They suffered from strong range contractions at their southern margins of up to 300 km in southern Europe during the last 40 years</a:t>
            </a:r>
          </a:p>
          <a:p>
            <a:r>
              <a:rPr lang="en-GB" b="1" dirty="0"/>
              <a:t> But failed to expand northwards, thereby experiencing a substantial compression of their range.</a:t>
            </a:r>
          </a:p>
        </p:txBody>
      </p:sp>
    </p:spTree>
    <p:extLst>
      <p:ext uri="{BB962C8B-B14F-4D97-AF65-F5344CB8AC3E}">
        <p14:creationId xmlns:p14="http://schemas.microsoft.com/office/powerpoint/2010/main" val="39685192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C1DA6-59BE-4204-81DB-2778EC52D72E}"/>
              </a:ext>
            </a:extLst>
          </p:cNvPr>
          <p:cNvSpPr>
            <a:spLocks noGrp="1"/>
          </p:cNvSpPr>
          <p:nvPr>
            <p:ph type="title"/>
          </p:nvPr>
        </p:nvSpPr>
        <p:spPr/>
        <p:txBody>
          <a:bodyPr/>
          <a:lstStyle/>
          <a:p>
            <a:r>
              <a:rPr lang="en-GB" b="1" dirty="0">
                <a:latin typeface="+mn-lt"/>
              </a:rPr>
              <a:t>Out of sync</a:t>
            </a:r>
          </a:p>
        </p:txBody>
      </p:sp>
      <p:sp>
        <p:nvSpPr>
          <p:cNvPr id="3" name="Content Placeholder 2">
            <a:extLst>
              <a:ext uri="{FF2B5EF4-FFF2-40B4-BE49-F238E27FC236}">
                <a16:creationId xmlns:a16="http://schemas.microsoft.com/office/drawing/2014/main" id="{F65EADF8-A695-4C0B-BE65-5FAC5745BFCF}"/>
              </a:ext>
            </a:extLst>
          </p:cNvPr>
          <p:cNvSpPr>
            <a:spLocks noGrp="1"/>
          </p:cNvSpPr>
          <p:nvPr>
            <p:ph idx="1"/>
          </p:nvPr>
        </p:nvSpPr>
        <p:spPr>
          <a:xfrm>
            <a:off x="838200" y="1825625"/>
            <a:ext cx="7416452" cy="4351338"/>
          </a:xfrm>
        </p:spPr>
        <p:txBody>
          <a:bodyPr/>
          <a:lstStyle/>
          <a:p>
            <a:r>
              <a:rPr lang="en-GB" b="1" dirty="0"/>
              <a:t>As conditions change, birds still lay eggs at same time</a:t>
            </a:r>
          </a:p>
          <a:p>
            <a:r>
              <a:rPr lang="en-GB" b="1" dirty="0"/>
              <a:t>But insect larvae are hatching much earlier</a:t>
            </a:r>
          </a:p>
          <a:p>
            <a:r>
              <a:rPr lang="en-GB" b="1" dirty="0"/>
              <a:t>Leads to starvation of fledglings</a:t>
            </a:r>
          </a:p>
          <a:p>
            <a:r>
              <a:rPr lang="en-GB" b="1" dirty="0" err="1"/>
              <a:t>Invasives</a:t>
            </a:r>
            <a:r>
              <a:rPr lang="en-GB" b="1" dirty="0"/>
              <a:t> respond more quickly than native plants</a:t>
            </a:r>
          </a:p>
          <a:p>
            <a:r>
              <a:rPr lang="en-GB" b="1" dirty="0"/>
              <a:t>Capercaillie decline thought to be linked to this</a:t>
            </a:r>
          </a:p>
          <a:p>
            <a:endParaRPr lang="en-GB" dirty="0"/>
          </a:p>
        </p:txBody>
      </p:sp>
    </p:spTree>
    <p:extLst>
      <p:ext uri="{BB962C8B-B14F-4D97-AF65-F5344CB8AC3E}">
        <p14:creationId xmlns:p14="http://schemas.microsoft.com/office/powerpoint/2010/main" val="17533420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3BE2B-55D9-4E53-80DB-44AF2CC9F3F4}"/>
              </a:ext>
            </a:extLst>
          </p:cNvPr>
          <p:cNvSpPr>
            <a:spLocks noGrp="1"/>
          </p:cNvSpPr>
          <p:nvPr>
            <p:ph type="title"/>
          </p:nvPr>
        </p:nvSpPr>
        <p:spPr>
          <a:xfrm>
            <a:off x="838200" y="285613"/>
            <a:ext cx="10515600" cy="1325563"/>
          </a:xfrm>
        </p:spPr>
        <p:txBody>
          <a:bodyPr/>
          <a:lstStyle/>
          <a:p>
            <a:r>
              <a:rPr lang="en-GB" b="1" dirty="0">
                <a:latin typeface="+mn-lt"/>
              </a:rPr>
              <a:t>Why bother protecting species that exist in greater numbers elsewhere?</a:t>
            </a:r>
          </a:p>
        </p:txBody>
      </p:sp>
      <p:sp>
        <p:nvSpPr>
          <p:cNvPr id="3" name="Content Placeholder 2">
            <a:extLst>
              <a:ext uri="{FF2B5EF4-FFF2-40B4-BE49-F238E27FC236}">
                <a16:creationId xmlns:a16="http://schemas.microsoft.com/office/drawing/2014/main" id="{091AF9CA-AC49-4101-AFF5-01D94507B5DE}"/>
              </a:ext>
            </a:extLst>
          </p:cNvPr>
          <p:cNvSpPr>
            <a:spLocks noGrp="1"/>
          </p:cNvSpPr>
          <p:nvPr>
            <p:ph idx="1"/>
          </p:nvPr>
        </p:nvSpPr>
        <p:spPr>
          <a:xfrm>
            <a:off x="838200" y="1719609"/>
            <a:ext cx="10515600" cy="4351338"/>
          </a:xfrm>
        </p:spPr>
        <p:txBody>
          <a:bodyPr/>
          <a:lstStyle/>
          <a:p>
            <a:r>
              <a:rPr lang="en-GB" b="1" dirty="0"/>
              <a:t>Scotland represents the most humid alpine outpost in Europe</a:t>
            </a:r>
          </a:p>
          <a:p>
            <a:r>
              <a:rPr lang="en-GB" b="1" dirty="0"/>
              <a:t>Important in understanding species and ecosystem variation</a:t>
            </a:r>
          </a:p>
          <a:p>
            <a:r>
              <a:rPr lang="en-GB" b="1" dirty="0"/>
              <a:t>Unique assemblages </a:t>
            </a:r>
          </a:p>
          <a:p>
            <a:r>
              <a:rPr lang="en-GB" b="1" dirty="0"/>
              <a:t>Also, ecological ethics demands their protection, though not in a museum approach</a:t>
            </a:r>
          </a:p>
          <a:p>
            <a:endParaRPr lang="en-GB" dirty="0"/>
          </a:p>
        </p:txBody>
      </p:sp>
    </p:spTree>
    <p:extLst>
      <p:ext uri="{BB962C8B-B14F-4D97-AF65-F5344CB8AC3E}">
        <p14:creationId xmlns:p14="http://schemas.microsoft.com/office/powerpoint/2010/main" val="1224318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096AF-32F4-4E63-8B4A-B2FAC313528E}"/>
              </a:ext>
            </a:extLst>
          </p:cNvPr>
          <p:cNvSpPr>
            <a:spLocks noGrp="1"/>
          </p:cNvSpPr>
          <p:nvPr>
            <p:ph type="title"/>
          </p:nvPr>
        </p:nvSpPr>
        <p:spPr/>
        <p:txBody>
          <a:bodyPr/>
          <a:lstStyle/>
          <a:p>
            <a:r>
              <a:rPr lang="en-GB" b="1" dirty="0">
                <a:latin typeface="+mn-lt"/>
              </a:rPr>
              <a:t>But surely if we got through the Younger Dryas, we’ll get through the current crisis?</a:t>
            </a:r>
          </a:p>
        </p:txBody>
      </p:sp>
      <p:sp>
        <p:nvSpPr>
          <p:cNvPr id="3" name="Content Placeholder 2">
            <a:extLst>
              <a:ext uri="{FF2B5EF4-FFF2-40B4-BE49-F238E27FC236}">
                <a16:creationId xmlns:a16="http://schemas.microsoft.com/office/drawing/2014/main" id="{FED14C49-5DD5-4724-996F-88DAD2399544}"/>
              </a:ext>
            </a:extLst>
          </p:cNvPr>
          <p:cNvSpPr>
            <a:spLocks noGrp="1"/>
          </p:cNvSpPr>
          <p:nvPr>
            <p:ph idx="1"/>
          </p:nvPr>
        </p:nvSpPr>
        <p:spPr/>
        <p:txBody>
          <a:bodyPr/>
          <a:lstStyle/>
          <a:p>
            <a:r>
              <a:rPr lang="en-GB" b="1" dirty="0"/>
              <a:t>1. Habitats are much more fragmented</a:t>
            </a:r>
          </a:p>
          <a:p>
            <a:r>
              <a:rPr lang="en-GB" b="1" dirty="0"/>
              <a:t>2. The combination of rapid change, eutrophication, heavy grazing, low resilience and the need for vast agricultural productivity is different than before</a:t>
            </a:r>
          </a:p>
          <a:p>
            <a:r>
              <a:rPr lang="en-GB" b="1" dirty="0"/>
              <a:t>3. Hugely reduced genetic diversity destroys resilience</a:t>
            </a:r>
          </a:p>
          <a:p>
            <a:r>
              <a:rPr lang="en-GB" b="1" dirty="0"/>
              <a:t>4. Tipping points are more complicated given this combination</a:t>
            </a:r>
          </a:p>
          <a:p>
            <a:r>
              <a:rPr lang="en-GB" b="1" dirty="0"/>
              <a:t>5. Traditional refugia do not exist any longer</a:t>
            </a:r>
          </a:p>
          <a:p>
            <a:r>
              <a:rPr lang="en-GB" b="1" dirty="0"/>
              <a:t>6. Britain is already surrounded in water</a:t>
            </a:r>
          </a:p>
          <a:p>
            <a:r>
              <a:rPr lang="en-GB" b="1" dirty="0"/>
              <a:t>7. Nowhere to migrate to.</a:t>
            </a:r>
          </a:p>
        </p:txBody>
      </p:sp>
    </p:spTree>
    <p:extLst>
      <p:ext uri="{BB962C8B-B14F-4D97-AF65-F5344CB8AC3E}">
        <p14:creationId xmlns:p14="http://schemas.microsoft.com/office/powerpoint/2010/main" val="35072354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756D9-D9B9-4546-82C9-FB3C358898F2}"/>
              </a:ext>
            </a:extLst>
          </p:cNvPr>
          <p:cNvSpPr>
            <a:spLocks noGrp="1"/>
          </p:cNvSpPr>
          <p:nvPr>
            <p:ph type="title"/>
          </p:nvPr>
        </p:nvSpPr>
        <p:spPr/>
        <p:txBody>
          <a:bodyPr/>
          <a:lstStyle/>
          <a:p>
            <a:r>
              <a:rPr lang="en-GB" b="1" dirty="0">
                <a:latin typeface="+mn-lt"/>
              </a:rPr>
              <a:t>The Scottish flora</a:t>
            </a:r>
          </a:p>
        </p:txBody>
      </p:sp>
      <p:sp>
        <p:nvSpPr>
          <p:cNvPr id="3" name="Content Placeholder 2">
            <a:extLst>
              <a:ext uri="{FF2B5EF4-FFF2-40B4-BE49-F238E27FC236}">
                <a16:creationId xmlns:a16="http://schemas.microsoft.com/office/drawing/2014/main" id="{B2611E42-5487-40D9-B4CD-D44B2DD1B61C}"/>
              </a:ext>
            </a:extLst>
          </p:cNvPr>
          <p:cNvSpPr>
            <a:spLocks noGrp="1"/>
          </p:cNvSpPr>
          <p:nvPr>
            <p:ph idx="1"/>
          </p:nvPr>
        </p:nvSpPr>
        <p:spPr>
          <a:xfrm>
            <a:off x="838200" y="1732861"/>
            <a:ext cx="10515600" cy="4351338"/>
          </a:xfrm>
        </p:spPr>
        <p:txBody>
          <a:bodyPr/>
          <a:lstStyle/>
          <a:p>
            <a:r>
              <a:rPr lang="en-GB" b="1" dirty="0"/>
              <a:t>A story of huge timescales, the beginning of life on land, dramatic climatic events, tectonic plates and life on the edge</a:t>
            </a:r>
          </a:p>
          <a:p>
            <a:endParaRPr lang="en-GB" b="1" dirty="0"/>
          </a:p>
        </p:txBody>
      </p:sp>
    </p:spTree>
    <p:extLst>
      <p:ext uri="{BB962C8B-B14F-4D97-AF65-F5344CB8AC3E}">
        <p14:creationId xmlns:p14="http://schemas.microsoft.com/office/powerpoint/2010/main" val="1119111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A1279-19F3-43D4-8836-E9FD8F9AE08B}"/>
              </a:ext>
            </a:extLst>
          </p:cNvPr>
          <p:cNvSpPr>
            <a:spLocks noGrp="1"/>
          </p:cNvSpPr>
          <p:nvPr>
            <p:ph type="title"/>
          </p:nvPr>
        </p:nvSpPr>
        <p:spPr/>
        <p:txBody>
          <a:bodyPr/>
          <a:lstStyle/>
          <a:p>
            <a:r>
              <a:rPr lang="en-GB" b="1" dirty="0">
                <a:latin typeface="+mn-lt"/>
              </a:rPr>
              <a:t>The future of the Scottish flora</a:t>
            </a:r>
          </a:p>
        </p:txBody>
      </p:sp>
      <p:sp>
        <p:nvSpPr>
          <p:cNvPr id="3" name="Content Placeholder 2">
            <a:extLst>
              <a:ext uri="{FF2B5EF4-FFF2-40B4-BE49-F238E27FC236}">
                <a16:creationId xmlns:a16="http://schemas.microsoft.com/office/drawing/2014/main" id="{C86B1885-9751-4FE9-A835-35952C4A1814}"/>
              </a:ext>
            </a:extLst>
          </p:cNvPr>
          <p:cNvSpPr>
            <a:spLocks noGrp="1"/>
          </p:cNvSpPr>
          <p:nvPr>
            <p:ph idx="1"/>
          </p:nvPr>
        </p:nvSpPr>
        <p:spPr/>
        <p:txBody>
          <a:bodyPr/>
          <a:lstStyle/>
          <a:p>
            <a:r>
              <a:rPr lang="en-GB" b="1" dirty="0"/>
              <a:t>Among the many threats facing the Scottish Flora are invasive species, eutrophication, climate destabilization and human conservation efforts </a:t>
            </a:r>
          </a:p>
        </p:txBody>
      </p:sp>
    </p:spTree>
    <p:extLst>
      <p:ext uri="{BB962C8B-B14F-4D97-AF65-F5344CB8AC3E}">
        <p14:creationId xmlns:p14="http://schemas.microsoft.com/office/powerpoint/2010/main" val="12878184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1CAAA-9096-4F4B-90C2-B058138F2BAD}"/>
              </a:ext>
            </a:extLst>
          </p:cNvPr>
          <p:cNvSpPr>
            <a:spLocks noGrp="1"/>
          </p:cNvSpPr>
          <p:nvPr>
            <p:ph type="title"/>
          </p:nvPr>
        </p:nvSpPr>
        <p:spPr>
          <a:xfrm>
            <a:off x="606464" y="149620"/>
            <a:ext cx="10515600" cy="1325563"/>
          </a:xfrm>
        </p:spPr>
        <p:txBody>
          <a:bodyPr/>
          <a:lstStyle/>
          <a:p>
            <a:pPr algn="ctr"/>
            <a:r>
              <a:rPr lang="en-GB" b="1" dirty="0">
                <a:latin typeface="+mn-lt"/>
              </a:rPr>
              <a:t>Our Journey</a:t>
            </a:r>
          </a:p>
        </p:txBody>
      </p:sp>
      <p:sp>
        <p:nvSpPr>
          <p:cNvPr id="3" name="Content Placeholder 2">
            <a:extLst>
              <a:ext uri="{FF2B5EF4-FFF2-40B4-BE49-F238E27FC236}">
                <a16:creationId xmlns:a16="http://schemas.microsoft.com/office/drawing/2014/main" id="{51E15E58-E46B-47FE-B690-0EF5973EE8FB}"/>
              </a:ext>
            </a:extLst>
          </p:cNvPr>
          <p:cNvSpPr>
            <a:spLocks noGrp="1"/>
          </p:cNvSpPr>
          <p:nvPr>
            <p:ph idx="1"/>
          </p:nvPr>
        </p:nvSpPr>
        <p:spPr/>
        <p:txBody>
          <a:bodyPr/>
          <a:lstStyle/>
          <a:p>
            <a:pPr marL="0" indent="0">
              <a:buNone/>
            </a:pPr>
            <a:endParaRPr lang="en-GB" dirty="0"/>
          </a:p>
        </p:txBody>
      </p:sp>
      <p:sp>
        <p:nvSpPr>
          <p:cNvPr id="4" name="Oval 3">
            <a:extLst>
              <a:ext uri="{FF2B5EF4-FFF2-40B4-BE49-F238E27FC236}">
                <a16:creationId xmlns:a16="http://schemas.microsoft.com/office/drawing/2014/main" id="{6A44C0FC-86F9-4D27-ADB7-0EA7ABBB7FCF}"/>
              </a:ext>
            </a:extLst>
          </p:cNvPr>
          <p:cNvSpPr/>
          <p:nvPr/>
        </p:nvSpPr>
        <p:spPr>
          <a:xfrm>
            <a:off x="425887" y="1778699"/>
            <a:ext cx="2630465" cy="166596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Lecture 1</a:t>
            </a:r>
          </a:p>
          <a:p>
            <a:pPr algn="ctr"/>
            <a:r>
              <a:rPr lang="en-GB" b="1" dirty="0"/>
              <a:t>Rhynie and the ultramafic</a:t>
            </a:r>
          </a:p>
        </p:txBody>
      </p:sp>
      <p:sp>
        <p:nvSpPr>
          <p:cNvPr id="5" name="Oval 4">
            <a:extLst>
              <a:ext uri="{FF2B5EF4-FFF2-40B4-BE49-F238E27FC236}">
                <a16:creationId xmlns:a16="http://schemas.microsoft.com/office/drawing/2014/main" id="{5D932D61-C409-41AF-BD1F-9F2DD90B44A1}"/>
              </a:ext>
            </a:extLst>
          </p:cNvPr>
          <p:cNvSpPr/>
          <p:nvPr/>
        </p:nvSpPr>
        <p:spPr>
          <a:xfrm>
            <a:off x="3233799" y="1793313"/>
            <a:ext cx="2630465" cy="166596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Lecture 2</a:t>
            </a:r>
          </a:p>
          <a:p>
            <a:pPr algn="ctr"/>
            <a:r>
              <a:rPr lang="en-GB" b="1" dirty="0"/>
              <a:t>The Caledonian forest</a:t>
            </a:r>
          </a:p>
        </p:txBody>
      </p:sp>
      <p:sp>
        <p:nvSpPr>
          <p:cNvPr id="6" name="Oval 5">
            <a:extLst>
              <a:ext uri="{FF2B5EF4-FFF2-40B4-BE49-F238E27FC236}">
                <a16:creationId xmlns:a16="http://schemas.microsoft.com/office/drawing/2014/main" id="{D22056E6-AB03-4D3B-9AE8-D58BA45151F4}"/>
              </a:ext>
            </a:extLst>
          </p:cNvPr>
          <p:cNvSpPr/>
          <p:nvPr/>
        </p:nvSpPr>
        <p:spPr>
          <a:xfrm>
            <a:off x="6064675" y="1793313"/>
            <a:ext cx="2630465" cy="166596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Lecture 3</a:t>
            </a:r>
          </a:p>
          <a:p>
            <a:pPr algn="ctr"/>
            <a:r>
              <a:rPr lang="en-GB" b="1" dirty="0"/>
              <a:t>The Ericaceae</a:t>
            </a:r>
          </a:p>
        </p:txBody>
      </p:sp>
      <p:sp>
        <p:nvSpPr>
          <p:cNvPr id="7" name="Oval 6">
            <a:extLst>
              <a:ext uri="{FF2B5EF4-FFF2-40B4-BE49-F238E27FC236}">
                <a16:creationId xmlns:a16="http://schemas.microsoft.com/office/drawing/2014/main" id="{50FB68D0-346E-43AE-8624-12DC4438EDBF}"/>
              </a:ext>
            </a:extLst>
          </p:cNvPr>
          <p:cNvSpPr/>
          <p:nvPr/>
        </p:nvSpPr>
        <p:spPr>
          <a:xfrm>
            <a:off x="8958181" y="1830891"/>
            <a:ext cx="2630465" cy="166596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Lecture 4</a:t>
            </a:r>
          </a:p>
          <a:p>
            <a:pPr algn="ctr"/>
            <a:r>
              <a:rPr lang="en-GB" b="1" dirty="0"/>
              <a:t>The Younger Dryas</a:t>
            </a:r>
          </a:p>
          <a:p>
            <a:pPr algn="ctr"/>
            <a:endParaRPr lang="en-GB" dirty="0"/>
          </a:p>
        </p:txBody>
      </p:sp>
      <p:sp>
        <p:nvSpPr>
          <p:cNvPr id="8" name="TextBox 7">
            <a:extLst>
              <a:ext uri="{FF2B5EF4-FFF2-40B4-BE49-F238E27FC236}">
                <a16:creationId xmlns:a16="http://schemas.microsoft.com/office/drawing/2014/main" id="{B78EDBA2-AC66-470D-A76E-2139EC201FD9}"/>
              </a:ext>
            </a:extLst>
          </p:cNvPr>
          <p:cNvSpPr txBox="1"/>
          <p:nvPr/>
        </p:nvSpPr>
        <p:spPr>
          <a:xfrm>
            <a:off x="435361" y="3745285"/>
            <a:ext cx="2492100" cy="2308324"/>
          </a:xfrm>
          <a:prstGeom prst="rect">
            <a:avLst/>
          </a:prstGeom>
          <a:noFill/>
          <a:ln>
            <a:solidFill>
              <a:schemeClr val="tx1"/>
            </a:solidFill>
          </a:ln>
        </p:spPr>
        <p:txBody>
          <a:bodyPr wrap="square" rtlCol="0">
            <a:spAutoFit/>
          </a:bodyPr>
          <a:lstStyle/>
          <a:p>
            <a:r>
              <a:rPr lang="en-GB" b="1" dirty="0"/>
              <a:t>- 400 My snapshot of earliest terrestrial ecosystems</a:t>
            </a:r>
          </a:p>
          <a:p>
            <a:r>
              <a:rPr lang="en-GB" b="1" dirty="0"/>
              <a:t>- Plate tectonics and tropical Scotland</a:t>
            </a:r>
          </a:p>
          <a:p>
            <a:r>
              <a:rPr lang="en-GB" b="1" dirty="0"/>
              <a:t>- The ultramafic</a:t>
            </a:r>
          </a:p>
          <a:p>
            <a:r>
              <a:rPr lang="en-GB" b="1" dirty="0"/>
              <a:t>- </a:t>
            </a:r>
            <a:r>
              <a:rPr lang="en-GB" b="1" i="1" dirty="0" err="1"/>
              <a:t>Armeria</a:t>
            </a:r>
            <a:r>
              <a:rPr lang="en-GB" b="1" i="1" dirty="0"/>
              <a:t> maritima</a:t>
            </a:r>
          </a:p>
          <a:p>
            <a:r>
              <a:rPr lang="en-GB" b="1" dirty="0"/>
              <a:t>- Tipping points</a:t>
            </a:r>
          </a:p>
        </p:txBody>
      </p:sp>
      <p:sp>
        <p:nvSpPr>
          <p:cNvPr id="9" name="TextBox 8">
            <a:extLst>
              <a:ext uri="{FF2B5EF4-FFF2-40B4-BE49-F238E27FC236}">
                <a16:creationId xmlns:a16="http://schemas.microsoft.com/office/drawing/2014/main" id="{FE33B66F-3CE6-4FC5-8524-44446F6F1CAD}"/>
              </a:ext>
            </a:extLst>
          </p:cNvPr>
          <p:cNvSpPr txBox="1"/>
          <p:nvPr/>
        </p:nvSpPr>
        <p:spPr>
          <a:xfrm>
            <a:off x="3262760" y="3762790"/>
            <a:ext cx="2630465" cy="1754326"/>
          </a:xfrm>
          <a:prstGeom prst="rect">
            <a:avLst/>
          </a:prstGeom>
          <a:noFill/>
          <a:ln>
            <a:solidFill>
              <a:schemeClr val="tx1"/>
            </a:solidFill>
          </a:ln>
        </p:spPr>
        <p:txBody>
          <a:bodyPr wrap="square" rtlCol="0">
            <a:spAutoFit/>
          </a:bodyPr>
          <a:lstStyle/>
          <a:p>
            <a:r>
              <a:rPr lang="en-GB" b="1" dirty="0"/>
              <a:t>- Its rise and fall</a:t>
            </a:r>
          </a:p>
          <a:p>
            <a:r>
              <a:rPr lang="en-GB" b="1" dirty="0"/>
              <a:t>- Scots pine tea – a cure      </a:t>
            </a:r>
          </a:p>
          <a:p>
            <a:r>
              <a:rPr lang="en-GB" b="1" dirty="0"/>
              <a:t>  for self condemnation!</a:t>
            </a:r>
          </a:p>
          <a:p>
            <a:r>
              <a:rPr lang="en-GB" b="1" dirty="0"/>
              <a:t>- Buzz pollination</a:t>
            </a:r>
          </a:p>
          <a:p>
            <a:r>
              <a:rPr lang="en-GB" b="1" dirty="0"/>
              <a:t>- Fire ecology</a:t>
            </a:r>
          </a:p>
          <a:p>
            <a:r>
              <a:rPr lang="en-GB" b="1" dirty="0"/>
              <a:t>- Mycorrhiza</a:t>
            </a:r>
          </a:p>
        </p:txBody>
      </p:sp>
      <p:sp>
        <p:nvSpPr>
          <p:cNvPr id="11" name="TextBox 10">
            <a:extLst>
              <a:ext uri="{FF2B5EF4-FFF2-40B4-BE49-F238E27FC236}">
                <a16:creationId xmlns:a16="http://schemas.microsoft.com/office/drawing/2014/main" id="{8F2F14AA-9A08-444F-8386-312A06D0D200}"/>
              </a:ext>
            </a:extLst>
          </p:cNvPr>
          <p:cNvSpPr txBox="1"/>
          <p:nvPr/>
        </p:nvSpPr>
        <p:spPr>
          <a:xfrm>
            <a:off x="9036747" y="3773420"/>
            <a:ext cx="2507860" cy="1477328"/>
          </a:xfrm>
          <a:prstGeom prst="rect">
            <a:avLst/>
          </a:prstGeom>
          <a:noFill/>
          <a:ln>
            <a:solidFill>
              <a:schemeClr val="tx1"/>
            </a:solidFill>
          </a:ln>
        </p:spPr>
        <p:txBody>
          <a:bodyPr wrap="square" rtlCol="0">
            <a:spAutoFit/>
          </a:bodyPr>
          <a:lstStyle/>
          <a:p>
            <a:r>
              <a:rPr lang="en-GB" b="1" dirty="0"/>
              <a:t>- Environmental     </a:t>
            </a:r>
          </a:p>
          <a:p>
            <a:r>
              <a:rPr lang="en-GB" b="1" dirty="0"/>
              <a:t>      perturbation</a:t>
            </a:r>
          </a:p>
          <a:p>
            <a:r>
              <a:rPr lang="en-GB" b="1" dirty="0"/>
              <a:t>- </a:t>
            </a:r>
            <a:r>
              <a:rPr lang="en-GB" b="1" i="1" dirty="0"/>
              <a:t>Dryas </a:t>
            </a:r>
            <a:r>
              <a:rPr lang="en-GB" b="1" i="1" dirty="0" err="1"/>
              <a:t>octopetala</a:t>
            </a:r>
            <a:endParaRPr lang="en-GB" b="1" i="1" dirty="0"/>
          </a:p>
          <a:p>
            <a:r>
              <a:rPr lang="en-GB" b="1" dirty="0"/>
              <a:t>- Lessons for future</a:t>
            </a:r>
          </a:p>
          <a:p>
            <a:r>
              <a:rPr lang="en-GB" b="1" dirty="0"/>
              <a:t>- Challenges ahead</a:t>
            </a:r>
          </a:p>
        </p:txBody>
      </p:sp>
      <p:sp>
        <p:nvSpPr>
          <p:cNvPr id="14" name="TextBox 13">
            <a:extLst>
              <a:ext uri="{FF2B5EF4-FFF2-40B4-BE49-F238E27FC236}">
                <a16:creationId xmlns:a16="http://schemas.microsoft.com/office/drawing/2014/main" id="{FCBCDBDC-CCBC-4EE7-9D9D-C013D5D7665C}"/>
              </a:ext>
            </a:extLst>
          </p:cNvPr>
          <p:cNvSpPr txBox="1"/>
          <p:nvPr/>
        </p:nvSpPr>
        <p:spPr>
          <a:xfrm>
            <a:off x="6207403" y="3793300"/>
            <a:ext cx="2507860" cy="1477328"/>
          </a:xfrm>
          <a:prstGeom prst="rect">
            <a:avLst/>
          </a:prstGeom>
          <a:noFill/>
          <a:ln>
            <a:solidFill>
              <a:schemeClr val="tx1"/>
            </a:solidFill>
          </a:ln>
        </p:spPr>
        <p:txBody>
          <a:bodyPr wrap="square" rtlCol="0">
            <a:spAutoFit/>
          </a:bodyPr>
          <a:lstStyle/>
          <a:p>
            <a:r>
              <a:rPr lang="en-GB" b="1" dirty="0"/>
              <a:t>- </a:t>
            </a:r>
            <a:r>
              <a:rPr lang="en-GB" b="1" i="1" dirty="0" err="1"/>
              <a:t>Calluna</a:t>
            </a:r>
            <a:r>
              <a:rPr lang="en-GB" b="1" i="1" dirty="0"/>
              <a:t> vulgaris</a:t>
            </a:r>
          </a:p>
          <a:p>
            <a:r>
              <a:rPr lang="en-GB" b="1" dirty="0"/>
              <a:t>- Ericoid mycorrhiza</a:t>
            </a:r>
          </a:p>
          <a:p>
            <a:r>
              <a:rPr lang="en-GB" b="1" dirty="0"/>
              <a:t>- The Scottish heaths</a:t>
            </a:r>
          </a:p>
          <a:p>
            <a:r>
              <a:rPr lang="en-GB" b="1" dirty="0"/>
              <a:t>- </a:t>
            </a:r>
            <a:r>
              <a:rPr lang="en-GB" b="1" dirty="0" err="1"/>
              <a:t>Balmoralization</a:t>
            </a:r>
            <a:endParaRPr lang="en-GB" b="1" dirty="0"/>
          </a:p>
          <a:p>
            <a:r>
              <a:rPr lang="en-GB" b="1" dirty="0"/>
              <a:t>- The Clearances</a:t>
            </a:r>
          </a:p>
        </p:txBody>
      </p:sp>
    </p:spTree>
    <p:extLst>
      <p:ext uri="{BB962C8B-B14F-4D97-AF65-F5344CB8AC3E}">
        <p14:creationId xmlns:p14="http://schemas.microsoft.com/office/powerpoint/2010/main" val="32666697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E7011-BB00-4F44-ABDB-61CF593B8E36}"/>
              </a:ext>
            </a:extLst>
          </p:cNvPr>
          <p:cNvSpPr>
            <a:spLocks noGrp="1"/>
          </p:cNvSpPr>
          <p:nvPr>
            <p:ph type="title"/>
          </p:nvPr>
        </p:nvSpPr>
        <p:spPr>
          <a:xfrm>
            <a:off x="-1096617" y="365125"/>
            <a:ext cx="10515600" cy="1325563"/>
          </a:xfrm>
        </p:spPr>
        <p:txBody>
          <a:bodyPr/>
          <a:lstStyle/>
          <a:p>
            <a:pPr algn="ctr"/>
            <a:r>
              <a:rPr lang="en-GB" b="1" dirty="0">
                <a:latin typeface="+mn-lt"/>
              </a:rPr>
              <a:t>COURSE DETAILS FOR NEXT YEAR</a:t>
            </a:r>
          </a:p>
        </p:txBody>
      </p:sp>
      <p:sp>
        <p:nvSpPr>
          <p:cNvPr id="3" name="Content Placeholder 2">
            <a:extLst>
              <a:ext uri="{FF2B5EF4-FFF2-40B4-BE49-F238E27FC236}">
                <a16:creationId xmlns:a16="http://schemas.microsoft.com/office/drawing/2014/main" id="{737E0E08-1CE8-47B4-8204-948157F856C1}"/>
              </a:ext>
            </a:extLst>
          </p:cNvPr>
          <p:cNvSpPr>
            <a:spLocks noGrp="1"/>
          </p:cNvSpPr>
          <p:nvPr>
            <p:ph idx="1"/>
          </p:nvPr>
        </p:nvSpPr>
        <p:spPr>
          <a:xfrm>
            <a:off x="16564" y="1825625"/>
            <a:ext cx="7603436" cy="4351338"/>
          </a:xfrm>
        </p:spPr>
        <p:txBody>
          <a:bodyPr>
            <a:normAutofit fontScale="92500" lnSpcReduction="20000"/>
          </a:bodyPr>
          <a:lstStyle/>
          <a:p>
            <a:r>
              <a:rPr lang="en-GB" b="1" dirty="0"/>
              <a:t>The dark shadows of the jolly green giants: urgent policy and research priorities in renewable energy technologies.</a:t>
            </a:r>
          </a:p>
          <a:p>
            <a:r>
              <a:rPr lang="en-GB" dirty="0"/>
              <a:t>Dr Keith Skene</a:t>
            </a:r>
          </a:p>
          <a:p>
            <a:r>
              <a:rPr lang="en-GB" dirty="0"/>
              <a:t>Wednesdays 6.30pm-8.30pm 5 weeks   Autumn 2021    (Online)</a:t>
            </a:r>
          </a:p>
          <a:p>
            <a:r>
              <a:rPr lang="en-GB" dirty="0"/>
              <a:t>This course sets out to review the environmental, ecological and social impacts of current renewable energy technologies. Problems are highlighted in terms of manufacturing, installation, lifetime and end-of-life of these technologies. What emerges are concerning issues that risk a sustainable future, but that can be resolved.</a:t>
            </a:r>
          </a:p>
        </p:txBody>
      </p:sp>
    </p:spTree>
    <p:extLst>
      <p:ext uri="{BB962C8B-B14F-4D97-AF65-F5344CB8AC3E}">
        <p14:creationId xmlns:p14="http://schemas.microsoft.com/office/powerpoint/2010/main" val="41265099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9B278-17F5-4FAA-8728-CB0376A82FAC}"/>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4071027C-2F95-43A4-96D4-AEDF5DABED11}"/>
              </a:ext>
            </a:extLst>
          </p:cNvPr>
          <p:cNvSpPr>
            <a:spLocks noGrp="1"/>
          </p:cNvSpPr>
          <p:nvPr>
            <p:ph idx="1"/>
          </p:nvPr>
        </p:nvSpPr>
        <p:spPr>
          <a:xfrm>
            <a:off x="838200" y="102841"/>
            <a:ext cx="10515600" cy="4351338"/>
          </a:xfrm>
        </p:spPr>
        <p:txBody>
          <a:bodyPr>
            <a:normAutofit/>
          </a:bodyPr>
          <a:lstStyle/>
          <a:p>
            <a:r>
              <a:rPr lang="en-GB" b="1" dirty="0"/>
              <a:t>Rewilding: paradise lost paradise restored?</a:t>
            </a:r>
          </a:p>
          <a:p>
            <a:r>
              <a:rPr lang="en-GB" dirty="0"/>
              <a:t>Dr Keith Skene</a:t>
            </a:r>
          </a:p>
          <a:p>
            <a:r>
              <a:rPr lang="en-GB" dirty="0"/>
              <a:t>Wednesdays 6-30pm-8.30pm  4 weeks  Spring, 2022     (Online)</a:t>
            </a:r>
          </a:p>
          <a:p>
            <a:r>
              <a:rPr lang="en-GB" dirty="0"/>
              <a:t>Rewilding is a major topic at present, as we seek to restore the damaged biosphere, through active conservation.  We examine the major issues related to this, from single species re-introductions to ecosystem engineering. Packed full of case studies from around the world, we explore the successes and failures of human intervention.</a:t>
            </a:r>
          </a:p>
          <a:p>
            <a:endParaRPr lang="en-GB" dirty="0"/>
          </a:p>
        </p:txBody>
      </p:sp>
    </p:spTree>
    <p:extLst>
      <p:ext uri="{BB962C8B-B14F-4D97-AF65-F5344CB8AC3E}">
        <p14:creationId xmlns:p14="http://schemas.microsoft.com/office/powerpoint/2010/main" val="19603590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6506F-5B09-499F-8171-B8AD18B99F90}"/>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7C44A29C-E933-47B2-A406-89F0D88134F8}"/>
              </a:ext>
            </a:extLst>
          </p:cNvPr>
          <p:cNvSpPr>
            <a:spLocks noGrp="1"/>
          </p:cNvSpPr>
          <p:nvPr>
            <p:ph idx="1"/>
          </p:nvPr>
        </p:nvSpPr>
        <p:spPr>
          <a:xfrm>
            <a:off x="0" y="102841"/>
            <a:ext cx="12192000" cy="4351338"/>
          </a:xfrm>
        </p:spPr>
        <p:txBody>
          <a:bodyPr>
            <a:normAutofit/>
          </a:bodyPr>
          <a:lstStyle/>
          <a:p>
            <a:r>
              <a:rPr lang="en-GB" b="1" dirty="0"/>
              <a:t>Indigenous thinking and our search for a sustainable future</a:t>
            </a:r>
          </a:p>
          <a:p>
            <a:r>
              <a:rPr lang="en-GB" dirty="0"/>
              <a:t>Dr Keith Skene	</a:t>
            </a:r>
          </a:p>
          <a:p>
            <a:r>
              <a:rPr lang="en-GB" dirty="0"/>
              <a:t>Wednesday 6.30/8.30        4 weeks     Late Spring, 2022   (Online)</a:t>
            </a:r>
          </a:p>
          <a:p>
            <a:r>
              <a:rPr lang="en-GB" dirty="0"/>
              <a:t>We examine the relationships between a diverse set of indigenous cultures, from Australian aboriginal people to the Sami of Scandinavia, and from African tribes to the many examples in the Americas.  We will gain an insight into their philosophies, cultures and contexts. Global and local themes are identified and brought into focus in terms of the current existential crisis. How should we learn from indigenous thinking without misappropriating it?</a:t>
            </a:r>
          </a:p>
          <a:p>
            <a:endParaRPr lang="en-GB" dirty="0"/>
          </a:p>
        </p:txBody>
      </p:sp>
    </p:spTree>
    <p:extLst>
      <p:ext uri="{BB962C8B-B14F-4D97-AF65-F5344CB8AC3E}">
        <p14:creationId xmlns:p14="http://schemas.microsoft.com/office/powerpoint/2010/main" val="7746339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132AA-AEAA-4674-9E95-B858B764D871}"/>
              </a:ext>
            </a:extLst>
          </p:cNvPr>
          <p:cNvSpPr>
            <a:spLocks noGrp="1"/>
          </p:cNvSpPr>
          <p:nvPr>
            <p:ph type="title"/>
          </p:nvPr>
        </p:nvSpPr>
        <p:spPr>
          <a:xfrm>
            <a:off x="480391" y="-178212"/>
            <a:ext cx="10515600" cy="1325563"/>
          </a:xfrm>
        </p:spPr>
        <p:txBody>
          <a:bodyPr/>
          <a:lstStyle/>
          <a:p>
            <a:r>
              <a:rPr lang="en-GB" b="1" dirty="0">
                <a:latin typeface="+mn-lt"/>
              </a:rPr>
              <a:t>Summer Field Trips I</a:t>
            </a:r>
          </a:p>
        </p:txBody>
      </p:sp>
      <p:sp>
        <p:nvSpPr>
          <p:cNvPr id="3" name="Content Placeholder 2">
            <a:extLst>
              <a:ext uri="{FF2B5EF4-FFF2-40B4-BE49-F238E27FC236}">
                <a16:creationId xmlns:a16="http://schemas.microsoft.com/office/drawing/2014/main" id="{B6A12755-0C8D-465C-880D-48B58374BB2D}"/>
              </a:ext>
            </a:extLst>
          </p:cNvPr>
          <p:cNvSpPr>
            <a:spLocks noGrp="1"/>
          </p:cNvSpPr>
          <p:nvPr>
            <p:ph idx="1"/>
          </p:nvPr>
        </p:nvSpPr>
        <p:spPr>
          <a:xfrm>
            <a:off x="16565" y="1056997"/>
            <a:ext cx="8317226" cy="5801001"/>
          </a:xfrm>
        </p:spPr>
        <p:txBody>
          <a:bodyPr>
            <a:normAutofit/>
          </a:bodyPr>
          <a:lstStyle/>
          <a:p>
            <a:r>
              <a:rPr lang="en-GB" b="1" dirty="0" err="1"/>
              <a:t>Fowlsheugh</a:t>
            </a:r>
            <a:r>
              <a:rPr lang="en-GB" b="1" dirty="0"/>
              <a:t> Nature Reserve, </a:t>
            </a:r>
            <a:r>
              <a:rPr lang="en-GB" b="1" dirty="0" err="1"/>
              <a:t>Crawton</a:t>
            </a:r>
            <a:r>
              <a:rPr lang="en-GB" b="1" dirty="0"/>
              <a:t>, Aberdeenshire.</a:t>
            </a:r>
          </a:p>
          <a:p>
            <a:r>
              <a:rPr lang="en-GB" dirty="0"/>
              <a:t>Dr Keith Skene</a:t>
            </a:r>
          </a:p>
          <a:p>
            <a:r>
              <a:rPr lang="en-GB" dirty="0"/>
              <a:t>One hundred and thirty thousand birds cling to the four-hundred-million-year-old cliffs, including puffins, kittiwakes, gannets, herring gulls, razorbills, guillemots and fulmars, and together they form one of the three largest bird colonies in mainland Britain. It’s an amazing place and we’ll discuss the biology of these species and the challenges faced by them in these turbulent times. A one-mile walk on grassy paths, a pungent aroma and a bracing wind await! Participants must arrange their own transport. </a:t>
            </a:r>
          </a:p>
          <a:p>
            <a:endParaRPr lang="en-GB" dirty="0"/>
          </a:p>
        </p:txBody>
      </p:sp>
    </p:spTree>
    <p:extLst>
      <p:ext uri="{BB962C8B-B14F-4D97-AF65-F5344CB8AC3E}">
        <p14:creationId xmlns:p14="http://schemas.microsoft.com/office/powerpoint/2010/main" val="32769971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D6111-9FF8-4A81-8273-2BCA5C152933}"/>
              </a:ext>
            </a:extLst>
          </p:cNvPr>
          <p:cNvSpPr>
            <a:spLocks noGrp="1"/>
          </p:cNvSpPr>
          <p:nvPr>
            <p:ph type="title"/>
          </p:nvPr>
        </p:nvSpPr>
        <p:spPr/>
        <p:txBody>
          <a:bodyPr/>
          <a:lstStyle/>
          <a:p>
            <a:r>
              <a:rPr lang="en-GB" b="1" dirty="0">
                <a:latin typeface="+mn-lt"/>
              </a:rPr>
              <a:t>Summer Field Trips II</a:t>
            </a:r>
          </a:p>
        </p:txBody>
      </p:sp>
      <p:sp>
        <p:nvSpPr>
          <p:cNvPr id="3" name="Content Placeholder 2">
            <a:extLst>
              <a:ext uri="{FF2B5EF4-FFF2-40B4-BE49-F238E27FC236}">
                <a16:creationId xmlns:a16="http://schemas.microsoft.com/office/drawing/2014/main" id="{82EAEDF6-BCCD-428D-BBBD-9692872803C6}"/>
              </a:ext>
            </a:extLst>
          </p:cNvPr>
          <p:cNvSpPr>
            <a:spLocks noGrp="1"/>
          </p:cNvSpPr>
          <p:nvPr>
            <p:ph idx="1"/>
          </p:nvPr>
        </p:nvSpPr>
        <p:spPr>
          <a:xfrm>
            <a:off x="106017" y="1825625"/>
            <a:ext cx="11913705" cy="4351338"/>
          </a:xfrm>
        </p:spPr>
        <p:txBody>
          <a:bodyPr>
            <a:normAutofit fontScale="92500"/>
          </a:bodyPr>
          <a:lstStyle/>
          <a:p>
            <a:r>
              <a:rPr lang="en-GB" b="1" dirty="0" err="1"/>
              <a:t>Tentsmuir</a:t>
            </a:r>
            <a:r>
              <a:rPr lang="en-GB" b="1" dirty="0"/>
              <a:t> National Nature Reserve</a:t>
            </a:r>
          </a:p>
          <a:p>
            <a:r>
              <a:rPr lang="en-GB" b="1" dirty="0"/>
              <a:t> How Ecological Succession Created Golf  </a:t>
            </a:r>
          </a:p>
          <a:p>
            <a:r>
              <a:rPr lang="en-GB" dirty="0"/>
              <a:t>Dr Keith Skene</a:t>
            </a:r>
          </a:p>
          <a:p>
            <a:r>
              <a:rPr lang="en-GB" dirty="0"/>
              <a:t>1pm-5pm   Saturday 18 June 2022</a:t>
            </a:r>
          </a:p>
          <a:p>
            <a:r>
              <a:rPr lang="en-GB" dirty="0"/>
              <a:t>We will explore ecological succession (where sand dunes become forests), the importance of this in terms of ecosystem recovery and how nature designed the best golf courses in the world, as sand dunes became bunkers and slacks became fairways.  The significance of sand dune succession for our understanding of evolutionary biology will also be highlighted. Participants must arrange their own transport to </a:t>
            </a:r>
            <a:r>
              <a:rPr lang="en-GB" dirty="0" err="1"/>
              <a:t>Tentsmuir</a:t>
            </a:r>
            <a:r>
              <a:rPr lang="en-GB" dirty="0"/>
              <a:t> for this three-mile walk on sandy paths. </a:t>
            </a:r>
          </a:p>
        </p:txBody>
      </p:sp>
    </p:spTree>
    <p:extLst>
      <p:ext uri="{BB962C8B-B14F-4D97-AF65-F5344CB8AC3E}">
        <p14:creationId xmlns:p14="http://schemas.microsoft.com/office/powerpoint/2010/main" val="27778113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5766A-D457-42A4-A7E3-3E3FCC56532A}"/>
              </a:ext>
            </a:extLst>
          </p:cNvPr>
          <p:cNvSpPr>
            <a:spLocks noGrp="1"/>
          </p:cNvSpPr>
          <p:nvPr>
            <p:ph type="title"/>
          </p:nvPr>
        </p:nvSpPr>
        <p:spPr/>
        <p:txBody>
          <a:bodyPr/>
          <a:lstStyle/>
          <a:p>
            <a:r>
              <a:rPr lang="en-GB" b="1" dirty="0">
                <a:latin typeface="+mn-lt"/>
              </a:rPr>
              <a:t>Summer Field Trips II</a:t>
            </a:r>
          </a:p>
        </p:txBody>
      </p:sp>
      <p:sp>
        <p:nvSpPr>
          <p:cNvPr id="3" name="Content Placeholder 2">
            <a:extLst>
              <a:ext uri="{FF2B5EF4-FFF2-40B4-BE49-F238E27FC236}">
                <a16:creationId xmlns:a16="http://schemas.microsoft.com/office/drawing/2014/main" id="{341FC2C5-5EE3-412A-BDCB-19C5A3137946}"/>
              </a:ext>
            </a:extLst>
          </p:cNvPr>
          <p:cNvSpPr>
            <a:spLocks noGrp="1"/>
          </p:cNvSpPr>
          <p:nvPr>
            <p:ph idx="1"/>
          </p:nvPr>
        </p:nvSpPr>
        <p:spPr/>
        <p:txBody>
          <a:bodyPr/>
          <a:lstStyle/>
          <a:p>
            <a:r>
              <a:rPr lang="en-GB" b="1" dirty="0"/>
              <a:t>The Black Wood of Rannoch</a:t>
            </a:r>
          </a:p>
          <a:p>
            <a:r>
              <a:rPr lang="en-GB" dirty="0"/>
              <a:t>Date to be confirmed (June/July 2022)</a:t>
            </a:r>
          </a:p>
          <a:p>
            <a:r>
              <a:rPr lang="en-GB" dirty="0"/>
              <a:t>Full day</a:t>
            </a:r>
          </a:p>
          <a:p>
            <a:r>
              <a:rPr lang="en-GB" dirty="0"/>
              <a:t>We visit the flora and fauna of the extraordinary Caledonian forest ecosystem on the shores of Loch Rannoch on this full day excursion, with many rare and indigenous species.  A unique deer exclusion experiment, over 50 years in existence, will allow us to examine the impact of deer on natural habitats. Participants must arrange their own transport to Rannoch for this four-mile walk on forest paths. Bring lunch.</a:t>
            </a:r>
          </a:p>
          <a:p>
            <a:endParaRPr lang="en-GB" dirty="0"/>
          </a:p>
        </p:txBody>
      </p:sp>
    </p:spTree>
    <p:extLst>
      <p:ext uri="{BB962C8B-B14F-4D97-AF65-F5344CB8AC3E}">
        <p14:creationId xmlns:p14="http://schemas.microsoft.com/office/powerpoint/2010/main" val="5015825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9EC22-2287-40D5-A33A-AEEBF868A590}"/>
              </a:ext>
            </a:extLst>
          </p:cNvPr>
          <p:cNvSpPr>
            <a:spLocks noGrp="1"/>
          </p:cNvSpPr>
          <p:nvPr>
            <p:ph type="title"/>
          </p:nvPr>
        </p:nvSpPr>
        <p:spPr>
          <a:xfrm>
            <a:off x="838200" y="2737269"/>
            <a:ext cx="10515600" cy="1325563"/>
          </a:xfrm>
        </p:spPr>
        <p:txBody>
          <a:bodyPr>
            <a:normAutofit/>
          </a:bodyPr>
          <a:lstStyle/>
          <a:p>
            <a:pPr algn="ctr"/>
            <a:r>
              <a:rPr lang="en-GB" sz="6600" b="1" dirty="0">
                <a:latin typeface="+mn-lt"/>
              </a:rPr>
              <a:t>Thank you!</a:t>
            </a:r>
          </a:p>
        </p:txBody>
      </p:sp>
      <p:sp>
        <p:nvSpPr>
          <p:cNvPr id="3" name="Content Placeholder 2">
            <a:extLst>
              <a:ext uri="{FF2B5EF4-FFF2-40B4-BE49-F238E27FC236}">
                <a16:creationId xmlns:a16="http://schemas.microsoft.com/office/drawing/2014/main" id="{AEF2B037-E3A8-4231-BA10-36F401081817}"/>
              </a:ext>
            </a:extLst>
          </p:cNvPr>
          <p:cNvSpPr>
            <a:spLocks noGrp="1"/>
          </p:cNvSpPr>
          <p:nvPr>
            <p:ph idx="1"/>
          </p:nvPr>
        </p:nvSpPr>
        <p:spPr/>
        <p:txBody>
          <a:bodyPr/>
          <a:lstStyle/>
          <a:p>
            <a:endParaRPr lang="en-GB" dirty="0"/>
          </a:p>
        </p:txBody>
      </p:sp>
    </p:spTree>
    <p:extLst>
      <p:ext uri="{BB962C8B-B14F-4D97-AF65-F5344CB8AC3E}">
        <p14:creationId xmlns:p14="http://schemas.microsoft.com/office/powerpoint/2010/main" val="247336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583BD-1BAB-4A7E-9579-1F7AC152BDFD}"/>
              </a:ext>
            </a:extLst>
          </p:cNvPr>
          <p:cNvSpPr>
            <a:spLocks noGrp="1"/>
          </p:cNvSpPr>
          <p:nvPr>
            <p:ph type="title"/>
          </p:nvPr>
        </p:nvSpPr>
        <p:spPr/>
        <p:txBody>
          <a:bodyPr/>
          <a:lstStyle/>
          <a:p>
            <a:r>
              <a:rPr lang="en-GB" b="1" dirty="0">
                <a:latin typeface="+mn-lt"/>
              </a:rPr>
              <a:t>Glacial melt</a:t>
            </a:r>
          </a:p>
        </p:txBody>
      </p:sp>
      <p:sp>
        <p:nvSpPr>
          <p:cNvPr id="3" name="Content Placeholder 2">
            <a:extLst>
              <a:ext uri="{FF2B5EF4-FFF2-40B4-BE49-F238E27FC236}">
                <a16:creationId xmlns:a16="http://schemas.microsoft.com/office/drawing/2014/main" id="{B9A062D2-6526-4653-BF2C-2D8CF2637B9C}"/>
              </a:ext>
            </a:extLst>
          </p:cNvPr>
          <p:cNvSpPr>
            <a:spLocks noGrp="1"/>
          </p:cNvSpPr>
          <p:nvPr>
            <p:ph idx="1"/>
          </p:nvPr>
        </p:nvSpPr>
        <p:spPr/>
        <p:txBody>
          <a:bodyPr/>
          <a:lstStyle/>
          <a:p>
            <a:r>
              <a:rPr lang="en-GB" b="1" dirty="0"/>
              <a:t>With ice now melting at an increasing rate</a:t>
            </a:r>
          </a:p>
          <a:p>
            <a:r>
              <a:rPr lang="en-GB" b="1" dirty="0"/>
              <a:t>There are concerns that the Gulf stream could once again halt</a:t>
            </a:r>
          </a:p>
          <a:p>
            <a:r>
              <a:rPr lang="en-GB" b="1" dirty="0"/>
              <a:t>Just like in the Younger Dryas</a:t>
            </a:r>
          </a:p>
          <a:p>
            <a:r>
              <a:rPr lang="en-GB" b="1" dirty="0"/>
              <a:t>Thus global warming could lead to regional cooling, impacting agriculture, forestry and nature</a:t>
            </a:r>
          </a:p>
          <a:p>
            <a:r>
              <a:rPr lang="en-GB" b="1" dirty="0"/>
              <a:t>Inability to migrate</a:t>
            </a:r>
          </a:p>
          <a:p>
            <a:r>
              <a:rPr lang="en-GB" b="1" dirty="0"/>
              <a:t>Increased temperatures but same daylength threatens short-season plants</a:t>
            </a:r>
          </a:p>
          <a:p>
            <a:r>
              <a:rPr lang="en-GB" b="1" dirty="0"/>
              <a:t>Other potential issues</a:t>
            </a:r>
          </a:p>
          <a:p>
            <a:endParaRPr lang="en-GB" dirty="0"/>
          </a:p>
        </p:txBody>
      </p:sp>
    </p:spTree>
    <p:extLst>
      <p:ext uri="{BB962C8B-B14F-4D97-AF65-F5344CB8AC3E}">
        <p14:creationId xmlns:p14="http://schemas.microsoft.com/office/powerpoint/2010/main" val="1440030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9D75B82-8D3F-49E3-AFED-87CCC486CE5E}"/>
              </a:ext>
            </a:extLst>
          </p:cNvPr>
          <p:cNvSpPr>
            <a:spLocks noGrp="1"/>
          </p:cNvSpPr>
          <p:nvPr>
            <p:ph type="title"/>
          </p:nvPr>
        </p:nvSpPr>
        <p:spPr/>
        <p:txBody>
          <a:bodyPr/>
          <a:lstStyle/>
          <a:p>
            <a:r>
              <a:rPr lang="en-GB" b="1" dirty="0">
                <a:latin typeface="+mn-lt"/>
              </a:rPr>
              <a:t>By 2080 in the UK, modelling suggests:</a:t>
            </a:r>
          </a:p>
        </p:txBody>
      </p:sp>
      <p:sp>
        <p:nvSpPr>
          <p:cNvPr id="5" name="TextBox 4">
            <a:extLst>
              <a:ext uri="{FF2B5EF4-FFF2-40B4-BE49-F238E27FC236}">
                <a16:creationId xmlns:a16="http://schemas.microsoft.com/office/drawing/2014/main" id="{2F827115-F7D6-4763-8518-71B42775055D}"/>
              </a:ext>
            </a:extLst>
          </p:cNvPr>
          <p:cNvSpPr txBox="1"/>
          <p:nvPr/>
        </p:nvSpPr>
        <p:spPr>
          <a:xfrm>
            <a:off x="218034" y="2567836"/>
            <a:ext cx="11423736" cy="2369880"/>
          </a:xfrm>
          <a:prstGeom prst="rect">
            <a:avLst/>
          </a:prstGeom>
          <a:noFill/>
        </p:spPr>
        <p:txBody>
          <a:bodyPr wrap="square" rtlCol="0">
            <a:spAutoFit/>
          </a:bodyPr>
          <a:lstStyle/>
          <a:p>
            <a:r>
              <a:rPr lang="en-GB" sz="2000" b="1" dirty="0"/>
              <a:t>			</a:t>
            </a:r>
            <a:r>
              <a:rPr lang="en-GB" sz="2800" b="1" dirty="0"/>
              <a:t>Temperature change		Rainfall change</a:t>
            </a:r>
          </a:p>
          <a:p>
            <a:endParaRPr lang="en-GB" sz="2000" b="1" dirty="0"/>
          </a:p>
          <a:p>
            <a:r>
              <a:rPr lang="en-GB" sz="2000" b="1" dirty="0"/>
              <a:t>Gulf Stream continues	</a:t>
            </a:r>
            <a:r>
              <a:rPr lang="en-GB" sz="2000" b="1" dirty="0">
                <a:solidFill>
                  <a:srgbClr val="7030A0"/>
                </a:solidFill>
              </a:rPr>
              <a:t>1.9 degrees C increase		Average drop of 20 mm</a:t>
            </a:r>
          </a:p>
          <a:p>
            <a:r>
              <a:rPr lang="en-GB" sz="2000" b="1" dirty="0"/>
              <a:t>And planet warms					</a:t>
            </a:r>
            <a:r>
              <a:rPr lang="en-GB" sz="2000" b="1" dirty="0">
                <a:solidFill>
                  <a:srgbClr val="7030A0"/>
                </a:solidFill>
              </a:rPr>
              <a:t>(drop in South, rise in North)</a:t>
            </a:r>
          </a:p>
          <a:p>
            <a:endParaRPr lang="en-GB" sz="2000" b="1" dirty="0"/>
          </a:p>
          <a:p>
            <a:r>
              <a:rPr lang="en-GB" sz="2000" b="1" dirty="0"/>
              <a:t>Gulf stream slows 	</a:t>
            </a:r>
            <a:r>
              <a:rPr lang="en-GB" sz="2000" b="1" dirty="0">
                <a:solidFill>
                  <a:srgbClr val="7030A0"/>
                </a:solidFill>
              </a:rPr>
              <a:t>3.4 degrees C drop		Average drop of 120 mm</a:t>
            </a:r>
            <a:r>
              <a:rPr lang="en-GB" sz="2000" b="1" dirty="0"/>
              <a:t>	</a:t>
            </a:r>
          </a:p>
          <a:p>
            <a:r>
              <a:rPr lang="en-GB" sz="2000" b="1" dirty="0"/>
              <a:t>and planet warms</a:t>
            </a:r>
          </a:p>
        </p:txBody>
      </p:sp>
      <p:sp>
        <p:nvSpPr>
          <p:cNvPr id="6" name="Rectangle 5">
            <a:extLst>
              <a:ext uri="{FF2B5EF4-FFF2-40B4-BE49-F238E27FC236}">
                <a16:creationId xmlns:a16="http://schemas.microsoft.com/office/drawing/2014/main" id="{C67A2E38-2965-4586-A56A-9A2333CD2F13}"/>
              </a:ext>
            </a:extLst>
          </p:cNvPr>
          <p:cNvSpPr/>
          <p:nvPr/>
        </p:nvSpPr>
        <p:spPr>
          <a:xfrm>
            <a:off x="218034" y="5913936"/>
            <a:ext cx="7170681" cy="646331"/>
          </a:xfrm>
          <a:prstGeom prst="rect">
            <a:avLst/>
          </a:prstGeom>
        </p:spPr>
        <p:txBody>
          <a:bodyPr wrap="none">
            <a:spAutoFit/>
          </a:bodyPr>
          <a:lstStyle/>
          <a:p>
            <a:r>
              <a:rPr lang="en-GB" b="1" dirty="0"/>
              <a:t>Ritchie, P.D. et al., 2020. Shifts in national land use and food production </a:t>
            </a:r>
          </a:p>
          <a:p>
            <a:r>
              <a:rPr lang="en-GB" b="1" dirty="0"/>
              <a:t>in Great Britain after a climate tipping point. Nature Food, 1(1), pp.76-83.</a:t>
            </a:r>
          </a:p>
        </p:txBody>
      </p:sp>
    </p:spTree>
    <p:extLst>
      <p:ext uri="{BB962C8B-B14F-4D97-AF65-F5344CB8AC3E}">
        <p14:creationId xmlns:p14="http://schemas.microsoft.com/office/powerpoint/2010/main" val="2532712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ADCFEDA-596C-4FD1-9C00-EC4D1FDDB515}"/>
              </a:ext>
            </a:extLst>
          </p:cNvPr>
          <p:cNvSpPr>
            <a:spLocks noGrp="1"/>
          </p:cNvSpPr>
          <p:nvPr>
            <p:ph type="title"/>
          </p:nvPr>
        </p:nvSpPr>
        <p:spPr/>
        <p:txBody>
          <a:bodyPr/>
          <a:lstStyle/>
          <a:p>
            <a:r>
              <a:rPr lang="en-GB" b="1" dirty="0">
                <a:latin typeface="+mn-lt"/>
              </a:rPr>
              <a:t>Risks of temperature increase to Northern Flora</a:t>
            </a:r>
          </a:p>
        </p:txBody>
      </p:sp>
      <p:sp>
        <p:nvSpPr>
          <p:cNvPr id="5" name="Rectangle 4">
            <a:extLst>
              <a:ext uri="{FF2B5EF4-FFF2-40B4-BE49-F238E27FC236}">
                <a16:creationId xmlns:a16="http://schemas.microsoft.com/office/drawing/2014/main" id="{E2D4A4E1-98FD-4651-BAC7-52EA658FE22F}"/>
              </a:ext>
            </a:extLst>
          </p:cNvPr>
          <p:cNvSpPr/>
          <p:nvPr/>
        </p:nvSpPr>
        <p:spPr>
          <a:xfrm>
            <a:off x="663879" y="4258849"/>
            <a:ext cx="10689921" cy="3883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E78004EA-49B8-4535-9C9D-91F099F6D3C3}"/>
              </a:ext>
            </a:extLst>
          </p:cNvPr>
          <p:cNvSpPr/>
          <p:nvPr/>
        </p:nvSpPr>
        <p:spPr>
          <a:xfrm>
            <a:off x="5073041" y="4258849"/>
            <a:ext cx="1528175" cy="388307"/>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369E51D9-D1C0-46F3-B280-538149E7CE5B}"/>
              </a:ext>
            </a:extLst>
          </p:cNvPr>
          <p:cNvSpPr/>
          <p:nvPr/>
        </p:nvSpPr>
        <p:spPr>
          <a:xfrm>
            <a:off x="175365" y="1927378"/>
            <a:ext cx="324633" cy="388307"/>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D93E56D2-078B-4947-A2C6-200F5A875A5F}"/>
              </a:ext>
            </a:extLst>
          </p:cNvPr>
          <p:cNvSpPr/>
          <p:nvPr/>
        </p:nvSpPr>
        <p:spPr>
          <a:xfrm>
            <a:off x="177453" y="2630922"/>
            <a:ext cx="324633" cy="388307"/>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B9F339B5-B193-4538-BDBA-6C4383613E66}"/>
              </a:ext>
            </a:extLst>
          </p:cNvPr>
          <p:cNvSpPr txBox="1"/>
          <p:nvPr/>
        </p:nvSpPr>
        <p:spPr>
          <a:xfrm>
            <a:off x="626301" y="1916483"/>
            <a:ext cx="3645073" cy="461665"/>
          </a:xfrm>
          <a:prstGeom prst="rect">
            <a:avLst/>
          </a:prstGeom>
          <a:noFill/>
        </p:spPr>
        <p:txBody>
          <a:bodyPr wrap="square" rtlCol="0">
            <a:spAutoFit/>
          </a:bodyPr>
          <a:lstStyle/>
          <a:p>
            <a:r>
              <a:rPr lang="en-GB" sz="2400" b="1" dirty="0"/>
              <a:t>Too dark/cold for growth</a:t>
            </a:r>
          </a:p>
        </p:txBody>
      </p:sp>
      <p:sp>
        <p:nvSpPr>
          <p:cNvPr id="11" name="TextBox 10">
            <a:extLst>
              <a:ext uri="{FF2B5EF4-FFF2-40B4-BE49-F238E27FC236}">
                <a16:creationId xmlns:a16="http://schemas.microsoft.com/office/drawing/2014/main" id="{EA8EA08F-74E2-485A-B8AE-93CF67E91218}"/>
              </a:ext>
            </a:extLst>
          </p:cNvPr>
          <p:cNvSpPr txBox="1"/>
          <p:nvPr/>
        </p:nvSpPr>
        <p:spPr>
          <a:xfrm>
            <a:off x="651355" y="2642992"/>
            <a:ext cx="8143640" cy="830997"/>
          </a:xfrm>
          <a:prstGeom prst="rect">
            <a:avLst/>
          </a:prstGeom>
          <a:noFill/>
        </p:spPr>
        <p:txBody>
          <a:bodyPr wrap="none" rtlCol="0">
            <a:spAutoFit/>
          </a:bodyPr>
          <a:lstStyle/>
          <a:p>
            <a:r>
              <a:rPr lang="en-GB" sz="2400" b="1" dirty="0"/>
              <a:t>Rapid respiration (burning sugar to release energy) in order to </a:t>
            </a:r>
          </a:p>
          <a:p>
            <a:r>
              <a:rPr lang="en-GB" sz="2400" b="1" dirty="0"/>
              <a:t>power germination, growth and reproduction</a:t>
            </a:r>
          </a:p>
        </p:txBody>
      </p:sp>
      <p:sp>
        <p:nvSpPr>
          <p:cNvPr id="12" name="TextBox 11">
            <a:extLst>
              <a:ext uri="{FF2B5EF4-FFF2-40B4-BE49-F238E27FC236}">
                <a16:creationId xmlns:a16="http://schemas.microsoft.com/office/drawing/2014/main" id="{BB06E23F-29BB-466F-985E-1F28C24DD933}"/>
              </a:ext>
            </a:extLst>
          </p:cNvPr>
          <p:cNvSpPr txBox="1"/>
          <p:nvPr/>
        </p:nvSpPr>
        <p:spPr>
          <a:xfrm>
            <a:off x="513567" y="5242283"/>
            <a:ext cx="8130111" cy="954107"/>
          </a:xfrm>
          <a:prstGeom prst="rect">
            <a:avLst/>
          </a:prstGeom>
          <a:noFill/>
        </p:spPr>
        <p:txBody>
          <a:bodyPr wrap="none" rtlCol="0">
            <a:spAutoFit/>
          </a:bodyPr>
          <a:lstStyle/>
          <a:p>
            <a:r>
              <a:rPr lang="en-GB" sz="2800" b="1" dirty="0"/>
              <a:t>Increasing temperatures mean respiration rates soar, </a:t>
            </a:r>
          </a:p>
          <a:p>
            <a:r>
              <a:rPr lang="en-GB" sz="2800" b="1" dirty="0"/>
              <a:t>leading to the plant eating itself</a:t>
            </a:r>
          </a:p>
        </p:txBody>
      </p:sp>
    </p:spTree>
    <p:extLst>
      <p:ext uri="{BB962C8B-B14F-4D97-AF65-F5344CB8AC3E}">
        <p14:creationId xmlns:p14="http://schemas.microsoft.com/office/powerpoint/2010/main" val="3766733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4E630-6FA8-4D7C-B595-593E0A1BDBE3}"/>
              </a:ext>
            </a:extLst>
          </p:cNvPr>
          <p:cNvSpPr>
            <a:spLocks noGrp="1"/>
          </p:cNvSpPr>
          <p:nvPr>
            <p:ph type="title"/>
          </p:nvPr>
        </p:nvSpPr>
        <p:spPr/>
        <p:txBody>
          <a:bodyPr/>
          <a:lstStyle/>
          <a:p>
            <a:r>
              <a:rPr lang="en-GB" b="1" dirty="0">
                <a:latin typeface="+mn-lt"/>
              </a:rPr>
              <a:t>Living on the edge, dying beyond it</a:t>
            </a:r>
          </a:p>
        </p:txBody>
      </p:sp>
      <p:sp>
        <p:nvSpPr>
          <p:cNvPr id="3" name="Content Placeholder 2">
            <a:extLst>
              <a:ext uri="{FF2B5EF4-FFF2-40B4-BE49-F238E27FC236}">
                <a16:creationId xmlns:a16="http://schemas.microsoft.com/office/drawing/2014/main" id="{42C409AB-3E74-4C5A-B0C4-9D35FDA0F5FB}"/>
              </a:ext>
            </a:extLst>
          </p:cNvPr>
          <p:cNvSpPr>
            <a:spLocks noGrp="1"/>
          </p:cNvSpPr>
          <p:nvPr>
            <p:ph idx="1"/>
          </p:nvPr>
        </p:nvSpPr>
        <p:spPr/>
        <p:txBody>
          <a:bodyPr/>
          <a:lstStyle/>
          <a:p>
            <a:r>
              <a:rPr lang="en-GB" b="1" dirty="0"/>
              <a:t>Northern flora cannot compete with southern neighbours due to extra expenses in terms of energy costs (such as antifreeze and sensitivity to temperature rise on metabolism)</a:t>
            </a:r>
          </a:p>
          <a:p>
            <a:r>
              <a:rPr lang="en-GB" b="1" dirty="0"/>
              <a:t>As temperatures warm, their advantages, in terms of being the only species that can survive there. are stripped away</a:t>
            </a:r>
          </a:p>
          <a:p>
            <a:r>
              <a:rPr lang="en-GB" b="1" dirty="0"/>
              <a:t>They are forced further north or higher up hills</a:t>
            </a:r>
          </a:p>
          <a:p>
            <a:r>
              <a:rPr lang="en-GB" b="1" dirty="0"/>
              <a:t>But then they run out of options.</a:t>
            </a:r>
          </a:p>
        </p:txBody>
      </p:sp>
    </p:spTree>
    <p:extLst>
      <p:ext uri="{BB962C8B-B14F-4D97-AF65-F5344CB8AC3E}">
        <p14:creationId xmlns:p14="http://schemas.microsoft.com/office/powerpoint/2010/main" val="15409710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8A7A2-EFDB-48F5-AF4F-F9FE82F4F9C5}"/>
              </a:ext>
            </a:extLst>
          </p:cNvPr>
          <p:cNvSpPr>
            <a:spLocks noGrp="1"/>
          </p:cNvSpPr>
          <p:nvPr>
            <p:ph type="title"/>
          </p:nvPr>
        </p:nvSpPr>
        <p:spPr>
          <a:xfrm>
            <a:off x="838200" y="365125"/>
            <a:ext cx="11174260" cy="1325563"/>
          </a:xfrm>
        </p:spPr>
        <p:txBody>
          <a:bodyPr/>
          <a:lstStyle/>
          <a:p>
            <a:r>
              <a:rPr lang="en-GB" b="1" dirty="0">
                <a:latin typeface="+mn-lt"/>
              </a:rPr>
              <a:t>Increasing temperatures force alpines upwards</a:t>
            </a:r>
          </a:p>
        </p:txBody>
      </p:sp>
      <p:sp>
        <p:nvSpPr>
          <p:cNvPr id="3" name="Content Placeholder 2">
            <a:extLst>
              <a:ext uri="{FF2B5EF4-FFF2-40B4-BE49-F238E27FC236}">
                <a16:creationId xmlns:a16="http://schemas.microsoft.com/office/drawing/2014/main" id="{DF9C2F64-F9CA-4335-9267-8934B9D72AA7}"/>
              </a:ext>
            </a:extLst>
          </p:cNvPr>
          <p:cNvSpPr>
            <a:spLocks noGrp="1"/>
          </p:cNvSpPr>
          <p:nvPr>
            <p:ph idx="1"/>
          </p:nvPr>
        </p:nvSpPr>
        <p:spPr/>
        <p:txBody>
          <a:bodyPr/>
          <a:lstStyle/>
          <a:p>
            <a:endParaRPr lang="en-GB" dirty="0"/>
          </a:p>
        </p:txBody>
      </p:sp>
      <p:cxnSp>
        <p:nvCxnSpPr>
          <p:cNvPr id="5" name="Straight Connector 4">
            <a:extLst>
              <a:ext uri="{FF2B5EF4-FFF2-40B4-BE49-F238E27FC236}">
                <a16:creationId xmlns:a16="http://schemas.microsoft.com/office/drawing/2014/main" id="{DBD56BF4-8C71-46DC-B331-6E144182A913}"/>
              </a:ext>
            </a:extLst>
          </p:cNvPr>
          <p:cNvCxnSpPr/>
          <p:nvPr/>
        </p:nvCxnSpPr>
        <p:spPr>
          <a:xfrm flipH="1">
            <a:off x="4784942" y="2242159"/>
            <a:ext cx="4121063" cy="3682652"/>
          </a:xfrm>
          <a:prstGeom prst="line">
            <a:avLst/>
          </a:prstGeom>
          <a:ln w="762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10FE14C8-C3B6-488B-8D79-F71809FFE86F}"/>
              </a:ext>
            </a:extLst>
          </p:cNvPr>
          <p:cNvCxnSpPr/>
          <p:nvPr/>
        </p:nvCxnSpPr>
        <p:spPr>
          <a:xfrm>
            <a:off x="8880954" y="2254685"/>
            <a:ext cx="1077238" cy="0"/>
          </a:xfrm>
          <a:prstGeom prst="line">
            <a:avLst/>
          </a:prstGeom>
          <a:ln w="762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8" name="Arrow: Right 7">
            <a:extLst>
              <a:ext uri="{FF2B5EF4-FFF2-40B4-BE49-F238E27FC236}">
                <a16:creationId xmlns:a16="http://schemas.microsoft.com/office/drawing/2014/main" id="{2163820D-802D-4ECF-9641-54323DCB21FB}"/>
              </a:ext>
            </a:extLst>
          </p:cNvPr>
          <p:cNvSpPr/>
          <p:nvPr/>
        </p:nvSpPr>
        <p:spPr>
          <a:xfrm rot="19112981">
            <a:off x="3273998" y="3974810"/>
            <a:ext cx="4176929" cy="11764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CA48FABB-6F86-47F2-963B-8A9FD056F3A8}"/>
              </a:ext>
            </a:extLst>
          </p:cNvPr>
          <p:cNvSpPr txBox="1"/>
          <p:nvPr/>
        </p:nvSpPr>
        <p:spPr>
          <a:xfrm>
            <a:off x="-13831" y="3762832"/>
            <a:ext cx="5095369" cy="954107"/>
          </a:xfrm>
          <a:prstGeom prst="rect">
            <a:avLst/>
          </a:prstGeom>
          <a:noFill/>
        </p:spPr>
        <p:txBody>
          <a:bodyPr wrap="none" rtlCol="0">
            <a:spAutoFit/>
          </a:bodyPr>
          <a:lstStyle/>
          <a:p>
            <a:r>
              <a:rPr lang="en-GB" sz="2800" b="1" dirty="0">
                <a:solidFill>
                  <a:srgbClr val="0070C0"/>
                </a:solidFill>
              </a:rPr>
              <a:t>Advance of lowland species</a:t>
            </a:r>
          </a:p>
          <a:p>
            <a:r>
              <a:rPr lang="en-GB" sz="2800" b="1" dirty="0">
                <a:solidFill>
                  <a:srgbClr val="0070C0"/>
                </a:solidFill>
              </a:rPr>
              <a:t>formerly limited by temperature</a:t>
            </a:r>
          </a:p>
        </p:txBody>
      </p:sp>
      <p:sp>
        <p:nvSpPr>
          <p:cNvPr id="10" name="Arrow: Right 9">
            <a:extLst>
              <a:ext uri="{FF2B5EF4-FFF2-40B4-BE49-F238E27FC236}">
                <a16:creationId xmlns:a16="http://schemas.microsoft.com/office/drawing/2014/main" id="{12E66F83-AB9F-481D-86A0-98A62F1F294C}"/>
              </a:ext>
            </a:extLst>
          </p:cNvPr>
          <p:cNvSpPr/>
          <p:nvPr/>
        </p:nvSpPr>
        <p:spPr>
          <a:xfrm rot="19177935">
            <a:off x="7413435" y="2315122"/>
            <a:ext cx="1395120" cy="43913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EAA097BF-2D03-4B05-87D1-B070DC26C3E1}"/>
              </a:ext>
            </a:extLst>
          </p:cNvPr>
          <p:cNvSpPr txBox="1"/>
          <p:nvPr/>
        </p:nvSpPr>
        <p:spPr>
          <a:xfrm>
            <a:off x="4152032" y="1885739"/>
            <a:ext cx="3523272" cy="954107"/>
          </a:xfrm>
          <a:prstGeom prst="rect">
            <a:avLst/>
          </a:prstGeom>
          <a:noFill/>
        </p:spPr>
        <p:txBody>
          <a:bodyPr wrap="square" rtlCol="0">
            <a:spAutoFit/>
          </a:bodyPr>
          <a:lstStyle/>
          <a:p>
            <a:r>
              <a:rPr lang="en-GB" sz="2800" b="1" dirty="0">
                <a:solidFill>
                  <a:srgbClr val="FF0000"/>
                </a:solidFill>
              </a:rPr>
              <a:t>Retreat of alpine</a:t>
            </a:r>
          </a:p>
          <a:p>
            <a:r>
              <a:rPr lang="en-GB" sz="2800" b="1" dirty="0">
                <a:solidFill>
                  <a:srgbClr val="FF0000"/>
                </a:solidFill>
              </a:rPr>
              <a:t> species, outcompeted</a:t>
            </a:r>
          </a:p>
        </p:txBody>
      </p:sp>
    </p:spTree>
    <p:extLst>
      <p:ext uri="{BB962C8B-B14F-4D97-AF65-F5344CB8AC3E}">
        <p14:creationId xmlns:p14="http://schemas.microsoft.com/office/powerpoint/2010/main" val="3421597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34B1A-9996-420D-A6E1-0ACDE6805F9B}"/>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01B6C5C3-AD21-4611-A086-A9865998A6BC}"/>
              </a:ext>
            </a:extLst>
          </p:cNvPr>
          <p:cNvSpPr>
            <a:spLocks noGrp="1"/>
          </p:cNvSpPr>
          <p:nvPr>
            <p:ph idx="1"/>
          </p:nvPr>
        </p:nvSpPr>
        <p:spPr/>
        <p:txBody>
          <a:bodyPr/>
          <a:lstStyle/>
          <a:p>
            <a:r>
              <a:rPr lang="en-GB" b="1" dirty="0"/>
              <a:t>An assessment of the impacts of climate change on 2 632 plant species across all major European mountain ranges under four future climate scenarios </a:t>
            </a:r>
          </a:p>
          <a:p>
            <a:r>
              <a:rPr lang="en-GB" b="1" dirty="0"/>
              <a:t>projected that habitat loss by 2070–2100 will be greater for species distributed at higher elevations</a:t>
            </a:r>
          </a:p>
          <a:p>
            <a:r>
              <a:rPr lang="en-GB" b="1" dirty="0"/>
              <a:t>Up to 36–55 % of Alpine plant species, 31–51 % of sub-Alpine plant species and 19–46 % of montane plant species are projected to lose more than 80 % of their suitable habitat.</a:t>
            </a:r>
          </a:p>
        </p:txBody>
      </p:sp>
      <p:sp>
        <p:nvSpPr>
          <p:cNvPr id="4" name="Rectangle 3">
            <a:extLst>
              <a:ext uri="{FF2B5EF4-FFF2-40B4-BE49-F238E27FC236}">
                <a16:creationId xmlns:a16="http://schemas.microsoft.com/office/drawing/2014/main" id="{48339FDD-C963-43D7-ABE4-8BE16DF1C403}"/>
              </a:ext>
            </a:extLst>
          </p:cNvPr>
          <p:cNvSpPr/>
          <p:nvPr/>
        </p:nvSpPr>
        <p:spPr>
          <a:xfrm>
            <a:off x="3048000" y="5409192"/>
            <a:ext cx="6096000" cy="1200329"/>
          </a:xfrm>
          <a:prstGeom prst="rect">
            <a:avLst/>
          </a:prstGeom>
        </p:spPr>
        <p:txBody>
          <a:bodyPr>
            <a:spAutoFit/>
          </a:bodyPr>
          <a:lstStyle/>
          <a:p>
            <a:r>
              <a:rPr lang="en-GB" b="1" dirty="0"/>
              <a:t>Engler et al., 2011. 21st Century Climate Change Threatens Mountain Flora Unequally across Europe. Global Change Biology 17, no. 7 (1 July 2011): 2330–41. doi:10.1111/j.1365-2486.2010.02393.x</a:t>
            </a:r>
          </a:p>
        </p:txBody>
      </p:sp>
    </p:spTree>
    <p:extLst>
      <p:ext uri="{BB962C8B-B14F-4D97-AF65-F5344CB8AC3E}">
        <p14:creationId xmlns:p14="http://schemas.microsoft.com/office/powerpoint/2010/main" val="35297798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1920</Words>
  <Application>Microsoft Office PowerPoint</Application>
  <PresentationFormat>Widescreen</PresentationFormat>
  <Paragraphs>188</Paragraphs>
  <Slides>37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Arial</vt:lpstr>
      <vt:lpstr>Calibri</vt:lpstr>
      <vt:lpstr>Calibri Light</vt:lpstr>
      <vt:lpstr>Office Theme</vt:lpstr>
      <vt:lpstr>A Scottish Flora IVb The Future of the Scottish Flora</vt:lpstr>
      <vt:lpstr>The future of the Scottish flora</vt:lpstr>
      <vt:lpstr>The future of the Scottish flora</vt:lpstr>
      <vt:lpstr>Glacial melt</vt:lpstr>
      <vt:lpstr>By 2080 in the UK, modelling suggests:</vt:lpstr>
      <vt:lpstr>Risks of temperature increase to Northern Flora</vt:lpstr>
      <vt:lpstr>Living on the edge, dying beyond it</vt:lpstr>
      <vt:lpstr>Increasing temperatures force alpines upwards</vt:lpstr>
      <vt:lpstr>PowerPoint Presentation</vt:lpstr>
      <vt:lpstr>Scottish climate</vt:lpstr>
      <vt:lpstr>Primula scotica</vt:lpstr>
      <vt:lpstr>Blue heath</vt:lpstr>
      <vt:lpstr>Grazing</vt:lpstr>
      <vt:lpstr>PowerPoint Presentation</vt:lpstr>
      <vt:lpstr>PowerPoint Presentation</vt:lpstr>
      <vt:lpstr>Upland birchwoods</vt:lpstr>
      <vt:lpstr>Native pinewoods</vt:lpstr>
      <vt:lpstr>Mountain moor and heath</vt:lpstr>
      <vt:lpstr>PowerPoint Presentation</vt:lpstr>
      <vt:lpstr>PowerPoint Presentation</vt:lpstr>
      <vt:lpstr>Dryas octopetala and eutrophication</vt:lpstr>
      <vt:lpstr>Invasive plant species</vt:lpstr>
      <vt:lpstr>Rhododendron</vt:lpstr>
      <vt:lpstr>Scotland’s Atlantic forests</vt:lpstr>
      <vt:lpstr>Pollinators</vt:lpstr>
      <vt:lpstr>Out of sync</vt:lpstr>
      <vt:lpstr>Why bother protecting species that exist in greater numbers elsewhere?</vt:lpstr>
      <vt:lpstr>But surely if we got through the Younger Dryas, we’ll get through the current crisis?</vt:lpstr>
      <vt:lpstr>The Scottish flora</vt:lpstr>
      <vt:lpstr>Our Journey</vt:lpstr>
      <vt:lpstr>COURSE DETAILS FOR NEXT YEAR</vt:lpstr>
      <vt:lpstr>PowerPoint Presentation</vt:lpstr>
      <vt:lpstr>PowerPoint Presentation</vt:lpstr>
      <vt:lpstr>Summer Field Trips I</vt:lpstr>
      <vt:lpstr>Summer Field Trips II</vt:lpstr>
      <vt:lpstr>Summer Field Trips II</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Scottish Flora IV The Younger Dryas Event</dc:title>
  <dc:creator>User</dc:creator>
  <cp:lastModifiedBy>Keith Skene</cp:lastModifiedBy>
  <cp:revision>90</cp:revision>
  <dcterms:created xsi:type="dcterms:W3CDTF">2021-04-26T13:24:08Z</dcterms:created>
  <dcterms:modified xsi:type="dcterms:W3CDTF">2021-05-24T12:15:04Z</dcterms:modified>
</cp:coreProperties>
</file>