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257" r:id="rId5"/>
    <p:sldId id="258" r:id="rId6"/>
    <p:sldId id="309" r:id="rId7"/>
    <p:sldId id="300" r:id="rId8"/>
    <p:sldId id="262" r:id="rId9"/>
    <p:sldId id="312" r:id="rId10"/>
    <p:sldId id="310" r:id="rId11"/>
    <p:sldId id="270" r:id="rId12"/>
    <p:sldId id="281" r:id="rId13"/>
    <p:sldId id="283" r:id="rId14"/>
    <p:sldId id="282" r:id="rId15"/>
    <p:sldId id="284" r:id="rId16"/>
    <p:sldId id="287" r:id="rId17"/>
    <p:sldId id="304" r:id="rId18"/>
    <p:sldId id="305" r:id="rId19"/>
    <p:sldId id="288" r:id="rId20"/>
    <p:sldId id="291" r:id="rId21"/>
    <p:sldId id="292" r:id="rId22"/>
    <p:sldId id="290" r:id="rId23"/>
    <p:sldId id="293" r:id="rId24"/>
    <p:sldId id="298" r:id="rId25"/>
    <p:sldId id="272" r:id="rId26"/>
    <p:sldId id="274" r:id="rId27"/>
    <p:sldId id="303" r:id="rId28"/>
    <p:sldId id="301" r:id="rId29"/>
    <p:sldId id="302" r:id="rId30"/>
    <p:sldId id="263" r:id="rId31"/>
    <p:sldId id="277" r:id="rId32"/>
    <p:sldId id="30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BDA83-9C79-40B3-9EDB-7F77D96B87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2389EA-1C97-42CE-82BC-537B629F3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EFEF315-1FAB-497F-93FD-5AD525CEE98E}"/>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5" name="Footer Placeholder 4">
            <a:extLst>
              <a:ext uri="{FF2B5EF4-FFF2-40B4-BE49-F238E27FC236}">
                <a16:creationId xmlns:a16="http://schemas.microsoft.com/office/drawing/2014/main" id="{580071B3-30EB-41F7-8FC1-9CCA109E76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CE5FBC-F2CE-4EDF-AC84-A3D3CA2FA6FD}"/>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167994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E80E-79C4-4BDF-A5B2-E500FD2243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D8A613-87FA-42C6-9C1D-3699D3159B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0A3CD7-2801-4892-8888-6549215DC3A5}"/>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5" name="Footer Placeholder 4">
            <a:extLst>
              <a:ext uri="{FF2B5EF4-FFF2-40B4-BE49-F238E27FC236}">
                <a16:creationId xmlns:a16="http://schemas.microsoft.com/office/drawing/2014/main" id="{20C61C8B-C2C2-4861-BD84-507156C876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4389D8-E949-4A3A-96B9-6987FB42DB8C}"/>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177990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144E8A-AEA6-468C-8332-30ADB07BFE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F25660-E4EE-482A-849D-126EE5DFC5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0C1B20-A873-4ED4-94D9-92F1B13C5C9A}"/>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5" name="Footer Placeholder 4">
            <a:extLst>
              <a:ext uri="{FF2B5EF4-FFF2-40B4-BE49-F238E27FC236}">
                <a16:creationId xmlns:a16="http://schemas.microsoft.com/office/drawing/2014/main" id="{059F138F-75E3-4386-9DC9-042882AF0B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49B42D-B524-467A-8C2A-F015E9BCCCC5}"/>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983765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2917B-30EA-408F-96E4-4EED6E0043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BA1870C-6291-489C-B7D6-923A64EC36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F405DC-D2C3-4D46-81BF-660B1883730C}"/>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AB3F48FE-7C8F-4017-B4B9-6E695A574F15}"/>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B5734250-387A-4BFB-B48F-EEA7D6A58B74}"/>
              </a:ext>
            </a:extLst>
          </p:cNvPr>
          <p:cNvSpPr>
            <a:spLocks noGrp="1"/>
          </p:cNvSpPr>
          <p:nvPr>
            <p:ph type="sldNum" sz="quarter" idx="12"/>
          </p:nvPr>
        </p:nvSpPr>
        <p:spPr/>
        <p:txBody>
          <a:bodyPr/>
          <a:lstStyle>
            <a:lvl1pPr>
              <a:defRPr/>
            </a:lvl1pPr>
          </a:lstStyle>
          <a:p>
            <a:fld id="{C1321477-AD68-4C3B-9E89-4D19E2489163}" type="slidenum">
              <a:rPr lang="en-GB" altLang="en-US"/>
              <a:pPr/>
              <a:t>‹#›</a:t>
            </a:fld>
            <a:endParaRPr lang="en-GB" altLang="en-US"/>
          </a:p>
        </p:txBody>
      </p:sp>
    </p:spTree>
    <p:extLst>
      <p:ext uri="{BB962C8B-B14F-4D97-AF65-F5344CB8AC3E}">
        <p14:creationId xmlns:p14="http://schemas.microsoft.com/office/powerpoint/2010/main" val="2237729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E7BE3-A813-4CAE-A53F-159DF99195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82A9BF-CA2A-4AA7-8B0E-29560E42F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C69C63-ADCB-45DE-BCD6-2DECC6CB36FD}"/>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7855BFBC-7606-4153-A5DD-6295E54A987C}"/>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817EDDD1-559B-4BC0-9C87-6772E3726A34}"/>
              </a:ext>
            </a:extLst>
          </p:cNvPr>
          <p:cNvSpPr>
            <a:spLocks noGrp="1"/>
          </p:cNvSpPr>
          <p:nvPr>
            <p:ph type="sldNum" sz="quarter" idx="12"/>
          </p:nvPr>
        </p:nvSpPr>
        <p:spPr/>
        <p:txBody>
          <a:bodyPr/>
          <a:lstStyle>
            <a:lvl1pPr>
              <a:defRPr/>
            </a:lvl1pPr>
          </a:lstStyle>
          <a:p>
            <a:fld id="{72A57236-1D1D-4D75-9C0E-1E6B9AD57B71}" type="slidenum">
              <a:rPr lang="en-GB" altLang="en-US"/>
              <a:pPr/>
              <a:t>‹#›</a:t>
            </a:fld>
            <a:endParaRPr lang="en-GB" altLang="en-US"/>
          </a:p>
        </p:txBody>
      </p:sp>
    </p:spTree>
    <p:extLst>
      <p:ext uri="{BB962C8B-B14F-4D97-AF65-F5344CB8AC3E}">
        <p14:creationId xmlns:p14="http://schemas.microsoft.com/office/powerpoint/2010/main" val="3130542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79EEE-F101-46D8-A2C4-185E16906D2D}"/>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2A3AF9F-7386-417C-A0BF-2D420FB2B12B}"/>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DDFA58C-67A7-4B79-B80E-2DAB58325653}"/>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EF28286-1F1F-418B-8983-7BAA03E1C98D}"/>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2DD419A6-1763-4C4C-B0D3-8A729F88D7B2}"/>
              </a:ext>
            </a:extLst>
          </p:cNvPr>
          <p:cNvSpPr>
            <a:spLocks noGrp="1"/>
          </p:cNvSpPr>
          <p:nvPr>
            <p:ph type="sldNum" sz="quarter" idx="12"/>
          </p:nvPr>
        </p:nvSpPr>
        <p:spPr/>
        <p:txBody>
          <a:bodyPr/>
          <a:lstStyle>
            <a:lvl1pPr>
              <a:defRPr/>
            </a:lvl1pPr>
          </a:lstStyle>
          <a:p>
            <a:fld id="{BF11D838-5047-4BFD-AF8A-FF2939A0A7D8}" type="slidenum">
              <a:rPr lang="en-GB" altLang="en-US"/>
              <a:pPr/>
              <a:t>‹#›</a:t>
            </a:fld>
            <a:endParaRPr lang="en-GB" altLang="en-US"/>
          </a:p>
        </p:txBody>
      </p:sp>
    </p:spTree>
    <p:extLst>
      <p:ext uri="{BB962C8B-B14F-4D97-AF65-F5344CB8AC3E}">
        <p14:creationId xmlns:p14="http://schemas.microsoft.com/office/powerpoint/2010/main" val="2288465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878D6-D8F7-4924-AB38-54FB6F47B6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1ACD23-3475-4475-8737-16ABD490DEBE}"/>
              </a:ext>
            </a:extLst>
          </p:cNvPr>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2C611C-A2F1-4EDC-A164-61950B473211}"/>
              </a:ext>
            </a:extLst>
          </p:cNvPr>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D558EF-70FC-44E6-BABD-A903C70DEFE1}"/>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87C70D53-BF15-41F3-8F30-B64C0D4869E1}"/>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A834F4DA-3ED8-4A80-AFEF-C2E5A3445823}"/>
              </a:ext>
            </a:extLst>
          </p:cNvPr>
          <p:cNvSpPr>
            <a:spLocks noGrp="1"/>
          </p:cNvSpPr>
          <p:nvPr>
            <p:ph type="sldNum" sz="quarter" idx="12"/>
          </p:nvPr>
        </p:nvSpPr>
        <p:spPr/>
        <p:txBody>
          <a:bodyPr/>
          <a:lstStyle>
            <a:lvl1pPr>
              <a:defRPr/>
            </a:lvl1pPr>
          </a:lstStyle>
          <a:p>
            <a:fld id="{9411F4A0-E653-477D-B9FD-5EE1D79956D1}" type="slidenum">
              <a:rPr lang="en-GB" altLang="en-US"/>
              <a:pPr/>
              <a:t>‹#›</a:t>
            </a:fld>
            <a:endParaRPr lang="en-GB" altLang="en-US"/>
          </a:p>
        </p:txBody>
      </p:sp>
    </p:spTree>
    <p:extLst>
      <p:ext uri="{BB962C8B-B14F-4D97-AF65-F5344CB8AC3E}">
        <p14:creationId xmlns:p14="http://schemas.microsoft.com/office/powerpoint/2010/main" val="605019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341FA-4EEB-44A6-9A30-E96F6E309EE6}"/>
              </a:ext>
            </a:extLst>
          </p:cNvPr>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E71304-2E56-4219-AAB3-2CAC416FF8AC}"/>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CE8710-A52E-4409-8432-C41862FB93B0}"/>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D7FB316-22B1-411A-8B74-512A41E9C80A}"/>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0BA1CB-38AE-486F-8DA9-9B63CDDDAD7C}"/>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9B4748D-2446-4B8E-B66C-A4703223F527}"/>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5EAE538D-F56F-4914-ADD1-04EC57C69E9F}"/>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3A0160DB-7CE4-4CCE-B8ED-345CAED9B886}"/>
              </a:ext>
            </a:extLst>
          </p:cNvPr>
          <p:cNvSpPr>
            <a:spLocks noGrp="1"/>
          </p:cNvSpPr>
          <p:nvPr>
            <p:ph type="sldNum" sz="quarter" idx="12"/>
          </p:nvPr>
        </p:nvSpPr>
        <p:spPr/>
        <p:txBody>
          <a:bodyPr/>
          <a:lstStyle>
            <a:lvl1pPr>
              <a:defRPr/>
            </a:lvl1pPr>
          </a:lstStyle>
          <a:p>
            <a:fld id="{992A0D20-F728-42CF-B4C8-F4FD871C3C4C}" type="slidenum">
              <a:rPr lang="en-GB" altLang="en-US"/>
              <a:pPr/>
              <a:t>‹#›</a:t>
            </a:fld>
            <a:endParaRPr lang="en-GB" altLang="en-US"/>
          </a:p>
        </p:txBody>
      </p:sp>
    </p:spTree>
    <p:extLst>
      <p:ext uri="{BB962C8B-B14F-4D97-AF65-F5344CB8AC3E}">
        <p14:creationId xmlns:p14="http://schemas.microsoft.com/office/powerpoint/2010/main" val="2489571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AB19C-2806-4E52-876A-986B7D9B26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60A41B5-359E-49B7-A473-98B1A75FABBF}"/>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4FA04C1C-56E8-4E34-B740-B15447CF955F}"/>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9ACFA62B-592D-4963-B54F-DC7C76E76034}"/>
              </a:ext>
            </a:extLst>
          </p:cNvPr>
          <p:cNvSpPr>
            <a:spLocks noGrp="1"/>
          </p:cNvSpPr>
          <p:nvPr>
            <p:ph type="sldNum" sz="quarter" idx="12"/>
          </p:nvPr>
        </p:nvSpPr>
        <p:spPr/>
        <p:txBody>
          <a:bodyPr/>
          <a:lstStyle>
            <a:lvl1pPr>
              <a:defRPr/>
            </a:lvl1pPr>
          </a:lstStyle>
          <a:p>
            <a:fld id="{9754DBCF-9FDA-4DB4-A4AB-9352AA5CB1B9}" type="slidenum">
              <a:rPr lang="en-GB" altLang="en-US"/>
              <a:pPr/>
              <a:t>‹#›</a:t>
            </a:fld>
            <a:endParaRPr lang="en-GB" altLang="en-US"/>
          </a:p>
        </p:txBody>
      </p:sp>
    </p:spTree>
    <p:extLst>
      <p:ext uri="{BB962C8B-B14F-4D97-AF65-F5344CB8AC3E}">
        <p14:creationId xmlns:p14="http://schemas.microsoft.com/office/powerpoint/2010/main" val="36555308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EB1DF-86F9-477E-BC7A-A3BEBCA98BD4}"/>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5B3E59A5-F182-47E6-939B-A8E392BC5183}"/>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E1425631-C093-4E30-B531-54E399C09954}"/>
              </a:ext>
            </a:extLst>
          </p:cNvPr>
          <p:cNvSpPr>
            <a:spLocks noGrp="1"/>
          </p:cNvSpPr>
          <p:nvPr>
            <p:ph type="sldNum" sz="quarter" idx="12"/>
          </p:nvPr>
        </p:nvSpPr>
        <p:spPr/>
        <p:txBody>
          <a:bodyPr/>
          <a:lstStyle>
            <a:lvl1pPr>
              <a:defRPr/>
            </a:lvl1pPr>
          </a:lstStyle>
          <a:p>
            <a:fld id="{79490A8A-EA20-4EFB-A85F-58F06C5950FB}" type="slidenum">
              <a:rPr lang="en-GB" altLang="en-US"/>
              <a:pPr/>
              <a:t>‹#›</a:t>
            </a:fld>
            <a:endParaRPr lang="en-GB" altLang="en-US"/>
          </a:p>
        </p:txBody>
      </p:sp>
    </p:spTree>
    <p:extLst>
      <p:ext uri="{BB962C8B-B14F-4D97-AF65-F5344CB8AC3E}">
        <p14:creationId xmlns:p14="http://schemas.microsoft.com/office/powerpoint/2010/main" val="1940003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D65C3-93E1-462A-8CA5-041AC1E790CC}"/>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038C3A-DF22-4768-AECE-E2B1850471F3}"/>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F7339D-136F-46CB-9A2B-C5BCA3C4A3A9}"/>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59E95B-B376-4536-8E74-4E5FA2CDC2B5}"/>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E6F618C4-6548-461E-BC71-D8237E3EEBA1}"/>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619F6169-09CA-4D57-BAC4-7CAA2D6DCD2F}"/>
              </a:ext>
            </a:extLst>
          </p:cNvPr>
          <p:cNvSpPr>
            <a:spLocks noGrp="1"/>
          </p:cNvSpPr>
          <p:nvPr>
            <p:ph type="sldNum" sz="quarter" idx="12"/>
          </p:nvPr>
        </p:nvSpPr>
        <p:spPr/>
        <p:txBody>
          <a:bodyPr/>
          <a:lstStyle>
            <a:lvl1pPr>
              <a:defRPr/>
            </a:lvl1pPr>
          </a:lstStyle>
          <a:p>
            <a:fld id="{39C62AC6-4AAF-42C6-9569-9C3F8AA3F68B}" type="slidenum">
              <a:rPr lang="en-GB" altLang="en-US"/>
              <a:pPr/>
              <a:t>‹#›</a:t>
            </a:fld>
            <a:endParaRPr lang="en-GB" altLang="en-US"/>
          </a:p>
        </p:txBody>
      </p:sp>
    </p:spTree>
    <p:extLst>
      <p:ext uri="{BB962C8B-B14F-4D97-AF65-F5344CB8AC3E}">
        <p14:creationId xmlns:p14="http://schemas.microsoft.com/office/powerpoint/2010/main" val="152480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B839A-8E88-4739-9A97-BB48323BC0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884378-7C61-4EBC-8662-D88A919C79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15E29F-E532-48C3-B412-CE6B27EACA62}"/>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5" name="Footer Placeholder 4">
            <a:extLst>
              <a:ext uri="{FF2B5EF4-FFF2-40B4-BE49-F238E27FC236}">
                <a16:creationId xmlns:a16="http://schemas.microsoft.com/office/drawing/2014/main" id="{26C9616C-06E1-4DAA-BE35-7389FEC8FB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7F07AD-3517-4F5F-AEC9-8CCC582CA482}"/>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1640189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4095-F5DD-4BDE-8184-250858F213F1}"/>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B900A6-02D8-4EA2-9AA6-F144AF322E56}"/>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FCE82BA-53F5-4867-9C9F-17C7968ADDA8}"/>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351F59-FA60-4665-BC4E-D281F61C8F02}"/>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615F4FF1-91FD-40D1-A30E-17B803677B0D}"/>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EB0D8FC2-B648-41F2-B831-1DD41A963CDC}"/>
              </a:ext>
            </a:extLst>
          </p:cNvPr>
          <p:cNvSpPr>
            <a:spLocks noGrp="1"/>
          </p:cNvSpPr>
          <p:nvPr>
            <p:ph type="sldNum" sz="quarter" idx="12"/>
          </p:nvPr>
        </p:nvSpPr>
        <p:spPr/>
        <p:txBody>
          <a:bodyPr/>
          <a:lstStyle>
            <a:lvl1pPr>
              <a:defRPr/>
            </a:lvl1pPr>
          </a:lstStyle>
          <a:p>
            <a:fld id="{B74A2A43-1FCE-40D7-991D-85919D36F565}" type="slidenum">
              <a:rPr lang="en-GB" altLang="en-US"/>
              <a:pPr/>
              <a:t>‹#›</a:t>
            </a:fld>
            <a:endParaRPr lang="en-GB" altLang="en-US"/>
          </a:p>
        </p:txBody>
      </p:sp>
    </p:spTree>
    <p:extLst>
      <p:ext uri="{BB962C8B-B14F-4D97-AF65-F5344CB8AC3E}">
        <p14:creationId xmlns:p14="http://schemas.microsoft.com/office/powerpoint/2010/main" val="2811841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74EC5-1436-4219-9455-5A39098BD62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481822-A8FB-45C3-B06A-5F0C99019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B9101A-E536-403B-87F2-AE223D237466}"/>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6C34373E-9C79-4D4E-A170-549A80613DB0}"/>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72A78FCE-FD09-4E24-B2FC-619A8DF39CFF}"/>
              </a:ext>
            </a:extLst>
          </p:cNvPr>
          <p:cNvSpPr>
            <a:spLocks noGrp="1"/>
          </p:cNvSpPr>
          <p:nvPr>
            <p:ph type="sldNum" sz="quarter" idx="12"/>
          </p:nvPr>
        </p:nvSpPr>
        <p:spPr/>
        <p:txBody>
          <a:bodyPr/>
          <a:lstStyle>
            <a:lvl1pPr>
              <a:defRPr/>
            </a:lvl1pPr>
          </a:lstStyle>
          <a:p>
            <a:fld id="{345C60A1-0F1A-4356-B434-244B788532BE}" type="slidenum">
              <a:rPr lang="en-GB" altLang="en-US"/>
              <a:pPr/>
              <a:t>‹#›</a:t>
            </a:fld>
            <a:endParaRPr lang="en-GB" altLang="en-US"/>
          </a:p>
        </p:txBody>
      </p:sp>
    </p:spTree>
    <p:extLst>
      <p:ext uri="{BB962C8B-B14F-4D97-AF65-F5344CB8AC3E}">
        <p14:creationId xmlns:p14="http://schemas.microsoft.com/office/powerpoint/2010/main" val="2354968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7C152D-56C8-494F-A011-704ED1C6FECC}"/>
              </a:ext>
            </a:extLst>
          </p:cNvPr>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EC28A9-43DA-4E0C-8DB8-116195CF3043}"/>
              </a:ext>
            </a:extLst>
          </p:cNvPr>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811B63-FCD3-4450-A3D1-AC2C75C5C8B0}"/>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092DB4CB-24C5-4753-869A-99C1F51F8410}"/>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304CBF98-5CB3-4D84-9606-436E603E63A0}"/>
              </a:ext>
            </a:extLst>
          </p:cNvPr>
          <p:cNvSpPr>
            <a:spLocks noGrp="1"/>
          </p:cNvSpPr>
          <p:nvPr>
            <p:ph type="sldNum" sz="quarter" idx="12"/>
          </p:nvPr>
        </p:nvSpPr>
        <p:spPr/>
        <p:txBody>
          <a:bodyPr/>
          <a:lstStyle>
            <a:lvl1pPr>
              <a:defRPr/>
            </a:lvl1pPr>
          </a:lstStyle>
          <a:p>
            <a:fld id="{B147F350-7B92-423A-96B5-B2F16573FFD9}" type="slidenum">
              <a:rPr lang="en-GB" altLang="en-US"/>
              <a:pPr/>
              <a:t>‹#›</a:t>
            </a:fld>
            <a:endParaRPr lang="en-GB" altLang="en-US"/>
          </a:p>
        </p:txBody>
      </p:sp>
    </p:spTree>
    <p:extLst>
      <p:ext uri="{BB962C8B-B14F-4D97-AF65-F5344CB8AC3E}">
        <p14:creationId xmlns:p14="http://schemas.microsoft.com/office/powerpoint/2010/main" val="18245659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C94A1-FCD1-45F9-B618-CBE3D6DFCE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9AF8D6-5D90-4262-88DE-34D01A6761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658D7E4-2FB6-46E6-B639-C57836782617}"/>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3AB7650-135E-4C83-B60B-816CAB37BC69}"/>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D154AC34-AB52-40D6-8375-CF62B7C84A05}"/>
              </a:ext>
            </a:extLst>
          </p:cNvPr>
          <p:cNvSpPr>
            <a:spLocks noGrp="1"/>
          </p:cNvSpPr>
          <p:nvPr>
            <p:ph type="sldNum" sz="quarter" idx="12"/>
          </p:nvPr>
        </p:nvSpPr>
        <p:spPr/>
        <p:txBody>
          <a:bodyPr/>
          <a:lstStyle>
            <a:lvl1pPr>
              <a:defRPr/>
            </a:lvl1pPr>
          </a:lstStyle>
          <a:p>
            <a:fld id="{52FC2FF5-0F22-4C89-9A94-7DA9D84851BD}" type="slidenum">
              <a:rPr lang="en-GB" altLang="en-US"/>
              <a:pPr/>
              <a:t>‹#›</a:t>
            </a:fld>
            <a:endParaRPr lang="en-GB" altLang="en-US"/>
          </a:p>
        </p:txBody>
      </p:sp>
    </p:spTree>
    <p:extLst>
      <p:ext uri="{BB962C8B-B14F-4D97-AF65-F5344CB8AC3E}">
        <p14:creationId xmlns:p14="http://schemas.microsoft.com/office/powerpoint/2010/main" val="26149036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AC1ED-ED10-4B94-BE56-F79957E537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028C09-D42F-4DD9-8532-DDFC1DADC5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00A7C-B6AD-46BD-B72E-0171C622EE04}"/>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FDBDDE7-0E11-49FD-B5DD-3DBDBBB84AB5}"/>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2B691D8F-01A3-4B5E-80E6-0CFD69E83BD8}"/>
              </a:ext>
            </a:extLst>
          </p:cNvPr>
          <p:cNvSpPr>
            <a:spLocks noGrp="1"/>
          </p:cNvSpPr>
          <p:nvPr>
            <p:ph type="sldNum" sz="quarter" idx="12"/>
          </p:nvPr>
        </p:nvSpPr>
        <p:spPr/>
        <p:txBody>
          <a:bodyPr/>
          <a:lstStyle>
            <a:lvl1pPr>
              <a:defRPr/>
            </a:lvl1pPr>
          </a:lstStyle>
          <a:p>
            <a:fld id="{66D13A94-3A80-4747-AF4E-9DE9973C3D85}" type="slidenum">
              <a:rPr lang="en-GB" altLang="en-US"/>
              <a:pPr/>
              <a:t>‹#›</a:t>
            </a:fld>
            <a:endParaRPr lang="en-GB" altLang="en-US"/>
          </a:p>
        </p:txBody>
      </p:sp>
    </p:spTree>
    <p:extLst>
      <p:ext uri="{BB962C8B-B14F-4D97-AF65-F5344CB8AC3E}">
        <p14:creationId xmlns:p14="http://schemas.microsoft.com/office/powerpoint/2010/main" val="19605158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DB1DD-363B-482D-BFAB-CABC3B24290D}"/>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BF8CFDC-3105-439E-93CE-91FFE30E3912}"/>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C22CC9F-28D3-4382-8ABF-38D0FBDE40EB}"/>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A7688098-DAB8-462D-8391-71A982900C92}"/>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A520DF1E-F19D-4BDB-9F54-F9E28991E108}"/>
              </a:ext>
            </a:extLst>
          </p:cNvPr>
          <p:cNvSpPr>
            <a:spLocks noGrp="1"/>
          </p:cNvSpPr>
          <p:nvPr>
            <p:ph type="sldNum" sz="quarter" idx="12"/>
          </p:nvPr>
        </p:nvSpPr>
        <p:spPr/>
        <p:txBody>
          <a:bodyPr/>
          <a:lstStyle>
            <a:lvl1pPr>
              <a:defRPr/>
            </a:lvl1pPr>
          </a:lstStyle>
          <a:p>
            <a:fld id="{9E88A872-CEAA-4143-B953-06A4267D5937}" type="slidenum">
              <a:rPr lang="en-GB" altLang="en-US"/>
              <a:pPr/>
              <a:t>‹#›</a:t>
            </a:fld>
            <a:endParaRPr lang="en-GB" altLang="en-US"/>
          </a:p>
        </p:txBody>
      </p:sp>
    </p:spTree>
    <p:extLst>
      <p:ext uri="{BB962C8B-B14F-4D97-AF65-F5344CB8AC3E}">
        <p14:creationId xmlns:p14="http://schemas.microsoft.com/office/powerpoint/2010/main" val="40128541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62D3-A118-477F-8417-8B4A49C5BC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5BEA06-D5A0-4547-8087-1AD9D57E00A1}"/>
              </a:ext>
            </a:extLst>
          </p:cNvPr>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84499B4-70D8-44C7-85A2-A6F915D86754}"/>
              </a:ext>
            </a:extLst>
          </p:cNvPr>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4F0F79A-E0AA-42E4-B607-8B05B100231F}"/>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29702DA5-5017-4AC8-B243-83BC00AB3159}"/>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41DC8E95-B0E2-448B-B9FD-E218CEC5DD69}"/>
              </a:ext>
            </a:extLst>
          </p:cNvPr>
          <p:cNvSpPr>
            <a:spLocks noGrp="1"/>
          </p:cNvSpPr>
          <p:nvPr>
            <p:ph type="sldNum" sz="quarter" idx="12"/>
          </p:nvPr>
        </p:nvSpPr>
        <p:spPr/>
        <p:txBody>
          <a:bodyPr/>
          <a:lstStyle>
            <a:lvl1pPr>
              <a:defRPr/>
            </a:lvl1pPr>
          </a:lstStyle>
          <a:p>
            <a:fld id="{F0BF2E3B-0538-434E-B3AA-958A1881E7AD}" type="slidenum">
              <a:rPr lang="en-GB" altLang="en-US"/>
              <a:pPr/>
              <a:t>‹#›</a:t>
            </a:fld>
            <a:endParaRPr lang="en-GB" altLang="en-US"/>
          </a:p>
        </p:txBody>
      </p:sp>
    </p:spTree>
    <p:extLst>
      <p:ext uri="{BB962C8B-B14F-4D97-AF65-F5344CB8AC3E}">
        <p14:creationId xmlns:p14="http://schemas.microsoft.com/office/powerpoint/2010/main" val="20356607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7D3D-D582-436B-B530-2BE50016CFB0}"/>
              </a:ext>
            </a:extLst>
          </p:cNvPr>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18663E-2422-49EA-B996-9423E0CE668C}"/>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EE903C-2DB9-46C4-8F57-CB277FB825D6}"/>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0FF475-10D3-46E4-A0BF-F136D8E9E126}"/>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07E462-1253-4ACA-A048-BAE511BD24DE}"/>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5D72653-A212-4963-B665-3DE8669673A6}"/>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0A202EF3-5318-416E-86DD-E9D1A2053E6D}"/>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933D967D-4672-4300-9CC6-72A4D7F5B3E9}"/>
              </a:ext>
            </a:extLst>
          </p:cNvPr>
          <p:cNvSpPr>
            <a:spLocks noGrp="1"/>
          </p:cNvSpPr>
          <p:nvPr>
            <p:ph type="sldNum" sz="quarter" idx="12"/>
          </p:nvPr>
        </p:nvSpPr>
        <p:spPr/>
        <p:txBody>
          <a:bodyPr/>
          <a:lstStyle>
            <a:lvl1pPr>
              <a:defRPr/>
            </a:lvl1pPr>
          </a:lstStyle>
          <a:p>
            <a:fld id="{A49858C6-F447-4BEF-A6BB-618A79562AC3}" type="slidenum">
              <a:rPr lang="en-GB" altLang="en-US"/>
              <a:pPr/>
              <a:t>‹#›</a:t>
            </a:fld>
            <a:endParaRPr lang="en-GB" altLang="en-US"/>
          </a:p>
        </p:txBody>
      </p:sp>
    </p:spTree>
    <p:extLst>
      <p:ext uri="{BB962C8B-B14F-4D97-AF65-F5344CB8AC3E}">
        <p14:creationId xmlns:p14="http://schemas.microsoft.com/office/powerpoint/2010/main" val="242533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2BEC5-0D84-4476-8D18-C61E2AEB39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382D37-F581-49F9-8F65-863E17A4E307}"/>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CBF21AC2-91C0-40DD-8E59-94024DD8FA3B}"/>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75A4AF11-C1A0-4302-964C-34EDB6DFE7AC}"/>
              </a:ext>
            </a:extLst>
          </p:cNvPr>
          <p:cNvSpPr>
            <a:spLocks noGrp="1"/>
          </p:cNvSpPr>
          <p:nvPr>
            <p:ph type="sldNum" sz="quarter" idx="12"/>
          </p:nvPr>
        </p:nvSpPr>
        <p:spPr/>
        <p:txBody>
          <a:bodyPr/>
          <a:lstStyle>
            <a:lvl1pPr>
              <a:defRPr/>
            </a:lvl1pPr>
          </a:lstStyle>
          <a:p>
            <a:fld id="{335DC04B-547B-4BFC-83B1-0796B20D9013}" type="slidenum">
              <a:rPr lang="en-GB" altLang="en-US"/>
              <a:pPr/>
              <a:t>‹#›</a:t>
            </a:fld>
            <a:endParaRPr lang="en-GB" altLang="en-US"/>
          </a:p>
        </p:txBody>
      </p:sp>
    </p:spTree>
    <p:extLst>
      <p:ext uri="{BB962C8B-B14F-4D97-AF65-F5344CB8AC3E}">
        <p14:creationId xmlns:p14="http://schemas.microsoft.com/office/powerpoint/2010/main" val="17789614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A804CC-A222-4D45-A4E6-5414D41CC398}"/>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FEC14CFA-7980-4E8C-B16D-73306352843A}"/>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3C6FA855-1F88-4581-B410-AFA9C9EE6251}"/>
              </a:ext>
            </a:extLst>
          </p:cNvPr>
          <p:cNvSpPr>
            <a:spLocks noGrp="1"/>
          </p:cNvSpPr>
          <p:nvPr>
            <p:ph type="sldNum" sz="quarter" idx="12"/>
          </p:nvPr>
        </p:nvSpPr>
        <p:spPr/>
        <p:txBody>
          <a:bodyPr/>
          <a:lstStyle>
            <a:lvl1pPr>
              <a:defRPr/>
            </a:lvl1pPr>
          </a:lstStyle>
          <a:p>
            <a:fld id="{9F2E9715-D0EE-4F6A-AB59-86EB78F4D565}" type="slidenum">
              <a:rPr lang="en-GB" altLang="en-US"/>
              <a:pPr/>
              <a:t>‹#›</a:t>
            </a:fld>
            <a:endParaRPr lang="en-GB" altLang="en-US"/>
          </a:p>
        </p:txBody>
      </p:sp>
    </p:spTree>
    <p:extLst>
      <p:ext uri="{BB962C8B-B14F-4D97-AF65-F5344CB8AC3E}">
        <p14:creationId xmlns:p14="http://schemas.microsoft.com/office/powerpoint/2010/main" val="2423697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709B5-7AB9-4790-8D5B-89BD48D3BB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2DDBCD-A2B1-45B6-ABBC-D85D59A120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934121-EAE2-4BA1-AF1C-1E6C5E4DF145}"/>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5" name="Footer Placeholder 4">
            <a:extLst>
              <a:ext uri="{FF2B5EF4-FFF2-40B4-BE49-F238E27FC236}">
                <a16:creationId xmlns:a16="http://schemas.microsoft.com/office/drawing/2014/main" id="{1AEB784E-DC26-4B3D-A58E-F558930C87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546EFF-5BA0-486C-A3D4-8D9B9D92632F}"/>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31714206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3375A-AE69-41E7-841D-1FADCAC2F09D}"/>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95F7528-8E8B-4371-8064-31BB637F15B4}"/>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01AB04-F36C-441A-9059-2A1EFF96BDE9}"/>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0574A8-FA4E-4BE4-8A35-8E02461D08CE}"/>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0EB5FA1F-FE0D-4776-8A71-D74A38F5C155}"/>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E081DB0A-42B0-4215-969B-E7A2BE065B71}"/>
              </a:ext>
            </a:extLst>
          </p:cNvPr>
          <p:cNvSpPr>
            <a:spLocks noGrp="1"/>
          </p:cNvSpPr>
          <p:nvPr>
            <p:ph type="sldNum" sz="quarter" idx="12"/>
          </p:nvPr>
        </p:nvSpPr>
        <p:spPr/>
        <p:txBody>
          <a:bodyPr/>
          <a:lstStyle>
            <a:lvl1pPr>
              <a:defRPr/>
            </a:lvl1pPr>
          </a:lstStyle>
          <a:p>
            <a:fld id="{61FA00B5-B884-40E6-84DE-CCF5EB20FE1A}" type="slidenum">
              <a:rPr lang="en-GB" altLang="en-US"/>
              <a:pPr/>
              <a:t>‹#›</a:t>
            </a:fld>
            <a:endParaRPr lang="en-GB" altLang="en-US"/>
          </a:p>
        </p:txBody>
      </p:sp>
    </p:spTree>
    <p:extLst>
      <p:ext uri="{BB962C8B-B14F-4D97-AF65-F5344CB8AC3E}">
        <p14:creationId xmlns:p14="http://schemas.microsoft.com/office/powerpoint/2010/main" val="2593299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0684-9555-47B5-9DFA-98A409EAF208}"/>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72847C4-03E6-41D8-990D-C7149EC1CEEA}"/>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BCB1538-6BA9-49A1-B562-A27C6BF618B5}"/>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51E13C-EAEA-4A96-AE02-0CC49128C93B}"/>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299A728B-3FAE-418E-BF30-0988818004C6}"/>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8D6884DA-358D-46DB-9321-2EA5ED03F591}"/>
              </a:ext>
            </a:extLst>
          </p:cNvPr>
          <p:cNvSpPr>
            <a:spLocks noGrp="1"/>
          </p:cNvSpPr>
          <p:nvPr>
            <p:ph type="sldNum" sz="quarter" idx="12"/>
          </p:nvPr>
        </p:nvSpPr>
        <p:spPr/>
        <p:txBody>
          <a:bodyPr/>
          <a:lstStyle>
            <a:lvl1pPr>
              <a:defRPr/>
            </a:lvl1pPr>
          </a:lstStyle>
          <a:p>
            <a:fld id="{698A3DC9-6527-428D-BEF6-1D7F94E878B9}" type="slidenum">
              <a:rPr lang="en-GB" altLang="en-US"/>
              <a:pPr/>
              <a:t>‹#›</a:t>
            </a:fld>
            <a:endParaRPr lang="en-GB" altLang="en-US"/>
          </a:p>
        </p:txBody>
      </p:sp>
    </p:spTree>
    <p:extLst>
      <p:ext uri="{BB962C8B-B14F-4D97-AF65-F5344CB8AC3E}">
        <p14:creationId xmlns:p14="http://schemas.microsoft.com/office/powerpoint/2010/main" val="16492822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33FC8-800A-4A34-8FAE-46FAE79D072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41B502-CFA1-4800-89F6-22C9A9899F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D75A87-EFCD-4B53-8098-1187CB0D0052}"/>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CF44A9EB-7375-442E-8E2E-E5136732C0C4}"/>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9C320977-B9B2-4B67-9255-E29D463A2F81}"/>
              </a:ext>
            </a:extLst>
          </p:cNvPr>
          <p:cNvSpPr>
            <a:spLocks noGrp="1"/>
          </p:cNvSpPr>
          <p:nvPr>
            <p:ph type="sldNum" sz="quarter" idx="12"/>
          </p:nvPr>
        </p:nvSpPr>
        <p:spPr/>
        <p:txBody>
          <a:bodyPr/>
          <a:lstStyle>
            <a:lvl1pPr>
              <a:defRPr/>
            </a:lvl1pPr>
          </a:lstStyle>
          <a:p>
            <a:fld id="{ACFD3468-8C58-4CBA-B35A-B0D132476281}" type="slidenum">
              <a:rPr lang="en-GB" altLang="en-US"/>
              <a:pPr/>
              <a:t>‹#›</a:t>
            </a:fld>
            <a:endParaRPr lang="en-GB" altLang="en-US"/>
          </a:p>
        </p:txBody>
      </p:sp>
    </p:spTree>
    <p:extLst>
      <p:ext uri="{BB962C8B-B14F-4D97-AF65-F5344CB8AC3E}">
        <p14:creationId xmlns:p14="http://schemas.microsoft.com/office/powerpoint/2010/main" val="1892609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0B7807-9D63-494A-9E57-B783D8D9D41F}"/>
              </a:ext>
            </a:extLst>
          </p:cNvPr>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1C4D6A-89B6-4DFF-BC95-8A1B33A314DF}"/>
              </a:ext>
            </a:extLst>
          </p:cNvPr>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D43797-1BA2-4110-B90D-FFB2FFCDC925}"/>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BA7DDA28-13D3-48DF-896E-4AABC0D144E0}"/>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75632F0F-12D1-4B1E-85E1-7555869B2EAF}"/>
              </a:ext>
            </a:extLst>
          </p:cNvPr>
          <p:cNvSpPr>
            <a:spLocks noGrp="1"/>
          </p:cNvSpPr>
          <p:nvPr>
            <p:ph type="sldNum" sz="quarter" idx="12"/>
          </p:nvPr>
        </p:nvSpPr>
        <p:spPr/>
        <p:txBody>
          <a:bodyPr/>
          <a:lstStyle>
            <a:lvl1pPr>
              <a:defRPr/>
            </a:lvl1pPr>
          </a:lstStyle>
          <a:p>
            <a:fld id="{FEF5CE4D-ECB2-4694-ADDE-E7B8581AD698}" type="slidenum">
              <a:rPr lang="en-GB" altLang="en-US"/>
              <a:pPr/>
              <a:t>‹#›</a:t>
            </a:fld>
            <a:endParaRPr lang="en-GB" altLang="en-US"/>
          </a:p>
        </p:txBody>
      </p:sp>
    </p:spTree>
    <p:extLst>
      <p:ext uri="{BB962C8B-B14F-4D97-AF65-F5344CB8AC3E}">
        <p14:creationId xmlns:p14="http://schemas.microsoft.com/office/powerpoint/2010/main" val="152970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1D17F-9FBA-4B5E-8C9C-66F69FAB98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23CCC0-5EF1-44F4-A7AF-78E6AF0935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6FFAA2-EB34-45C6-B2D6-D5B1A1D7B6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0784C12-1CEF-41E7-9A20-0DDC72767C69}"/>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6" name="Footer Placeholder 5">
            <a:extLst>
              <a:ext uri="{FF2B5EF4-FFF2-40B4-BE49-F238E27FC236}">
                <a16:creationId xmlns:a16="http://schemas.microsoft.com/office/drawing/2014/main" id="{CE0773B6-1C4E-4963-B2A3-DC7A5384AF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545A08-AFD2-449D-A609-FD2E866BD9BF}"/>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32890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9E0E6-970C-45B5-972A-C0443A37203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0F8E89-2FC4-4079-9CE4-ADF2F01C4E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746B03-801B-45C2-9BBC-AB2EDB4353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341A47-D135-4239-8FD3-097594B27F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3F74D8-0704-47E7-A328-BE6DA157A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4B6C53B-DBA7-4E11-B979-04480B6F64B1}"/>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8" name="Footer Placeholder 7">
            <a:extLst>
              <a:ext uri="{FF2B5EF4-FFF2-40B4-BE49-F238E27FC236}">
                <a16:creationId xmlns:a16="http://schemas.microsoft.com/office/drawing/2014/main" id="{D6374144-4547-445E-AD53-426C03198E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7193B9-20D3-4251-ACBF-786A0C054386}"/>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3199482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5D8A5-51DF-4858-B7C1-48A1A63D48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AE2F0F-24FC-434A-BD88-4B3699B8E93D}"/>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4" name="Footer Placeholder 3">
            <a:extLst>
              <a:ext uri="{FF2B5EF4-FFF2-40B4-BE49-F238E27FC236}">
                <a16:creationId xmlns:a16="http://schemas.microsoft.com/office/drawing/2014/main" id="{FFAACA34-3975-4EBC-BED6-13185FBF40B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9E8DB36-9031-4988-AB63-B1C66720E589}"/>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600698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F0E3F2-1108-47C9-A150-5B356E3E8F6F}"/>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3" name="Footer Placeholder 2">
            <a:extLst>
              <a:ext uri="{FF2B5EF4-FFF2-40B4-BE49-F238E27FC236}">
                <a16:creationId xmlns:a16="http://schemas.microsoft.com/office/drawing/2014/main" id="{57B5E185-72A4-4B69-A608-4ED3E6CAD09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C6977B-3AEA-4964-A5D8-F0C96092D33F}"/>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322901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4F3F-CCB6-4F71-BBB8-C8E32AC296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9F90C04-55EB-4B26-94BA-3B3663A2E8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ADE57FD-5E3C-4BD5-8215-E3057023E2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33FEA6-4A72-4E27-B158-66DA0BD05F30}"/>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6" name="Footer Placeholder 5">
            <a:extLst>
              <a:ext uri="{FF2B5EF4-FFF2-40B4-BE49-F238E27FC236}">
                <a16:creationId xmlns:a16="http://schemas.microsoft.com/office/drawing/2014/main" id="{98C3D8BF-B6BE-456D-80D5-41930B1EF2E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656048-94E2-4204-A29D-1C9453B92206}"/>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273434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AB859-54C5-4F88-9671-2678C26C1A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0FECCCD-E9F6-4F69-8418-B5F72A16C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2781188-4FFB-4465-B126-1B24B0C0F8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96A301-34B4-4035-9206-24AE3E830979}"/>
              </a:ext>
            </a:extLst>
          </p:cNvPr>
          <p:cNvSpPr>
            <a:spLocks noGrp="1"/>
          </p:cNvSpPr>
          <p:nvPr>
            <p:ph type="dt" sz="half" idx="10"/>
          </p:nvPr>
        </p:nvSpPr>
        <p:spPr/>
        <p:txBody>
          <a:bodyPr/>
          <a:lstStyle/>
          <a:p>
            <a:fld id="{3582DE20-DDF3-4E67-B208-A058C0BCC2D1}" type="datetimeFigureOut">
              <a:rPr lang="en-GB" smtClean="0"/>
              <a:t>03/05/2021</a:t>
            </a:fld>
            <a:endParaRPr lang="en-GB"/>
          </a:p>
        </p:txBody>
      </p:sp>
      <p:sp>
        <p:nvSpPr>
          <p:cNvPr id="6" name="Footer Placeholder 5">
            <a:extLst>
              <a:ext uri="{FF2B5EF4-FFF2-40B4-BE49-F238E27FC236}">
                <a16:creationId xmlns:a16="http://schemas.microsoft.com/office/drawing/2014/main" id="{7821C83A-30BF-4A2F-889C-0E02021492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BAE63B-3A1D-4D1C-B17F-17D1F31D41CF}"/>
              </a:ext>
            </a:extLst>
          </p:cNvPr>
          <p:cNvSpPr>
            <a:spLocks noGrp="1"/>
          </p:cNvSpPr>
          <p:nvPr>
            <p:ph type="sldNum" sz="quarter" idx="12"/>
          </p:nvPr>
        </p:nvSpPr>
        <p:spPr/>
        <p:txBody>
          <a:bodyPr/>
          <a:lstStyle/>
          <a:p>
            <a:fld id="{FA142DB5-3B7C-4080-B29D-3C745C51D5A4}" type="slidenum">
              <a:rPr lang="en-GB" smtClean="0"/>
              <a:t>‹#›</a:t>
            </a:fld>
            <a:endParaRPr lang="en-GB"/>
          </a:p>
        </p:txBody>
      </p:sp>
    </p:spTree>
    <p:extLst>
      <p:ext uri="{BB962C8B-B14F-4D97-AF65-F5344CB8AC3E}">
        <p14:creationId xmlns:p14="http://schemas.microsoft.com/office/powerpoint/2010/main" val="1033968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D5226A-4F6A-4E9C-8E21-2E1E05B9AC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4B75BC-AF66-40EA-BFF6-020373FB1A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3401A3-B5ED-4598-8DD4-2E9293F0A1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2DE20-DDF3-4E67-B208-A058C0BCC2D1}" type="datetimeFigureOut">
              <a:rPr lang="en-GB" smtClean="0"/>
              <a:t>03/05/2021</a:t>
            </a:fld>
            <a:endParaRPr lang="en-GB"/>
          </a:p>
        </p:txBody>
      </p:sp>
      <p:sp>
        <p:nvSpPr>
          <p:cNvPr id="5" name="Footer Placeholder 4">
            <a:extLst>
              <a:ext uri="{FF2B5EF4-FFF2-40B4-BE49-F238E27FC236}">
                <a16:creationId xmlns:a16="http://schemas.microsoft.com/office/drawing/2014/main" id="{6C59D4AF-DBC6-40F1-BAB8-3C80E4FE21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D280E92-F03A-45C1-8A4B-8D1CD79B73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42DB5-3B7C-4080-B29D-3C745C51D5A4}" type="slidenum">
              <a:rPr lang="en-GB" smtClean="0"/>
              <a:t>‹#›</a:t>
            </a:fld>
            <a:endParaRPr lang="en-GB"/>
          </a:p>
        </p:txBody>
      </p:sp>
    </p:spTree>
    <p:extLst>
      <p:ext uri="{BB962C8B-B14F-4D97-AF65-F5344CB8AC3E}">
        <p14:creationId xmlns:p14="http://schemas.microsoft.com/office/powerpoint/2010/main" val="1621174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50000">
              <a:schemeClr val="accent2"/>
            </a:gs>
            <a:gs pos="100000">
              <a:schemeClr val="hlink"/>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CC4BF15-9F20-45CE-9872-BF4C698A13D7}"/>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7EBE130F-EE51-47DC-AA39-7EABB8128979}"/>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BAAF0390-E391-440D-9A3F-FCB8EED5AE2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334108ED-1CC6-49F1-BF00-822C8DBF7472}"/>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90B2397F-09D8-43A5-B95E-3D40DFC83269}"/>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F29765D-54E3-4990-BC54-C777FC397012}" type="slidenum">
              <a:rPr lang="en-GB" altLang="en-US"/>
              <a:pPr/>
              <a:t>‹#›</a:t>
            </a:fld>
            <a:endParaRPr lang="en-GB" altLang="en-US"/>
          </a:p>
        </p:txBody>
      </p:sp>
    </p:spTree>
    <p:extLst>
      <p:ext uri="{BB962C8B-B14F-4D97-AF65-F5344CB8AC3E}">
        <p14:creationId xmlns:p14="http://schemas.microsoft.com/office/powerpoint/2010/main" val="180898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s>
            <a:gs pos="50000">
              <a:srgbClr val="008000"/>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C396368-3BB5-4CB9-B948-C8121B5A0225}"/>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8C1901E1-30ED-4C75-84A7-CC219792734E}"/>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E82C27BF-EE88-47FA-962D-4210843CE307}"/>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30AC34BD-75D8-41B1-B7D3-338FCDDE2B27}"/>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C913D4B0-705B-426B-9A49-A2B713B5237B}"/>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4B0F70A-DED0-418B-9104-70BFDB4F8BE6}" type="slidenum">
              <a:rPr lang="en-GB" altLang="en-US"/>
              <a:pPr/>
              <a:t>‹#›</a:t>
            </a:fld>
            <a:endParaRPr lang="en-GB" altLang="en-US"/>
          </a:p>
        </p:txBody>
      </p:sp>
    </p:spTree>
    <p:extLst>
      <p:ext uri="{BB962C8B-B14F-4D97-AF65-F5344CB8AC3E}">
        <p14:creationId xmlns:p14="http://schemas.microsoft.com/office/powerpoint/2010/main" val="37337871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iosri.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6EE83-5D9D-485B-846E-948D2CF088F0}"/>
              </a:ext>
            </a:extLst>
          </p:cNvPr>
          <p:cNvSpPr>
            <a:spLocks noGrp="1"/>
          </p:cNvSpPr>
          <p:nvPr>
            <p:ph type="ctrTitle"/>
          </p:nvPr>
        </p:nvSpPr>
        <p:spPr/>
        <p:txBody>
          <a:bodyPr>
            <a:normAutofit fontScale="90000"/>
          </a:bodyPr>
          <a:lstStyle/>
          <a:p>
            <a:r>
              <a:rPr lang="en-GB" b="1" dirty="0">
                <a:latin typeface="+mn-lt"/>
              </a:rPr>
              <a:t>A SCOTTISH FLORA:  A History of Scotland as Told by its Plants</a:t>
            </a:r>
            <a:br>
              <a:rPr lang="en-GB" dirty="0"/>
            </a:br>
            <a:endParaRPr lang="en-GB" dirty="0"/>
          </a:p>
        </p:txBody>
      </p:sp>
      <p:sp>
        <p:nvSpPr>
          <p:cNvPr id="3" name="Subtitle 2">
            <a:extLst>
              <a:ext uri="{FF2B5EF4-FFF2-40B4-BE49-F238E27FC236}">
                <a16:creationId xmlns:a16="http://schemas.microsoft.com/office/drawing/2014/main" id="{F6A06B88-A354-49FF-80B3-CF60D2EA30CE}"/>
              </a:ext>
            </a:extLst>
          </p:cNvPr>
          <p:cNvSpPr>
            <a:spLocks noGrp="1"/>
          </p:cNvSpPr>
          <p:nvPr>
            <p:ph type="subTitle" idx="1"/>
          </p:nvPr>
        </p:nvSpPr>
        <p:spPr/>
        <p:txBody>
          <a:bodyPr>
            <a:noAutofit/>
          </a:bodyPr>
          <a:lstStyle/>
          <a:p>
            <a:r>
              <a:rPr lang="en-GB" sz="3600" b="1" dirty="0"/>
              <a:t>Dr Keith Skene</a:t>
            </a:r>
          </a:p>
          <a:p>
            <a:r>
              <a:rPr lang="en-GB" sz="3600" b="1" dirty="0"/>
              <a:t>Biosphere Research Institute</a:t>
            </a:r>
          </a:p>
          <a:p>
            <a:r>
              <a:rPr lang="en-GB" sz="3600" b="1" dirty="0">
                <a:hlinkClick r:id="rId2"/>
              </a:rPr>
              <a:t>www.biosri.org</a:t>
            </a:r>
            <a:r>
              <a:rPr lang="en-GB" sz="3600" b="1" dirty="0"/>
              <a:t> </a:t>
            </a:r>
          </a:p>
        </p:txBody>
      </p:sp>
    </p:spTree>
    <p:extLst>
      <p:ext uri="{BB962C8B-B14F-4D97-AF65-F5344CB8AC3E}">
        <p14:creationId xmlns:p14="http://schemas.microsoft.com/office/powerpoint/2010/main" val="2410732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9156B29-8F4E-47AB-B25A-D93113BDFE5B}"/>
              </a:ext>
            </a:extLst>
          </p:cNvPr>
          <p:cNvSpPr>
            <a:spLocks noGrp="1" noChangeArrowheads="1"/>
          </p:cNvSpPr>
          <p:nvPr>
            <p:ph type="title"/>
          </p:nvPr>
        </p:nvSpPr>
        <p:spPr/>
        <p:txBody>
          <a:bodyPr/>
          <a:lstStyle/>
          <a:p>
            <a:r>
              <a:rPr lang="en-GB" altLang="en-US" sz="4000" b="1">
                <a:solidFill>
                  <a:schemeClr val="bg1"/>
                </a:solidFill>
                <a:latin typeface="Tahoma" panose="020B0604030504040204" pitchFamily="34" charset="0"/>
              </a:rPr>
              <a:t>Plant kingdom is monophyletic</a:t>
            </a:r>
          </a:p>
        </p:txBody>
      </p:sp>
      <p:sp>
        <p:nvSpPr>
          <p:cNvPr id="7171" name="Rectangle 3">
            <a:extLst>
              <a:ext uri="{FF2B5EF4-FFF2-40B4-BE49-F238E27FC236}">
                <a16:creationId xmlns:a16="http://schemas.microsoft.com/office/drawing/2014/main" id="{BCBA786F-5798-4804-A7A8-7FE6CF3B7FEE}"/>
              </a:ext>
            </a:extLst>
          </p:cNvPr>
          <p:cNvSpPr>
            <a:spLocks noGrp="1" noChangeArrowheads="1"/>
          </p:cNvSpPr>
          <p:nvPr>
            <p:ph type="body" idx="1"/>
          </p:nvPr>
        </p:nvSpPr>
        <p:spPr/>
        <p:txBody>
          <a:bodyPr/>
          <a:lstStyle/>
          <a:p>
            <a:r>
              <a:rPr lang="en-GB" altLang="en-US" b="1" dirty="0">
                <a:solidFill>
                  <a:schemeClr val="bg1"/>
                </a:solidFill>
                <a:latin typeface="Tahoma" panose="020B0604030504040204" pitchFamily="34" charset="0"/>
              </a:rPr>
              <a:t>The most likely origin:</a:t>
            </a:r>
          </a:p>
          <a:p>
            <a:r>
              <a:rPr lang="en-GB" altLang="en-US" b="1" dirty="0">
                <a:solidFill>
                  <a:schemeClr val="bg1"/>
                </a:solidFill>
                <a:latin typeface="Tahoma" panose="020B0604030504040204" pitchFamily="34" charset="0"/>
              </a:rPr>
              <a:t>A group of green algae called the Charophyceae or </a:t>
            </a:r>
            <a:r>
              <a:rPr lang="en-GB" altLang="en-US" b="1" dirty="0" err="1">
                <a:solidFill>
                  <a:schemeClr val="bg1"/>
                </a:solidFill>
                <a:latin typeface="Tahoma" panose="020B0604030504040204" pitchFamily="34" charset="0"/>
              </a:rPr>
              <a:t>stoneworts</a:t>
            </a:r>
            <a:endParaRPr lang="en-GB" altLang="en-US" b="1" dirty="0">
              <a:solidFill>
                <a:schemeClr val="bg1"/>
              </a:solidFill>
              <a:latin typeface="Tahoma" panose="020B0604030504040204" pitchFamily="34" charset="0"/>
            </a:endParaRPr>
          </a:p>
          <a:p>
            <a:endParaRPr lang="en-GB" altLang="en-US" b="1" dirty="0">
              <a:solidFill>
                <a:schemeClr val="bg1"/>
              </a:solidFill>
              <a:latin typeface="Tahoma" panose="020B060403050404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415FB88-C3D9-4C4D-AF62-6A8ABD6FFA06}"/>
              </a:ext>
            </a:extLst>
          </p:cNvPr>
          <p:cNvSpPr>
            <a:spLocks noGrp="1" noChangeArrowheads="1"/>
          </p:cNvSpPr>
          <p:nvPr>
            <p:ph type="title"/>
          </p:nvPr>
        </p:nvSpPr>
        <p:spPr/>
        <p:txBody>
          <a:bodyPr/>
          <a:lstStyle/>
          <a:p>
            <a:r>
              <a:rPr lang="en-GB" altLang="en-US" b="1">
                <a:solidFill>
                  <a:schemeClr val="bg1"/>
                </a:solidFill>
                <a:latin typeface="Tahoma" panose="020B0604030504040204" pitchFamily="34" charset="0"/>
              </a:rPr>
              <a:t>Why the Charophyceae?</a:t>
            </a:r>
          </a:p>
        </p:txBody>
      </p:sp>
      <p:sp>
        <p:nvSpPr>
          <p:cNvPr id="5123" name="Rectangle 3">
            <a:extLst>
              <a:ext uri="{FF2B5EF4-FFF2-40B4-BE49-F238E27FC236}">
                <a16:creationId xmlns:a16="http://schemas.microsoft.com/office/drawing/2014/main" id="{E91D0F8C-FB08-4016-9A7E-662EDE0070A7}"/>
              </a:ext>
            </a:extLst>
          </p:cNvPr>
          <p:cNvSpPr>
            <a:spLocks noGrp="1" noChangeArrowheads="1"/>
          </p:cNvSpPr>
          <p:nvPr>
            <p:ph type="body" idx="1"/>
          </p:nvPr>
        </p:nvSpPr>
        <p:spPr>
          <a:xfrm>
            <a:off x="-4174" y="1863247"/>
            <a:ext cx="10972800" cy="4525963"/>
          </a:xfrm>
        </p:spPr>
        <p:txBody>
          <a:bodyPr/>
          <a:lstStyle/>
          <a:p>
            <a:r>
              <a:rPr lang="en-GB" altLang="en-US" b="1" dirty="0">
                <a:solidFill>
                  <a:schemeClr val="bg1"/>
                </a:solidFill>
                <a:latin typeface="Tahoma" panose="020B0604030504040204" pitchFamily="34" charset="0"/>
              </a:rPr>
              <a:t>More advanced forms show:</a:t>
            </a:r>
          </a:p>
          <a:p>
            <a:r>
              <a:rPr lang="en-GB" altLang="en-US" b="1" dirty="0">
                <a:solidFill>
                  <a:schemeClr val="bg1"/>
                </a:solidFill>
                <a:latin typeface="Tahoma" panose="020B0604030504040204" pitchFamily="34" charset="0"/>
              </a:rPr>
              <a:t>Flagellate sperm and non-motile eggs</a:t>
            </a:r>
          </a:p>
          <a:p>
            <a:r>
              <a:rPr lang="en-GB" altLang="en-US" b="1" dirty="0">
                <a:solidFill>
                  <a:schemeClr val="bg1"/>
                </a:solidFill>
                <a:latin typeface="Tahoma" panose="020B0604030504040204" pitchFamily="34" charset="0"/>
              </a:rPr>
              <a:t>- precursor of pollen and seeds</a:t>
            </a:r>
          </a:p>
          <a:p>
            <a:r>
              <a:rPr lang="en-GB" altLang="en-US" b="1" dirty="0">
                <a:solidFill>
                  <a:schemeClr val="bg1"/>
                </a:solidFill>
                <a:latin typeface="Tahoma" panose="020B0604030504040204" pitchFamily="34" charset="0"/>
              </a:rPr>
              <a:t>Sporopollenin-like material</a:t>
            </a:r>
          </a:p>
          <a:p>
            <a:r>
              <a:rPr lang="en-GB" altLang="en-US" b="1" dirty="0">
                <a:solidFill>
                  <a:schemeClr val="bg1"/>
                </a:solidFill>
                <a:latin typeface="Tahoma" panose="020B0604030504040204" pitchFamily="34" charset="0"/>
              </a:rPr>
              <a:t>- precursor of key pollen molecules</a:t>
            </a:r>
          </a:p>
          <a:p>
            <a:r>
              <a:rPr lang="en-GB" altLang="en-US" b="1" dirty="0">
                <a:solidFill>
                  <a:schemeClr val="bg1"/>
                </a:solidFill>
                <a:latin typeface="Tahoma" panose="020B0604030504040204" pitchFamily="34" charset="0"/>
              </a:rPr>
              <a:t>Storage of starch in plastids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8C4D13D-3207-42B6-8E41-07A9DD8FA849}"/>
              </a:ext>
            </a:extLst>
          </p:cNvPr>
          <p:cNvSpPr>
            <a:spLocks noGrp="1" noChangeArrowheads="1"/>
          </p:cNvSpPr>
          <p:nvPr>
            <p:ph type="title"/>
          </p:nvPr>
        </p:nvSpPr>
        <p:spPr/>
        <p:txBody>
          <a:bodyPr/>
          <a:lstStyle/>
          <a:p>
            <a:r>
              <a:rPr lang="en-GB" altLang="en-US" b="1">
                <a:solidFill>
                  <a:schemeClr val="bg1"/>
                </a:solidFill>
                <a:latin typeface="Tahoma" panose="020B0604030504040204" pitchFamily="34" charset="0"/>
              </a:rPr>
              <a:t>Origin of the Charophyceae</a:t>
            </a:r>
          </a:p>
        </p:txBody>
      </p:sp>
      <p:sp>
        <p:nvSpPr>
          <p:cNvPr id="8195" name="Rectangle 3">
            <a:extLst>
              <a:ext uri="{FF2B5EF4-FFF2-40B4-BE49-F238E27FC236}">
                <a16:creationId xmlns:a16="http://schemas.microsoft.com/office/drawing/2014/main" id="{B256D7AD-B672-4D08-8814-82E645933ACA}"/>
              </a:ext>
            </a:extLst>
          </p:cNvPr>
          <p:cNvSpPr>
            <a:spLocks noGrp="1" noChangeArrowheads="1"/>
          </p:cNvSpPr>
          <p:nvPr>
            <p:ph type="body" idx="1"/>
          </p:nvPr>
        </p:nvSpPr>
        <p:spPr/>
        <p:txBody>
          <a:bodyPr/>
          <a:lstStyle/>
          <a:p>
            <a:r>
              <a:rPr lang="en-GB" altLang="en-US" b="1">
                <a:solidFill>
                  <a:schemeClr val="bg1"/>
                </a:solidFill>
                <a:latin typeface="Tahoma" panose="020B0604030504040204" pitchFamily="34" charset="0"/>
              </a:rPr>
              <a:t>Something like </a:t>
            </a:r>
            <a:r>
              <a:rPr lang="en-GB" altLang="en-US" b="1" i="1">
                <a:solidFill>
                  <a:schemeClr val="bg1"/>
                </a:solidFill>
                <a:latin typeface="Tahoma" panose="020B0604030504040204" pitchFamily="34" charset="0"/>
              </a:rPr>
              <a:t>Mesostigma</a:t>
            </a:r>
          </a:p>
        </p:txBody>
      </p:sp>
      <p:sp>
        <p:nvSpPr>
          <p:cNvPr id="8198" name="Text Box 6">
            <a:extLst>
              <a:ext uri="{FF2B5EF4-FFF2-40B4-BE49-F238E27FC236}">
                <a16:creationId xmlns:a16="http://schemas.microsoft.com/office/drawing/2014/main" id="{489D0762-5932-4D75-9B16-A90EE6187C34}"/>
              </a:ext>
            </a:extLst>
          </p:cNvPr>
          <p:cNvSpPr txBox="1">
            <a:spLocks noChangeArrowheads="1"/>
          </p:cNvSpPr>
          <p:nvPr/>
        </p:nvSpPr>
        <p:spPr bwMode="auto">
          <a:xfrm>
            <a:off x="2116138" y="5284789"/>
            <a:ext cx="60055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3200" b="1">
                <a:solidFill>
                  <a:srgbClr val="FFFFFF"/>
                </a:solidFill>
                <a:latin typeface="Tahoma" panose="020B0604030504040204" pitchFamily="34" charset="0"/>
              </a:rPr>
              <a:t>The beginning for all plants?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E8BFD1E-8722-462D-AC34-0B8A2B81BD83}"/>
              </a:ext>
            </a:extLst>
          </p:cNvPr>
          <p:cNvSpPr>
            <a:spLocks noGrp="1" noChangeArrowheads="1"/>
          </p:cNvSpPr>
          <p:nvPr>
            <p:ph type="title"/>
          </p:nvPr>
        </p:nvSpPr>
        <p:spPr/>
        <p:txBody>
          <a:bodyPr/>
          <a:lstStyle/>
          <a:p>
            <a:r>
              <a:rPr lang="en-GB" altLang="en-US" b="1">
                <a:solidFill>
                  <a:schemeClr val="bg1"/>
                </a:solidFill>
                <a:latin typeface="Tahoma" panose="020B0604030504040204" pitchFamily="34" charset="0"/>
              </a:rPr>
              <a:t>From Algae to Angiosperms</a:t>
            </a:r>
          </a:p>
        </p:txBody>
      </p:sp>
      <p:sp>
        <p:nvSpPr>
          <p:cNvPr id="11267" name="Rectangle 3">
            <a:extLst>
              <a:ext uri="{FF2B5EF4-FFF2-40B4-BE49-F238E27FC236}">
                <a16:creationId xmlns:a16="http://schemas.microsoft.com/office/drawing/2014/main" id="{D88F223E-5914-4F7D-98F0-D07D7447F528}"/>
              </a:ext>
            </a:extLst>
          </p:cNvPr>
          <p:cNvSpPr>
            <a:spLocks noGrp="1" noChangeArrowheads="1"/>
          </p:cNvSpPr>
          <p:nvPr>
            <p:ph type="body" idx="1"/>
          </p:nvPr>
        </p:nvSpPr>
        <p:spPr/>
        <p:txBody>
          <a:bodyPr/>
          <a:lstStyle/>
          <a:p>
            <a:r>
              <a:rPr lang="en-GB" altLang="en-US" b="1" dirty="0">
                <a:solidFill>
                  <a:schemeClr val="bg1"/>
                </a:solidFill>
                <a:latin typeface="Tahoma" panose="020B0604030504040204" pitchFamily="34" charset="0"/>
              </a:rPr>
              <a:t>Move to land via lichens, mosses and liverworts</a:t>
            </a:r>
          </a:p>
          <a:p>
            <a:r>
              <a:rPr lang="en-GB" altLang="en-US" b="1" dirty="0">
                <a:solidFill>
                  <a:schemeClr val="bg1"/>
                </a:solidFill>
                <a:latin typeface="Tahoma" panose="020B0604030504040204" pitchFamily="34" charset="0"/>
              </a:rPr>
              <a:t>Likely with symbiotic partners.</a:t>
            </a:r>
          </a:p>
          <a:p>
            <a:endParaRPr lang="en-GB" altLang="en-US" b="1" dirty="0">
              <a:solidFill>
                <a:schemeClr val="bg1"/>
              </a:solidFill>
              <a:latin typeface="Tahoma" panose="020B0604030504040204" pitchFamily="34" charset="0"/>
            </a:endParaRPr>
          </a:p>
        </p:txBody>
      </p:sp>
      <p:sp>
        <p:nvSpPr>
          <p:cNvPr id="2" name="Rectangle 1">
            <a:extLst>
              <a:ext uri="{FF2B5EF4-FFF2-40B4-BE49-F238E27FC236}">
                <a16:creationId xmlns:a16="http://schemas.microsoft.com/office/drawing/2014/main" id="{35781FB9-4297-4235-B611-63402C69037C}"/>
              </a:ext>
            </a:extLst>
          </p:cNvPr>
          <p:cNvSpPr/>
          <p:nvPr/>
        </p:nvSpPr>
        <p:spPr>
          <a:xfrm>
            <a:off x="3451219" y="6350782"/>
            <a:ext cx="5246693" cy="400110"/>
          </a:xfrm>
          <a:prstGeom prst="rect">
            <a:avLst/>
          </a:prstGeom>
        </p:spPr>
        <p:txBody>
          <a:bodyPr wrap="none">
            <a:spAutoFit/>
          </a:bodyPr>
          <a:lstStyle/>
          <a:p>
            <a:r>
              <a:rPr lang="en-GB" sz="2000" b="1" i="1" dirty="0" err="1">
                <a:solidFill>
                  <a:schemeClr val="bg1"/>
                </a:solidFill>
                <a:latin typeface="Lora"/>
              </a:rPr>
              <a:t>Marchantia</a:t>
            </a:r>
            <a:r>
              <a:rPr lang="en-GB" sz="2000" b="1" i="1" dirty="0">
                <a:solidFill>
                  <a:schemeClr val="bg1"/>
                </a:solidFill>
                <a:latin typeface="Lora"/>
              </a:rPr>
              <a:t> </a:t>
            </a:r>
            <a:r>
              <a:rPr lang="en-GB" sz="2000" b="1" i="1" dirty="0" err="1">
                <a:solidFill>
                  <a:schemeClr val="bg1"/>
                </a:solidFill>
                <a:latin typeface="Lora"/>
              </a:rPr>
              <a:t>polymorpha</a:t>
            </a:r>
            <a:r>
              <a:rPr lang="en-GB" sz="2000" b="1" i="1" dirty="0">
                <a:solidFill>
                  <a:schemeClr val="bg1"/>
                </a:solidFill>
                <a:latin typeface="Lora"/>
              </a:rPr>
              <a:t>, </a:t>
            </a:r>
            <a:r>
              <a:rPr lang="en-GB" sz="2000" b="1" dirty="0">
                <a:solidFill>
                  <a:schemeClr val="bg1"/>
                </a:solidFill>
                <a:latin typeface="Lora"/>
              </a:rPr>
              <a:t>the common liverwort</a:t>
            </a:r>
            <a:endParaRPr lang="en-GB" sz="2000" b="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685944A-1D6E-45E2-B2CA-24B655A33826}"/>
              </a:ext>
            </a:extLst>
          </p:cNvPr>
          <p:cNvSpPr>
            <a:spLocks noGrp="1" noChangeArrowheads="1"/>
          </p:cNvSpPr>
          <p:nvPr>
            <p:ph type="title"/>
          </p:nvPr>
        </p:nvSpPr>
        <p:spPr/>
        <p:txBody>
          <a:bodyPr/>
          <a:lstStyle/>
          <a:p>
            <a:r>
              <a:rPr lang="en-GB" altLang="en-US" sz="4000" b="1" dirty="0">
                <a:solidFill>
                  <a:schemeClr val="bg1"/>
                </a:solidFill>
                <a:latin typeface="Tahoma" panose="020B0604030504040204" pitchFamily="34" charset="0"/>
              </a:rPr>
              <a:t>Differences in Plant and Animal emergence onto land</a:t>
            </a:r>
          </a:p>
        </p:txBody>
      </p:sp>
      <p:sp>
        <p:nvSpPr>
          <p:cNvPr id="33795" name="Rectangle 3">
            <a:extLst>
              <a:ext uri="{FF2B5EF4-FFF2-40B4-BE49-F238E27FC236}">
                <a16:creationId xmlns:a16="http://schemas.microsoft.com/office/drawing/2014/main" id="{E3AD1440-22EC-49E8-B8D2-F39DFA25E35A}"/>
              </a:ext>
            </a:extLst>
          </p:cNvPr>
          <p:cNvSpPr>
            <a:spLocks noGrp="1" noChangeArrowheads="1"/>
          </p:cNvSpPr>
          <p:nvPr>
            <p:ph type="body" idx="1"/>
          </p:nvPr>
        </p:nvSpPr>
        <p:spPr/>
        <p:txBody>
          <a:bodyPr/>
          <a:lstStyle/>
          <a:p>
            <a:endParaRPr lang="en-US" altLang="en-US"/>
          </a:p>
        </p:txBody>
      </p:sp>
      <p:sp>
        <p:nvSpPr>
          <p:cNvPr id="33796" name="Line 4">
            <a:extLst>
              <a:ext uri="{FF2B5EF4-FFF2-40B4-BE49-F238E27FC236}">
                <a16:creationId xmlns:a16="http://schemas.microsoft.com/office/drawing/2014/main" id="{08CD43FE-EDEF-4630-A382-402EA1FA067C}"/>
              </a:ext>
            </a:extLst>
          </p:cNvPr>
          <p:cNvSpPr>
            <a:spLocks noChangeShapeType="1"/>
          </p:cNvSpPr>
          <p:nvPr/>
        </p:nvSpPr>
        <p:spPr bwMode="auto">
          <a:xfrm flipH="1">
            <a:off x="2208214" y="4365625"/>
            <a:ext cx="7775575" cy="0"/>
          </a:xfrm>
          <a:prstGeom prst="line">
            <a:avLst/>
          </a:prstGeom>
          <a:noFill/>
          <a:ln w="762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33797" name="Line 5">
            <a:extLst>
              <a:ext uri="{FF2B5EF4-FFF2-40B4-BE49-F238E27FC236}">
                <a16:creationId xmlns:a16="http://schemas.microsoft.com/office/drawing/2014/main" id="{A3CB4B57-DF05-4832-B151-2C8BBC39C5A9}"/>
              </a:ext>
            </a:extLst>
          </p:cNvPr>
          <p:cNvSpPr>
            <a:spLocks noChangeShapeType="1"/>
          </p:cNvSpPr>
          <p:nvPr/>
        </p:nvSpPr>
        <p:spPr bwMode="auto">
          <a:xfrm flipV="1">
            <a:off x="3216275" y="3644900"/>
            <a:ext cx="0" cy="2592388"/>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33798" name="Freeform 6">
            <a:extLst>
              <a:ext uri="{FF2B5EF4-FFF2-40B4-BE49-F238E27FC236}">
                <a16:creationId xmlns:a16="http://schemas.microsoft.com/office/drawing/2014/main" id="{39D775A3-687E-406B-8646-F0068A642D25}"/>
              </a:ext>
            </a:extLst>
          </p:cNvPr>
          <p:cNvSpPr>
            <a:spLocks/>
          </p:cNvSpPr>
          <p:nvPr/>
        </p:nvSpPr>
        <p:spPr bwMode="auto">
          <a:xfrm>
            <a:off x="5951539" y="3789364"/>
            <a:ext cx="973137" cy="2016125"/>
          </a:xfrm>
          <a:custGeom>
            <a:avLst/>
            <a:gdLst>
              <a:gd name="T0" fmla="*/ 590 w 613"/>
              <a:gd name="T1" fmla="*/ 1270 h 1270"/>
              <a:gd name="T2" fmla="*/ 590 w 613"/>
              <a:gd name="T3" fmla="*/ 998 h 1270"/>
              <a:gd name="T4" fmla="*/ 454 w 613"/>
              <a:gd name="T5" fmla="*/ 907 h 1270"/>
              <a:gd name="T6" fmla="*/ 91 w 613"/>
              <a:gd name="T7" fmla="*/ 635 h 1270"/>
              <a:gd name="T8" fmla="*/ 0 w 613"/>
              <a:gd name="T9" fmla="*/ 0 h 1270"/>
            </a:gdLst>
            <a:ahLst/>
            <a:cxnLst>
              <a:cxn ang="0">
                <a:pos x="T0" y="T1"/>
              </a:cxn>
              <a:cxn ang="0">
                <a:pos x="T2" y="T3"/>
              </a:cxn>
              <a:cxn ang="0">
                <a:pos x="T4" y="T5"/>
              </a:cxn>
              <a:cxn ang="0">
                <a:pos x="T6" y="T7"/>
              </a:cxn>
              <a:cxn ang="0">
                <a:pos x="T8" y="T9"/>
              </a:cxn>
            </a:cxnLst>
            <a:rect l="0" t="0" r="r" b="b"/>
            <a:pathLst>
              <a:path w="613" h="1270">
                <a:moveTo>
                  <a:pt x="590" y="1270"/>
                </a:moveTo>
                <a:cubicBezTo>
                  <a:pt x="601" y="1164"/>
                  <a:pt x="613" y="1059"/>
                  <a:pt x="590" y="998"/>
                </a:cubicBezTo>
                <a:cubicBezTo>
                  <a:pt x="567" y="937"/>
                  <a:pt x="537" y="967"/>
                  <a:pt x="454" y="907"/>
                </a:cubicBezTo>
                <a:cubicBezTo>
                  <a:pt x="371" y="847"/>
                  <a:pt x="167" y="786"/>
                  <a:pt x="91" y="635"/>
                </a:cubicBezTo>
                <a:cubicBezTo>
                  <a:pt x="15" y="484"/>
                  <a:pt x="15" y="106"/>
                  <a:pt x="0" y="0"/>
                </a:cubicBezTo>
              </a:path>
            </a:pathLst>
          </a:custGeom>
          <a:noFill/>
          <a:ln w="762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33799" name="Freeform 7">
            <a:extLst>
              <a:ext uri="{FF2B5EF4-FFF2-40B4-BE49-F238E27FC236}">
                <a16:creationId xmlns:a16="http://schemas.microsoft.com/office/drawing/2014/main" id="{D46D7801-9D17-4B33-A108-FCDD950F8C37}"/>
              </a:ext>
            </a:extLst>
          </p:cNvPr>
          <p:cNvSpPr>
            <a:spLocks/>
          </p:cNvSpPr>
          <p:nvPr/>
        </p:nvSpPr>
        <p:spPr bwMode="auto">
          <a:xfrm>
            <a:off x="6888164" y="3789363"/>
            <a:ext cx="1587" cy="1511300"/>
          </a:xfrm>
          <a:custGeom>
            <a:avLst/>
            <a:gdLst>
              <a:gd name="T0" fmla="*/ 0 w 1"/>
              <a:gd name="T1" fmla="*/ 952 h 952"/>
              <a:gd name="T2" fmla="*/ 0 w 1"/>
              <a:gd name="T3" fmla="*/ 0 h 952"/>
            </a:gdLst>
            <a:ahLst/>
            <a:cxnLst>
              <a:cxn ang="0">
                <a:pos x="T0" y="T1"/>
              </a:cxn>
              <a:cxn ang="0">
                <a:pos x="T2" y="T3"/>
              </a:cxn>
            </a:cxnLst>
            <a:rect l="0" t="0" r="r" b="b"/>
            <a:pathLst>
              <a:path w="1" h="952">
                <a:moveTo>
                  <a:pt x="0" y="952"/>
                </a:moveTo>
                <a:cubicBezTo>
                  <a:pt x="0" y="555"/>
                  <a:pt x="0" y="159"/>
                  <a:pt x="0" y="0"/>
                </a:cubicBezTo>
              </a:path>
            </a:pathLst>
          </a:custGeom>
          <a:noFill/>
          <a:ln w="762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33800" name="Freeform 8">
            <a:extLst>
              <a:ext uri="{FF2B5EF4-FFF2-40B4-BE49-F238E27FC236}">
                <a16:creationId xmlns:a16="http://schemas.microsoft.com/office/drawing/2014/main" id="{528C2E44-43D2-4734-B38A-8AC8A6B269BE}"/>
              </a:ext>
            </a:extLst>
          </p:cNvPr>
          <p:cNvSpPr>
            <a:spLocks/>
          </p:cNvSpPr>
          <p:nvPr/>
        </p:nvSpPr>
        <p:spPr bwMode="auto">
          <a:xfrm>
            <a:off x="6888164" y="3860800"/>
            <a:ext cx="865187" cy="1512888"/>
          </a:xfrm>
          <a:custGeom>
            <a:avLst/>
            <a:gdLst>
              <a:gd name="T0" fmla="*/ 0 w 545"/>
              <a:gd name="T1" fmla="*/ 953 h 953"/>
              <a:gd name="T2" fmla="*/ 454 w 545"/>
              <a:gd name="T3" fmla="*/ 726 h 953"/>
              <a:gd name="T4" fmla="*/ 544 w 545"/>
              <a:gd name="T5" fmla="*/ 0 h 953"/>
            </a:gdLst>
            <a:ahLst/>
            <a:cxnLst>
              <a:cxn ang="0">
                <a:pos x="T0" y="T1"/>
              </a:cxn>
              <a:cxn ang="0">
                <a:pos x="T2" y="T3"/>
              </a:cxn>
              <a:cxn ang="0">
                <a:pos x="T4" y="T5"/>
              </a:cxn>
            </a:cxnLst>
            <a:rect l="0" t="0" r="r" b="b"/>
            <a:pathLst>
              <a:path w="545" h="953">
                <a:moveTo>
                  <a:pt x="0" y="953"/>
                </a:moveTo>
                <a:cubicBezTo>
                  <a:pt x="181" y="919"/>
                  <a:pt x="363" y="885"/>
                  <a:pt x="454" y="726"/>
                </a:cubicBezTo>
                <a:cubicBezTo>
                  <a:pt x="545" y="567"/>
                  <a:pt x="544" y="283"/>
                  <a:pt x="544" y="0"/>
                </a:cubicBezTo>
              </a:path>
            </a:pathLst>
          </a:custGeom>
          <a:noFill/>
          <a:ln w="762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33801" name="Text Box 9">
            <a:extLst>
              <a:ext uri="{FF2B5EF4-FFF2-40B4-BE49-F238E27FC236}">
                <a16:creationId xmlns:a16="http://schemas.microsoft.com/office/drawing/2014/main" id="{D5630F54-B61D-4127-B02E-DCAF2940B700}"/>
              </a:ext>
            </a:extLst>
          </p:cNvPr>
          <p:cNvSpPr txBox="1">
            <a:spLocks noChangeArrowheads="1"/>
          </p:cNvSpPr>
          <p:nvPr/>
        </p:nvSpPr>
        <p:spPr bwMode="auto">
          <a:xfrm>
            <a:off x="2654300" y="2971800"/>
            <a:ext cx="1138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2400" b="1">
                <a:solidFill>
                  <a:srgbClr val="FFFFFF"/>
                </a:solidFill>
                <a:latin typeface="Tahoma" panose="020B0604030504040204" pitchFamily="34" charset="0"/>
              </a:rPr>
              <a:t>Plants</a:t>
            </a:r>
          </a:p>
        </p:txBody>
      </p:sp>
      <p:sp>
        <p:nvSpPr>
          <p:cNvPr id="33802" name="Text Box 10">
            <a:extLst>
              <a:ext uri="{FF2B5EF4-FFF2-40B4-BE49-F238E27FC236}">
                <a16:creationId xmlns:a16="http://schemas.microsoft.com/office/drawing/2014/main" id="{81B580A7-6DE1-4482-8418-D223BCB7CA9E}"/>
              </a:ext>
            </a:extLst>
          </p:cNvPr>
          <p:cNvSpPr txBox="1">
            <a:spLocks noChangeArrowheads="1"/>
          </p:cNvSpPr>
          <p:nvPr/>
        </p:nvSpPr>
        <p:spPr bwMode="auto">
          <a:xfrm>
            <a:off x="6207126" y="3081338"/>
            <a:ext cx="1401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2400" b="1">
                <a:solidFill>
                  <a:srgbClr val="FFFFFF"/>
                </a:solidFill>
                <a:latin typeface="Tahoma" panose="020B0604030504040204" pitchFamily="34" charset="0"/>
              </a:rPr>
              <a:t>Animals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D69CB-DE1A-496B-AD44-677E862C342F}"/>
              </a:ext>
            </a:extLst>
          </p:cNvPr>
          <p:cNvSpPr>
            <a:spLocks noGrp="1"/>
          </p:cNvSpPr>
          <p:nvPr>
            <p:ph type="title"/>
          </p:nvPr>
        </p:nvSpPr>
        <p:spPr/>
        <p:txBody>
          <a:bodyPr/>
          <a:lstStyle/>
          <a:p>
            <a:r>
              <a:rPr lang="en-GB" b="1" dirty="0">
                <a:solidFill>
                  <a:schemeClr val="bg1"/>
                </a:solidFill>
              </a:rPr>
              <a:t>Scottish paleobiology: the origins of life on land</a:t>
            </a:r>
          </a:p>
        </p:txBody>
      </p:sp>
      <p:sp>
        <p:nvSpPr>
          <p:cNvPr id="3" name="Content Placeholder 2">
            <a:extLst>
              <a:ext uri="{FF2B5EF4-FFF2-40B4-BE49-F238E27FC236}">
                <a16:creationId xmlns:a16="http://schemas.microsoft.com/office/drawing/2014/main" id="{1FF0A394-D212-406A-99D5-BCA08417F936}"/>
              </a:ext>
            </a:extLst>
          </p:cNvPr>
          <p:cNvSpPr>
            <a:spLocks noGrp="1"/>
          </p:cNvSpPr>
          <p:nvPr>
            <p:ph idx="1"/>
          </p:nvPr>
        </p:nvSpPr>
        <p:spPr>
          <a:xfrm>
            <a:off x="609600" y="1712935"/>
            <a:ext cx="10972800" cy="4525963"/>
          </a:xfrm>
        </p:spPr>
        <p:txBody>
          <a:bodyPr/>
          <a:lstStyle/>
          <a:p>
            <a:r>
              <a:rPr lang="en-GB" b="1" dirty="0">
                <a:solidFill>
                  <a:schemeClr val="bg1"/>
                </a:solidFill>
              </a:rPr>
              <a:t>Oldest land animals (Island of </a:t>
            </a:r>
            <a:r>
              <a:rPr lang="en-GB" b="1" dirty="0" err="1">
                <a:solidFill>
                  <a:schemeClr val="bg1"/>
                </a:solidFill>
              </a:rPr>
              <a:t>Kerrara</a:t>
            </a:r>
            <a:r>
              <a:rPr lang="en-GB" b="1" dirty="0">
                <a:solidFill>
                  <a:schemeClr val="bg1"/>
                </a:solidFill>
              </a:rPr>
              <a:t>)</a:t>
            </a:r>
          </a:p>
          <a:p>
            <a:r>
              <a:rPr lang="en-GB" b="1" dirty="0">
                <a:solidFill>
                  <a:schemeClr val="bg1"/>
                </a:solidFill>
              </a:rPr>
              <a:t>Oldest stem insects (Aberdeenshire)</a:t>
            </a:r>
          </a:p>
          <a:p>
            <a:r>
              <a:rPr lang="en-GB" b="1" dirty="0">
                <a:solidFill>
                  <a:schemeClr val="bg1"/>
                </a:solidFill>
              </a:rPr>
              <a:t>Some of the oldest land plants (Aberdeenshire)</a:t>
            </a:r>
          </a:p>
          <a:p>
            <a:r>
              <a:rPr lang="en-GB" b="1" dirty="0">
                <a:solidFill>
                  <a:schemeClr val="bg1"/>
                </a:solidFill>
              </a:rPr>
              <a:t>Oldest stem reptiles (Elgin).</a:t>
            </a:r>
          </a:p>
          <a:p>
            <a:endParaRPr lang="en-GB" dirty="0"/>
          </a:p>
        </p:txBody>
      </p:sp>
    </p:spTree>
    <p:extLst>
      <p:ext uri="{BB962C8B-B14F-4D97-AF65-F5344CB8AC3E}">
        <p14:creationId xmlns:p14="http://schemas.microsoft.com/office/powerpoint/2010/main" val="3095146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F3E5B-C670-42A3-8D59-A54577F75926}"/>
              </a:ext>
            </a:extLst>
          </p:cNvPr>
          <p:cNvSpPr>
            <a:spLocks noGrp="1"/>
          </p:cNvSpPr>
          <p:nvPr>
            <p:ph type="title"/>
          </p:nvPr>
        </p:nvSpPr>
        <p:spPr/>
        <p:txBody>
          <a:bodyPr/>
          <a:lstStyle/>
          <a:p>
            <a:r>
              <a:rPr lang="en-GB" b="1" dirty="0">
                <a:solidFill>
                  <a:schemeClr val="bg1"/>
                </a:solidFill>
              </a:rPr>
              <a:t>The Elgin Reptiles</a:t>
            </a:r>
          </a:p>
        </p:txBody>
      </p:sp>
      <p:sp>
        <p:nvSpPr>
          <p:cNvPr id="3" name="Content Placeholder 2">
            <a:extLst>
              <a:ext uri="{FF2B5EF4-FFF2-40B4-BE49-F238E27FC236}">
                <a16:creationId xmlns:a16="http://schemas.microsoft.com/office/drawing/2014/main" id="{DEF46ED7-C048-4224-BA9D-0B1AAF04B973}"/>
              </a:ext>
            </a:extLst>
          </p:cNvPr>
          <p:cNvSpPr>
            <a:spLocks noGrp="1"/>
          </p:cNvSpPr>
          <p:nvPr>
            <p:ph idx="1"/>
          </p:nvPr>
        </p:nvSpPr>
        <p:spPr/>
        <p:txBody>
          <a:bodyPr/>
          <a:lstStyle/>
          <a:p>
            <a:r>
              <a:rPr lang="en-GB" b="1" dirty="0">
                <a:solidFill>
                  <a:schemeClr val="bg1"/>
                </a:solidFill>
              </a:rPr>
              <a:t>Stem reptiles</a:t>
            </a:r>
          </a:p>
          <a:p>
            <a:r>
              <a:rPr lang="en-GB" b="1" dirty="0">
                <a:solidFill>
                  <a:schemeClr val="bg1"/>
                </a:solidFill>
              </a:rPr>
              <a:t>Transition from amphibians</a:t>
            </a:r>
          </a:p>
          <a:p>
            <a:r>
              <a:rPr lang="en-GB" b="1" dirty="0">
                <a:solidFill>
                  <a:schemeClr val="bg1"/>
                </a:solidFill>
              </a:rPr>
              <a:t>Includes precursors of crocodiles and dinosaurs.</a:t>
            </a:r>
          </a:p>
        </p:txBody>
      </p:sp>
      <p:sp>
        <p:nvSpPr>
          <p:cNvPr id="4" name="TextBox 3">
            <a:extLst>
              <a:ext uri="{FF2B5EF4-FFF2-40B4-BE49-F238E27FC236}">
                <a16:creationId xmlns:a16="http://schemas.microsoft.com/office/drawing/2014/main" id="{8405E985-790B-4838-9F30-019197DD7A92}"/>
              </a:ext>
            </a:extLst>
          </p:cNvPr>
          <p:cNvSpPr txBox="1"/>
          <p:nvPr/>
        </p:nvSpPr>
        <p:spPr>
          <a:xfrm>
            <a:off x="4935254" y="6313119"/>
            <a:ext cx="941283" cy="369332"/>
          </a:xfrm>
          <a:prstGeom prst="rect">
            <a:avLst/>
          </a:prstGeom>
          <a:noFill/>
        </p:spPr>
        <p:txBody>
          <a:bodyPr wrap="none" rtlCol="0">
            <a:spAutoFit/>
          </a:bodyPr>
          <a:lstStyle/>
          <a:p>
            <a:r>
              <a:rPr lang="en-GB" b="1" i="1" dirty="0" err="1"/>
              <a:t>Elginia</a:t>
            </a:r>
            <a:endParaRPr lang="en-GB" b="1" i="1" dirty="0"/>
          </a:p>
        </p:txBody>
      </p:sp>
    </p:spTree>
    <p:extLst>
      <p:ext uri="{BB962C8B-B14F-4D97-AF65-F5344CB8AC3E}">
        <p14:creationId xmlns:p14="http://schemas.microsoft.com/office/powerpoint/2010/main" val="3015031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D324FF8-E249-451D-A9CD-D58055733C2B}"/>
              </a:ext>
            </a:extLst>
          </p:cNvPr>
          <p:cNvSpPr>
            <a:spLocks noGrp="1" noChangeArrowheads="1"/>
          </p:cNvSpPr>
          <p:nvPr>
            <p:ph type="title"/>
          </p:nvPr>
        </p:nvSpPr>
        <p:spPr/>
        <p:txBody>
          <a:bodyPr/>
          <a:lstStyle/>
          <a:p>
            <a:r>
              <a:rPr lang="en-GB" altLang="en-US" b="1">
                <a:solidFill>
                  <a:schemeClr val="bg1"/>
                </a:solidFill>
                <a:latin typeface="Tahoma" panose="020B0604030504040204" pitchFamily="34" charset="0"/>
              </a:rPr>
              <a:t>First Animals on land</a:t>
            </a:r>
          </a:p>
        </p:txBody>
      </p:sp>
      <p:sp>
        <p:nvSpPr>
          <p:cNvPr id="34819" name="Rectangle 3">
            <a:extLst>
              <a:ext uri="{FF2B5EF4-FFF2-40B4-BE49-F238E27FC236}">
                <a16:creationId xmlns:a16="http://schemas.microsoft.com/office/drawing/2014/main" id="{5DEF4BA3-3B6F-4AB6-8066-F85CE6FE6241}"/>
              </a:ext>
            </a:extLst>
          </p:cNvPr>
          <p:cNvSpPr>
            <a:spLocks noGrp="1" noChangeArrowheads="1"/>
          </p:cNvSpPr>
          <p:nvPr>
            <p:ph type="body" idx="1"/>
          </p:nvPr>
        </p:nvSpPr>
        <p:spPr>
          <a:xfrm>
            <a:off x="609600" y="1625979"/>
            <a:ext cx="10972800" cy="4525963"/>
          </a:xfrm>
        </p:spPr>
        <p:txBody>
          <a:bodyPr/>
          <a:lstStyle/>
          <a:p>
            <a:r>
              <a:rPr lang="en-GB" altLang="en-US" b="1" dirty="0">
                <a:solidFill>
                  <a:schemeClr val="bg1"/>
                </a:solidFill>
                <a:latin typeface="Tahoma" panose="020B0604030504040204" pitchFamily="34" charset="0"/>
              </a:rPr>
              <a:t>Trace fossils 510 MYA</a:t>
            </a:r>
          </a:p>
          <a:p>
            <a:r>
              <a:rPr lang="en-GB" altLang="en-US" b="1" dirty="0">
                <a:solidFill>
                  <a:schemeClr val="bg1"/>
                </a:solidFill>
                <a:latin typeface="Tahoma" panose="020B0604030504040204" pitchFamily="34" charset="0"/>
              </a:rPr>
              <a:t>Second oldest animal fossil: This myriapod, discovered in 2003 in Stonehaven and named </a:t>
            </a:r>
            <a:r>
              <a:rPr lang="en-GB" altLang="en-US" b="1" i="1" dirty="0" err="1">
                <a:solidFill>
                  <a:schemeClr val="bg1"/>
                </a:solidFill>
                <a:latin typeface="Tahoma" panose="020B0604030504040204" pitchFamily="34" charset="0"/>
              </a:rPr>
              <a:t>Pneumodesmus</a:t>
            </a:r>
            <a:r>
              <a:rPr lang="en-GB" altLang="en-US" b="1" i="1" dirty="0">
                <a:solidFill>
                  <a:schemeClr val="bg1"/>
                </a:solidFill>
                <a:latin typeface="Tahoma" panose="020B0604030504040204" pitchFamily="34" charset="0"/>
              </a:rPr>
              <a:t> </a:t>
            </a:r>
            <a:r>
              <a:rPr lang="en-GB" altLang="en-US" b="1" i="1" dirty="0" err="1">
                <a:solidFill>
                  <a:schemeClr val="bg1"/>
                </a:solidFill>
                <a:latin typeface="Tahoma" panose="020B0604030504040204" pitchFamily="34" charset="0"/>
              </a:rPr>
              <a:t>newmani</a:t>
            </a:r>
            <a:r>
              <a:rPr lang="en-GB" altLang="en-US" b="1" dirty="0">
                <a:solidFill>
                  <a:schemeClr val="bg1"/>
                </a:solidFill>
                <a:latin typeface="Tahoma" panose="020B0604030504040204" pitchFamily="34" charset="0"/>
              </a:rPr>
              <a:t>, is dated to 414 million years ago.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2621-80AE-4D35-9322-30DF150B91FD}"/>
              </a:ext>
            </a:extLst>
          </p:cNvPr>
          <p:cNvSpPr>
            <a:spLocks noGrp="1"/>
          </p:cNvSpPr>
          <p:nvPr>
            <p:ph type="title"/>
          </p:nvPr>
        </p:nvSpPr>
        <p:spPr/>
        <p:txBody>
          <a:bodyPr/>
          <a:lstStyle/>
          <a:p>
            <a:r>
              <a:rPr lang="en-GB" b="1" dirty="0">
                <a:solidFill>
                  <a:schemeClr val="bg1"/>
                </a:solidFill>
              </a:rPr>
              <a:t>Even older contender, 425 Mya:</a:t>
            </a:r>
          </a:p>
        </p:txBody>
      </p:sp>
      <p:sp>
        <p:nvSpPr>
          <p:cNvPr id="3" name="Content Placeholder 2">
            <a:extLst>
              <a:ext uri="{FF2B5EF4-FFF2-40B4-BE49-F238E27FC236}">
                <a16:creationId xmlns:a16="http://schemas.microsoft.com/office/drawing/2014/main" id="{92A0F032-354A-44B6-AF3A-A0B34A8C07AA}"/>
              </a:ext>
            </a:extLst>
          </p:cNvPr>
          <p:cNvSpPr>
            <a:spLocks noGrp="1"/>
          </p:cNvSpPr>
          <p:nvPr>
            <p:ph idx="1"/>
          </p:nvPr>
        </p:nvSpPr>
        <p:spPr/>
        <p:txBody>
          <a:bodyPr/>
          <a:lstStyle/>
          <a:p>
            <a:r>
              <a:rPr lang="en-GB" b="1" dirty="0">
                <a:solidFill>
                  <a:schemeClr val="bg1"/>
                </a:solidFill>
              </a:rPr>
              <a:t>Island of </a:t>
            </a:r>
            <a:r>
              <a:rPr lang="en-GB" b="1" dirty="0" err="1">
                <a:solidFill>
                  <a:schemeClr val="bg1"/>
                </a:solidFill>
              </a:rPr>
              <a:t>Kerrara</a:t>
            </a:r>
            <a:r>
              <a:rPr lang="en-GB" b="1" dirty="0">
                <a:solidFill>
                  <a:schemeClr val="bg1"/>
                </a:solidFill>
              </a:rPr>
              <a:t>: </a:t>
            </a:r>
            <a:r>
              <a:rPr lang="en-GB" b="1" i="1" dirty="0" err="1">
                <a:solidFill>
                  <a:schemeClr val="bg1"/>
                </a:solidFill>
              </a:rPr>
              <a:t>Kampecaris</a:t>
            </a:r>
            <a:r>
              <a:rPr lang="en-GB" b="1" i="1" dirty="0">
                <a:solidFill>
                  <a:schemeClr val="bg1"/>
                </a:solidFill>
              </a:rPr>
              <a:t> </a:t>
            </a:r>
            <a:r>
              <a:rPr lang="en-GB" b="1" i="1" dirty="0" err="1">
                <a:solidFill>
                  <a:schemeClr val="bg1"/>
                </a:solidFill>
              </a:rPr>
              <a:t>obanensi</a:t>
            </a:r>
            <a:endParaRPr lang="en-GB" b="1" i="1" dirty="0">
              <a:solidFill>
                <a:schemeClr val="bg1"/>
              </a:solidFill>
            </a:endParaRPr>
          </a:p>
        </p:txBody>
      </p:sp>
    </p:spTree>
    <p:extLst>
      <p:ext uri="{BB962C8B-B14F-4D97-AF65-F5344CB8AC3E}">
        <p14:creationId xmlns:p14="http://schemas.microsoft.com/office/powerpoint/2010/main" val="3143530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37AF5-F16D-4D5F-B6EF-69B46AA4ABD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7A3A4BB-5D42-423F-89F9-ABFFAA62E9C1}"/>
              </a:ext>
            </a:extLst>
          </p:cNvPr>
          <p:cNvSpPr>
            <a:spLocks noGrp="1"/>
          </p:cNvSpPr>
          <p:nvPr>
            <p:ph idx="1"/>
          </p:nvPr>
        </p:nvSpPr>
        <p:spPr>
          <a:xfrm>
            <a:off x="609600" y="1600201"/>
            <a:ext cx="4538597" cy="4525963"/>
          </a:xfrm>
        </p:spPr>
        <p:txBody>
          <a:bodyPr/>
          <a:lstStyle/>
          <a:p>
            <a:r>
              <a:rPr lang="en-GB" b="1" dirty="0">
                <a:solidFill>
                  <a:schemeClr val="bg1"/>
                </a:solidFill>
              </a:rPr>
              <a:t>Also found on the island of </a:t>
            </a:r>
            <a:r>
              <a:rPr lang="en-GB" b="1" dirty="0" err="1">
                <a:solidFill>
                  <a:schemeClr val="bg1"/>
                </a:solidFill>
              </a:rPr>
              <a:t>Kamarra</a:t>
            </a:r>
            <a:r>
              <a:rPr lang="en-GB" b="1" dirty="0">
                <a:solidFill>
                  <a:schemeClr val="bg1"/>
                </a:solidFill>
              </a:rPr>
              <a:t> was </a:t>
            </a:r>
            <a:r>
              <a:rPr lang="en-GB" b="1" i="1" dirty="0" err="1">
                <a:solidFill>
                  <a:schemeClr val="bg1"/>
                </a:solidFill>
              </a:rPr>
              <a:t>Cooksonia</a:t>
            </a:r>
            <a:r>
              <a:rPr lang="en-GB" b="1" dirty="0">
                <a:solidFill>
                  <a:schemeClr val="bg1"/>
                </a:solidFill>
              </a:rPr>
              <a:t>, the oldest vascular plant in the world</a:t>
            </a:r>
          </a:p>
          <a:p>
            <a:r>
              <a:rPr lang="en-GB" b="1" dirty="0">
                <a:solidFill>
                  <a:schemeClr val="bg1"/>
                </a:solidFill>
              </a:rPr>
              <a:t>425 Mya</a:t>
            </a:r>
          </a:p>
        </p:txBody>
      </p:sp>
    </p:spTree>
    <p:extLst>
      <p:ext uri="{BB962C8B-B14F-4D97-AF65-F5344CB8AC3E}">
        <p14:creationId xmlns:p14="http://schemas.microsoft.com/office/powerpoint/2010/main" val="204848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FDB25-9A1D-45FA-81D5-C7685BE43A7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EB2D861-54E9-4083-B99D-12B8124A0F21}"/>
              </a:ext>
            </a:extLst>
          </p:cNvPr>
          <p:cNvSpPr>
            <a:spLocks noGrp="1"/>
          </p:cNvSpPr>
          <p:nvPr>
            <p:ph idx="1"/>
          </p:nvPr>
        </p:nvSpPr>
        <p:spPr/>
        <p:txBody>
          <a:bodyPr>
            <a:normAutofit fontScale="92500" lnSpcReduction="20000"/>
          </a:bodyPr>
          <a:lstStyle/>
          <a:p>
            <a:r>
              <a:rPr lang="en-GB" dirty="0"/>
              <a:t>A SCOTTISH FLORA:  A History of Scotland as Told by its Plants</a:t>
            </a:r>
          </a:p>
          <a:p>
            <a:r>
              <a:rPr lang="en-GB" dirty="0"/>
              <a:t>Keith Skene</a:t>
            </a:r>
          </a:p>
          <a:p>
            <a:r>
              <a:rPr lang="en-GB" dirty="0"/>
              <a:t>A four-week course, focusing on seven plants from Scotland, that tell the story of momentous changes that have occurred over the last four hundred million years.  From the fossilized plants of Rhynie, in Aberdeenshire, some of the oldest in the world, to the remnants of the Caledonian forests that used to dominate Scotland, and from mountain </a:t>
            </a:r>
            <a:r>
              <a:rPr lang="en-GB" dirty="0" err="1"/>
              <a:t>avens</a:t>
            </a:r>
            <a:r>
              <a:rPr lang="en-GB" dirty="0"/>
              <a:t>, which tells the story of one of the most dramatic climate change events ever to occur on our planet, to  thrift, one of the few plants to thrive at sea level and high in  the Scottish mountains. Dr Keith Skene will guide you through the stories, people and lessons to be learnt from these incredible flowers of Scotland.</a:t>
            </a:r>
          </a:p>
          <a:p>
            <a:r>
              <a:rPr lang="en-GB" dirty="0"/>
              <a:t>Course code: 04 308  Wednesday 6.30/8.30        4 weeks     Starts: 5 May 2021   £32/£28</a:t>
            </a:r>
          </a:p>
          <a:p>
            <a:endParaRPr lang="en-GB" dirty="0"/>
          </a:p>
        </p:txBody>
      </p:sp>
    </p:spTree>
    <p:extLst>
      <p:ext uri="{BB962C8B-B14F-4D97-AF65-F5344CB8AC3E}">
        <p14:creationId xmlns:p14="http://schemas.microsoft.com/office/powerpoint/2010/main" val="3121394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3440022-2D9C-4F4F-9776-B7B9017663A2}"/>
              </a:ext>
            </a:extLst>
          </p:cNvPr>
          <p:cNvSpPr>
            <a:spLocks noGrp="1" noChangeArrowheads="1"/>
          </p:cNvSpPr>
          <p:nvPr>
            <p:ph type="title"/>
          </p:nvPr>
        </p:nvSpPr>
        <p:spPr>
          <a:xfrm>
            <a:off x="1981200" y="-242888"/>
            <a:ext cx="8229600" cy="1143001"/>
          </a:xfrm>
        </p:spPr>
        <p:txBody>
          <a:bodyPr/>
          <a:lstStyle/>
          <a:p>
            <a:r>
              <a:rPr lang="en-GB" altLang="en-US" b="1">
                <a:solidFill>
                  <a:schemeClr val="bg1"/>
                </a:solidFill>
                <a:latin typeface="Tahoma" panose="020B0604030504040204" pitchFamily="34" charset="0"/>
              </a:rPr>
              <a:t>Silurian</a:t>
            </a:r>
          </a:p>
        </p:txBody>
      </p:sp>
      <p:sp>
        <p:nvSpPr>
          <p:cNvPr id="22531" name="Rectangle 3">
            <a:extLst>
              <a:ext uri="{FF2B5EF4-FFF2-40B4-BE49-F238E27FC236}">
                <a16:creationId xmlns:a16="http://schemas.microsoft.com/office/drawing/2014/main" id="{A2C1A0D2-35C7-44D3-83E1-205F009BF0B6}"/>
              </a:ext>
            </a:extLst>
          </p:cNvPr>
          <p:cNvSpPr>
            <a:spLocks noGrp="1" noChangeArrowheads="1"/>
          </p:cNvSpPr>
          <p:nvPr>
            <p:ph type="body" idx="1"/>
          </p:nvPr>
        </p:nvSpPr>
        <p:spPr>
          <a:xfrm>
            <a:off x="1524000" y="620713"/>
            <a:ext cx="9012238" cy="4525962"/>
          </a:xfrm>
        </p:spPr>
        <p:txBody>
          <a:bodyPr/>
          <a:lstStyle/>
          <a:p>
            <a:r>
              <a:rPr lang="en-GB" altLang="en-US" b="1">
                <a:solidFill>
                  <a:schemeClr val="bg1"/>
                </a:solidFill>
                <a:latin typeface="Tahoma" panose="020B0604030504040204" pitchFamily="34" charset="0"/>
              </a:rPr>
              <a:t>Vascular land plants</a:t>
            </a:r>
          </a:p>
          <a:p>
            <a:r>
              <a:rPr lang="en-GB" altLang="en-US" b="1">
                <a:solidFill>
                  <a:schemeClr val="bg1"/>
                </a:solidFill>
                <a:latin typeface="Tahoma" panose="020B0604030504040204" pitchFamily="34" charset="0"/>
              </a:rPr>
              <a:t>2 branches: Rhynia and the Zosterophylls</a:t>
            </a:r>
          </a:p>
        </p:txBody>
      </p:sp>
      <p:sp>
        <p:nvSpPr>
          <p:cNvPr id="22532" name="Text Box 4">
            <a:extLst>
              <a:ext uri="{FF2B5EF4-FFF2-40B4-BE49-F238E27FC236}">
                <a16:creationId xmlns:a16="http://schemas.microsoft.com/office/drawing/2014/main" id="{B56C9CFA-4FAA-45FC-BF14-AD009E23CE51}"/>
              </a:ext>
            </a:extLst>
          </p:cNvPr>
          <p:cNvSpPr txBox="1">
            <a:spLocks noChangeArrowheads="1"/>
          </p:cNvSpPr>
          <p:nvPr/>
        </p:nvSpPr>
        <p:spPr bwMode="auto">
          <a:xfrm>
            <a:off x="5140326" y="6365876"/>
            <a:ext cx="2024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2800" b="1" i="1">
                <a:solidFill>
                  <a:srgbClr val="FFFFFF"/>
                </a:solidFill>
                <a:latin typeface="Tahoma" panose="020B0604030504040204" pitchFamily="34" charset="0"/>
              </a:rPr>
              <a:t>Cooksonia</a:t>
            </a:r>
          </a:p>
        </p:txBody>
      </p:sp>
      <p:sp>
        <p:nvSpPr>
          <p:cNvPr id="22533" name="Freeform 5">
            <a:extLst>
              <a:ext uri="{FF2B5EF4-FFF2-40B4-BE49-F238E27FC236}">
                <a16:creationId xmlns:a16="http://schemas.microsoft.com/office/drawing/2014/main" id="{0B2C1381-3DF4-49F2-A91E-6B908452C5EC}"/>
              </a:ext>
            </a:extLst>
          </p:cNvPr>
          <p:cNvSpPr>
            <a:spLocks/>
          </p:cNvSpPr>
          <p:nvPr/>
        </p:nvSpPr>
        <p:spPr bwMode="auto">
          <a:xfrm>
            <a:off x="4872039" y="3381376"/>
            <a:ext cx="1068387" cy="2881313"/>
          </a:xfrm>
          <a:custGeom>
            <a:avLst/>
            <a:gdLst>
              <a:gd name="T0" fmla="*/ 590 w 673"/>
              <a:gd name="T1" fmla="*/ 1815 h 1815"/>
              <a:gd name="T2" fmla="*/ 590 w 673"/>
              <a:gd name="T3" fmla="*/ 1316 h 1815"/>
              <a:gd name="T4" fmla="*/ 91 w 673"/>
              <a:gd name="T5" fmla="*/ 907 h 1815"/>
              <a:gd name="T6" fmla="*/ 45 w 673"/>
              <a:gd name="T7" fmla="*/ 0 h 1815"/>
            </a:gdLst>
            <a:ahLst/>
            <a:cxnLst>
              <a:cxn ang="0">
                <a:pos x="T0" y="T1"/>
              </a:cxn>
              <a:cxn ang="0">
                <a:pos x="T2" y="T3"/>
              </a:cxn>
              <a:cxn ang="0">
                <a:pos x="T4" y="T5"/>
              </a:cxn>
              <a:cxn ang="0">
                <a:pos x="T6" y="T7"/>
              </a:cxn>
            </a:cxnLst>
            <a:rect l="0" t="0" r="r" b="b"/>
            <a:pathLst>
              <a:path w="673" h="1815">
                <a:moveTo>
                  <a:pt x="590" y="1815"/>
                </a:moveTo>
                <a:cubicBezTo>
                  <a:pt x="631" y="1641"/>
                  <a:pt x="673" y="1467"/>
                  <a:pt x="590" y="1316"/>
                </a:cubicBezTo>
                <a:cubicBezTo>
                  <a:pt x="507" y="1165"/>
                  <a:pt x="182" y="1126"/>
                  <a:pt x="91" y="907"/>
                </a:cubicBezTo>
                <a:cubicBezTo>
                  <a:pt x="0" y="688"/>
                  <a:pt x="53" y="151"/>
                  <a:pt x="45" y="0"/>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22534" name="Freeform 6">
            <a:extLst>
              <a:ext uri="{FF2B5EF4-FFF2-40B4-BE49-F238E27FC236}">
                <a16:creationId xmlns:a16="http://schemas.microsoft.com/office/drawing/2014/main" id="{E61B2E82-40EB-47A6-8834-0A72F84470AD}"/>
              </a:ext>
            </a:extLst>
          </p:cNvPr>
          <p:cNvSpPr>
            <a:spLocks/>
          </p:cNvSpPr>
          <p:nvPr/>
        </p:nvSpPr>
        <p:spPr bwMode="auto">
          <a:xfrm>
            <a:off x="5808664" y="3381375"/>
            <a:ext cx="1235075" cy="2808288"/>
          </a:xfrm>
          <a:custGeom>
            <a:avLst/>
            <a:gdLst>
              <a:gd name="T0" fmla="*/ 0 w 778"/>
              <a:gd name="T1" fmla="*/ 1769 h 1769"/>
              <a:gd name="T2" fmla="*/ 453 w 778"/>
              <a:gd name="T3" fmla="*/ 1316 h 1769"/>
              <a:gd name="T4" fmla="*/ 725 w 778"/>
              <a:gd name="T5" fmla="*/ 499 h 1769"/>
              <a:gd name="T6" fmla="*/ 771 w 778"/>
              <a:gd name="T7" fmla="*/ 0 h 1769"/>
            </a:gdLst>
            <a:ahLst/>
            <a:cxnLst>
              <a:cxn ang="0">
                <a:pos x="T0" y="T1"/>
              </a:cxn>
              <a:cxn ang="0">
                <a:pos x="T2" y="T3"/>
              </a:cxn>
              <a:cxn ang="0">
                <a:pos x="T4" y="T5"/>
              </a:cxn>
              <a:cxn ang="0">
                <a:pos x="T6" y="T7"/>
              </a:cxn>
            </a:cxnLst>
            <a:rect l="0" t="0" r="r" b="b"/>
            <a:pathLst>
              <a:path w="778" h="1769">
                <a:moveTo>
                  <a:pt x="0" y="1769"/>
                </a:moveTo>
                <a:cubicBezTo>
                  <a:pt x="166" y="1648"/>
                  <a:pt x="332" y="1528"/>
                  <a:pt x="453" y="1316"/>
                </a:cubicBezTo>
                <a:cubicBezTo>
                  <a:pt x="574" y="1104"/>
                  <a:pt x="672" y="718"/>
                  <a:pt x="725" y="499"/>
                </a:cubicBezTo>
                <a:cubicBezTo>
                  <a:pt x="778" y="280"/>
                  <a:pt x="763" y="83"/>
                  <a:pt x="771" y="0"/>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22535" name="Freeform 7">
            <a:extLst>
              <a:ext uri="{FF2B5EF4-FFF2-40B4-BE49-F238E27FC236}">
                <a16:creationId xmlns:a16="http://schemas.microsoft.com/office/drawing/2014/main" id="{8DBAB12B-8DF4-4744-905D-0A56A2D91446}"/>
              </a:ext>
            </a:extLst>
          </p:cNvPr>
          <p:cNvSpPr>
            <a:spLocks/>
          </p:cNvSpPr>
          <p:nvPr/>
        </p:nvSpPr>
        <p:spPr bwMode="auto">
          <a:xfrm>
            <a:off x="6527801" y="5183189"/>
            <a:ext cx="1439863" cy="287337"/>
          </a:xfrm>
          <a:custGeom>
            <a:avLst/>
            <a:gdLst>
              <a:gd name="T0" fmla="*/ 0 w 907"/>
              <a:gd name="T1" fmla="*/ 181 h 181"/>
              <a:gd name="T2" fmla="*/ 408 w 907"/>
              <a:gd name="T3" fmla="*/ 91 h 181"/>
              <a:gd name="T4" fmla="*/ 907 w 907"/>
              <a:gd name="T5" fmla="*/ 0 h 181"/>
            </a:gdLst>
            <a:ahLst/>
            <a:cxnLst>
              <a:cxn ang="0">
                <a:pos x="T0" y="T1"/>
              </a:cxn>
              <a:cxn ang="0">
                <a:pos x="T2" y="T3"/>
              </a:cxn>
              <a:cxn ang="0">
                <a:pos x="T4" y="T5"/>
              </a:cxn>
            </a:cxnLst>
            <a:rect l="0" t="0" r="r" b="b"/>
            <a:pathLst>
              <a:path w="907" h="181">
                <a:moveTo>
                  <a:pt x="0" y="181"/>
                </a:moveTo>
                <a:cubicBezTo>
                  <a:pt x="128" y="151"/>
                  <a:pt x="257" y="121"/>
                  <a:pt x="408" y="91"/>
                </a:cubicBezTo>
                <a:cubicBezTo>
                  <a:pt x="559" y="61"/>
                  <a:pt x="824" y="15"/>
                  <a:pt x="907" y="0"/>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latin typeface="Arial" panose="020B0604020202020204" pitchFamily="34" charset="0"/>
            </a:endParaRPr>
          </a:p>
        </p:txBody>
      </p:sp>
      <p:sp>
        <p:nvSpPr>
          <p:cNvPr id="22536" name="Text Box 8">
            <a:extLst>
              <a:ext uri="{FF2B5EF4-FFF2-40B4-BE49-F238E27FC236}">
                <a16:creationId xmlns:a16="http://schemas.microsoft.com/office/drawing/2014/main" id="{87D5900D-33A4-49F3-B713-03FC267C1CBB}"/>
              </a:ext>
            </a:extLst>
          </p:cNvPr>
          <p:cNvSpPr txBox="1">
            <a:spLocks noChangeArrowheads="1"/>
          </p:cNvSpPr>
          <p:nvPr/>
        </p:nvSpPr>
        <p:spPr bwMode="auto">
          <a:xfrm>
            <a:off x="4059238" y="2787650"/>
            <a:ext cx="159861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3200" b="1" i="1">
                <a:solidFill>
                  <a:srgbClr val="FFFFFF"/>
                </a:solidFill>
                <a:latin typeface="Tahoma" panose="020B0604030504040204" pitchFamily="34" charset="0"/>
              </a:rPr>
              <a:t>Rhynia</a:t>
            </a:r>
          </a:p>
        </p:txBody>
      </p:sp>
      <p:sp>
        <p:nvSpPr>
          <p:cNvPr id="22537" name="Text Box 9">
            <a:extLst>
              <a:ext uri="{FF2B5EF4-FFF2-40B4-BE49-F238E27FC236}">
                <a16:creationId xmlns:a16="http://schemas.microsoft.com/office/drawing/2014/main" id="{783C8D06-DB77-4E7E-BC91-702F5D57902F}"/>
              </a:ext>
            </a:extLst>
          </p:cNvPr>
          <p:cNvSpPr txBox="1">
            <a:spLocks noChangeArrowheads="1"/>
          </p:cNvSpPr>
          <p:nvPr/>
        </p:nvSpPr>
        <p:spPr bwMode="auto">
          <a:xfrm>
            <a:off x="7175501" y="4530725"/>
            <a:ext cx="33750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3200" b="1" i="1">
                <a:solidFill>
                  <a:srgbClr val="FFFFFF"/>
                </a:solidFill>
                <a:latin typeface="Tahoma" panose="020B0604030504040204" pitchFamily="34" charset="0"/>
              </a:rPr>
              <a:t>Zosterophyllum</a:t>
            </a:r>
          </a:p>
        </p:txBody>
      </p:sp>
      <p:sp>
        <p:nvSpPr>
          <p:cNvPr id="22538" name="Text Box 10">
            <a:extLst>
              <a:ext uri="{FF2B5EF4-FFF2-40B4-BE49-F238E27FC236}">
                <a16:creationId xmlns:a16="http://schemas.microsoft.com/office/drawing/2014/main" id="{DB3B7401-851E-4CF0-B550-C76DDF4404DA}"/>
              </a:ext>
            </a:extLst>
          </p:cNvPr>
          <p:cNvSpPr txBox="1">
            <a:spLocks noChangeArrowheads="1"/>
          </p:cNvSpPr>
          <p:nvPr/>
        </p:nvSpPr>
        <p:spPr bwMode="auto">
          <a:xfrm>
            <a:off x="6364288" y="2716214"/>
            <a:ext cx="328295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3200" b="1" i="1">
                <a:solidFill>
                  <a:srgbClr val="FFFFFF"/>
                </a:solidFill>
                <a:latin typeface="Tahoma" panose="020B0604030504040204" pitchFamily="34" charset="0"/>
              </a:rPr>
              <a:t>Baragwanathia</a:t>
            </a:r>
          </a:p>
        </p:txBody>
      </p:sp>
      <p:sp>
        <p:nvSpPr>
          <p:cNvPr id="22539" name="Oval 11">
            <a:extLst>
              <a:ext uri="{FF2B5EF4-FFF2-40B4-BE49-F238E27FC236}">
                <a16:creationId xmlns:a16="http://schemas.microsoft.com/office/drawing/2014/main" id="{E1B0462E-BC1E-40EB-A54F-A9C24747CF8D}"/>
              </a:ext>
            </a:extLst>
          </p:cNvPr>
          <p:cNvSpPr>
            <a:spLocks noChangeArrowheads="1"/>
          </p:cNvSpPr>
          <p:nvPr/>
        </p:nvSpPr>
        <p:spPr bwMode="auto">
          <a:xfrm>
            <a:off x="2998788" y="2276476"/>
            <a:ext cx="2952750" cy="3457575"/>
          </a:xfrm>
          <a:prstGeom prst="ellipse">
            <a:avLst/>
          </a:prstGeom>
          <a:noFill/>
          <a:ln w="190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Arial" panose="020B0604020202020204" pitchFamily="34" charset="0"/>
            </a:endParaRPr>
          </a:p>
        </p:txBody>
      </p:sp>
      <p:sp>
        <p:nvSpPr>
          <p:cNvPr id="22540" name="Oval 12">
            <a:extLst>
              <a:ext uri="{FF2B5EF4-FFF2-40B4-BE49-F238E27FC236}">
                <a16:creationId xmlns:a16="http://schemas.microsoft.com/office/drawing/2014/main" id="{0057EF8B-9A3B-48E7-9BAC-60B45A36A0CD}"/>
              </a:ext>
            </a:extLst>
          </p:cNvPr>
          <p:cNvSpPr>
            <a:spLocks noChangeArrowheads="1"/>
          </p:cNvSpPr>
          <p:nvPr/>
        </p:nvSpPr>
        <p:spPr bwMode="auto">
          <a:xfrm>
            <a:off x="6061075" y="1846264"/>
            <a:ext cx="4572000" cy="4535487"/>
          </a:xfrm>
          <a:prstGeom prst="ellipse">
            <a:avLst/>
          </a:prstGeom>
          <a:noFill/>
          <a:ln w="190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Arial" panose="020B0604020202020204" pitchFamily="34" charset="0"/>
            </a:endParaRPr>
          </a:p>
        </p:txBody>
      </p:sp>
      <p:sp>
        <p:nvSpPr>
          <p:cNvPr id="2" name="Arrow: Right 1">
            <a:extLst>
              <a:ext uri="{FF2B5EF4-FFF2-40B4-BE49-F238E27FC236}">
                <a16:creationId xmlns:a16="http://schemas.microsoft.com/office/drawing/2014/main" id="{62ACC2C0-D1C3-439A-AEB7-386BECA9BCD2}"/>
              </a:ext>
            </a:extLst>
          </p:cNvPr>
          <p:cNvSpPr/>
          <p:nvPr/>
        </p:nvSpPr>
        <p:spPr>
          <a:xfrm rot="12535450">
            <a:off x="2085834" y="3295619"/>
            <a:ext cx="1355032" cy="7139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0B622B91-3FE7-411F-97DA-FB5C1AD7AE62}"/>
              </a:ext>
            </a:extLst>
          </p:cNvPr>
          <p:cNvSpPr txBox="1"/>
          <p:nvPr/>
        </p:nvSpPr>
        <p:spPr>
          <a:xfrm flipH="1">
            <a:off x="200414" y="2482862"/>
            <a:ext cx="2268148" cy="1815882"/>
          </a:xfrm>
          <a:prstGeom prst="rect">
            <a:avLst/>
          </a:prstGeom>
          <a:noFill/>
        </p:spPr>
        <p:txBody>
          <a:bodyPr wrap="square" rtlCol="0">
            <a:spAutoFit/>
          </a:bodyPr>
          <a:lstStyle/>
          <a:p>
            <a:r>
              <a:rPr lang="en-GB" sz="2800" b="1" dirty="0">
                <a:solidFill>
                  <a:schemeClr val="bg1"/>
                </a:solidFill>
              </a:rPr>
              <a:t>All vascular land plants except the clubmosses</a:t>
            </a:r>
          </a:p>
        </p:txBody>
      </p:sp>
      <p:sp>
        <p:nvSpPr>
          <p:cNvPr id="15" name="Arrow: Right 14">
            <a:extLst>
              <a:ext uri="{FF2B5EF4-FFF2-40B4-BE49-F238E27FC236}">
                <a16:creationId xmlns:a16="http://schemas.microsoft.com/office/drawing/2014/main" id="{E8CA401F-730B-48BC-886A-A552F5DC1B26}"/>
              </a:ext>
            </a:extLst>
          </p:cNvPr>
          <p:cNvSpPr/>
          <p:nvPr/>
        </p:nvSpPr>
        <p:spPr>
          <a:xfrm rot="18254154">
            <a:off x="9712640" y="3474770"/>
            <a:ext cx="1355032" cy="7139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4138BA11-A280-47EE-A17F-9E612B907BC7}"/>
              </a:ext>
            </a:extLst>
          </p:cNvPr>
          <p:cNvSpPr txBox="1"/>
          <p:nvPr/>
        </p:nvSpPr>
        <p:spPr>
          <a:xfrm>
            <a:off x="10301049" y="2395777"/>
            <a:ext cx="1963999" cy="830997"/>
          </a:xfrm>
          <a:prstGeom prst="rect">
            <a:avLst/>
          </a:prstGeom>
          <a:noFill/>
        </p:spPr>
        <p:txBody>
          <a:bodyPr wrap="none" rtlCol="0">
            <a:spAutoFit/>
          </a:bodyPr>
          <a:lstStyle/>
          <a:p>
            <a:r>
              <a:rPr lang="en-GB" sz="2400" b="1" dirty="0">
                <a:solidFill>
                  <a:schemeClr val="bg1"/>
                </a:solidFill>
              </a:rPr>
              <a:t>The </a:t>
            </a:r>
          </a:p>
          <a:p>
            <a:r>
              <a:rPr lang="en-GB" sz="2400" b="1" dirty="0">
                <a:solidFill>
                  <a:schemeClr val="bg1"/>
                </a:solidFill>
              </a:rPr>
              <a:t>clubmosses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C7C4B-1D02-4CAC-8EEF-C6C0B13AFAC8}"/>
              </a:ext>
            </a:extLst>
          </p:cNvPr>
          <p:cNvSpPr>
            <a:spLocks noGrp="1"/>
          </p:cNvSpPr>
          <p:nvPr>
            <p:ph type="title"/>
          </p:nvPr>
        </p:nvSpPr>
        <p:spPr/>
        <p:txBody>
          <a:bodyPr/>
          <a:lstStyle/>
          <a:p>
            <a:r>
              <a:rPr lang="en-GB" b="1" i="1" dirty="0" err="1">
                <a:solidFill>
                  <a:schemeClr val="bg1"/>
                </a:solidFill>
              </a:rPr>
              <a:t>Zosterophylum</a:t>
            </a:r>
            <a:r>
              <a:rPr lang="en-GB" b="1" dirty="0">
                <a:solidFill>
                  <a:schemeClr val="bg1"/>
                </a:solidFill>
              </a:rPr>
              <a:t> descendants</a:t>
            </a:r>
          </a:p>
        </p:txBody>
      </p:sp>
      <p:sp>
        <p:nvSpPr>
          <p:cNvPr id="3" name="Content Placeholder 2">
            <a:extLst>
              <a:ext uri="{FF2B5EF4-FFF2-40B4-BE49-F238E27FC236}">
                <a16:creationId xmlns:a16="http://schemas.microsoft.com/office/drawing/2014/main" id="{7C962999-59CE-40BD-82EB-6B819E8289DD}"/>
              </a:ext>
            </a:extLst>
          </p:cNvPr>
          <p:cNvSpPr>
            <a:spLocks noGrp="1"/>
          </p:cNvSpPr>
          <p:nvPr>
            <p:ph idx="1"/>
          </p:nvPr>
        </p:nvSpPr>
        <p:spPr/>
        <p:txBody>
          <a:bodyPr/>
          <a:lstStyle/>
          <a:p>
            <a:r>
              <a:rPr lang="en-GB" b="1" i="1" dirty="0" err="1">
                <a:solidFill>
                  <a:schemeClr val="bg1"/>
                </a:solidFill>
              </a:rPr>
              <a:t>Lepidodendron</a:t>
            </a:r>
            <a:endParaRPr lang="en-GB" b="1" i="1" dirty="0">
              <a:solidFill>
                <a:schemeClr val="bg1"/>
              </a:solidFill>
            </a:endParaRPr>
          </a:p>
          <a:p>
            <a:r>
              <a:rPr lang="en-GB" b="1" i="1" dirty="0">
                <a:solidFill>
                  <a:schemeClr val="bg1"/>
                </a:solidFill>
              </a:rPr>
              <a:t>360-200 Mya</a:t>
            </a:r>
          </a:p>
        </p:txBody>
      </p:sp>
      <p:sp>
        <p:nvSpPr>
          <p:cNvPr id="4" name="AutoShape 2" descr="The Fossil Grove', Victoria Park, Whiteinch, Glasgow. Natural casts of lower rooted portions of Lepidodendron trees, of Lower Carboniferous age.">
            <a:extLst>
              <a:ext uri="{FF2B5EF4-FFF2-40B4-BE49-F238E27FC236}">
                <a16:creationId xmlns:a16="http://schemas.microsoft.com/office/drawing/2014/main" id="{5A17C897-E07E-4270-9001-6FD0879BF0C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The Fossil Grove', Victoria Park, Whiteinch, Glasgow. Natural casts of lower rooted portions of Lepidodendron trees, of Lower Carboniferous age.">
            <a:extLst>
              <a:ext uri="{FF2B5EF4-FFF2-40B4-BE49-F238E27FC236}">
                <a16:creationId xmlns:a16="http://schemas.microsoft.com/office/drawing/2014/main" id="{0658E3D2-0B39-47EF-BAB8-1C8E183D00A7}"/>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a:extLst>
              <a:ext uri="{FF2B5EF4-FFF2-40B4-BE49-F238E27FC236}">
                <a16:creationId xmlns:a16="http://schemas.microsoft.com/office/drawing/2014/main" id="{718DBDBA-D5F2-495D-93B2-F4A12997FABB}"/>
              </a:ext>
            </a:extLst>
          </p:cNvPr>
          <p:cNvSpPr txBox="1"/>
          <p:nvPr/>
        </p:nvSpPr>
        <p:spPr>
          <a:xfrm>
            <a:off x="150313" y="6475957"/>
            <a:ext cx="4207242" cy="369332"/>
          </a:xfrm>
          <a:prstGeom prst="rect">
            <a:avLst/>
          </a:prstGeom>
          <a:noFill/>
        </p:spPr>
        <p:txBody>
          <a:bodyPr wrap="none" rtlCol="0">
            <a:spAutoFit/>
          </a:bodyPr>
          <a:lstStyle/>
          <a:p>
            <a:r>
              <a:rPr lang="en-GB" b="1" dirty="0">
                <a:solidFill>
                  <a:schemeClr val="bg1"/>
                </a:solidFill>
              </a:rPr>
              <a:t>Fossil Grove, Victoria Park, Glasgow</a:t>
            </a:r>
          </a:p>
        </p:txBody>
      </p:sp>
    </p:spTree>
    <p:extLst>
      <p:ext uri="{BB962C8B-B14F-4D97-AF65-F5344CB8AC3E}">
        <p14:creationId xmlns:p14="http://schemas.microsoft.com/office/powerpoint/2010/main" val="234121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F578C-ED45-4D0F-BB0A-EDF30A588482}"/>
              </a:ext>
            </a:extLst>
          </p:cNvPr>
          <p:cNvSpPr>
            <a:spLocks noGrp="1"/>
          </p:cNvSpPr>
          <p:nvPr>
            <p:ph type="title"/>
          </p:nvPr>
        </p:nvSpPr>
        <p:spPr>
          <a:noFill/>
        </p:spPr>
        <p:txBody>
          <a:bodyPr/>
          <a:lstStyle/>
          <a:p>
            <a:r>
              <a:rPr lang="en-GB" b="1" i="1" dirty="0" err="1">
                <a:solidFill>
                  <a:schemeClr val="bg1"/>
                </a:solidFill>
              </a:rPr>
              <a:t>Zosterophyllum</a:t>
            </a:r>
            <a:r>
              <a:rPr lang="en-GB" b="1" dirty="0">
                <a:solidFill>
                  <a:schemeClr val="bg1"/>
                </a:solidFill>
              </a:rPr>
              <a:t> extant descendants</a:t>
            </a:r>
          </a:p>
        </p:txBody>
      </p:sp>
      <p:sp>
        <p:nvSpPr>
          <p:cNvPr id="3" name="Content Placeholder 2">
            <a:extLst>
              <a:ext uri="{FF2B5EF4-FFF2-40B4-BE49-F238E27FC236}">
                <a16:creationId xmlns:a16="http://schemas.microsoft.com/office/drawing/2014/main" id="{5F36129A-6DDE-4AD5-803E-04792E7CBD02}"/>
              </a:ext>
            </a:extLst>
          </p:cNvPr>
          <p:cNvSpPr>
            <a:spLocks noGrp="1"/>
          </p:cNvSpPr>
          <p:nvPr>
            <p:ph idx="1"/>
          </p:nvPr>
        </p:nvSpPr>
        <p:spPr/>
        <p:txBody>
          <a:bodyPr/>
          <a:lstStyle/>
          <a:p>
            <a:endParaRPr lang="en-GB" dirty="0"/>
          </a:p>
        </p:txBody>
      </p:sp>
      <p:sp>
        <p:nvSpPr>
          <p:cNvPr id="5" name="TextBox 4">
            <a:extLst>
              <a:ext uri="{FF2B5EF4-FFF2-40B4-BE49-F238E27FC236}">
                <a16:creationId xmlns:a16="http://schemas.microsoft.com/office/drawing/2014/main" id="{FF392708-1206-4D2F-BEB0-F77B6B5C28D8}"/>
              </a:ext>
            </a:extLst>
          </p:cNvPr>
          <p:cNvSpPr txBox="1"/>
          <p:nvPr/>
        </p:nvSpPr>
        <p:spPr>
          <a:xfrm>
            <a:off x="4552788" y="4373261"/>
            <a:ext cx="3294492" cy="461665"/>
          </a:xfrm>
          <a:prstGeom prst="rect">
            <a:avLst/>
          </a:prstGeom>
          <a:noFill/>
        </p:spPr>
        <p:txBody>
          <a:bodyPr wrap="none" rtlCol="0">
            <a:spAutoFit/>
          </a:bodyPr>
          <a:lstStyle/>
          <a:p>
            <a:r>
              <a:rPr lang="en-GB" sz="2400" b="1" dirty="0">
                <a:solidFill>
                  <a:schemeClr val="bg1"/>
                </a:solidFill>
              </a:rPr>
              <a:t>Quillworts (</a:t>
            </a:r>
            <a:r>
              <a:rPr lang="en-GB" sz="2400" b="1" dirty="0" err="1">
                <a:solidFill>
                  <a:schemeClr val="bg1"/>
                </a:solidFill>
              </a:rPr>
              <a:t>Isoetales</a:t>
            </a:r>
            <a:r>
              <a:rPr lang="en-GB" sz="2400" b="1" dirty="0">
                <a:solidFill>
                  <a:schemeClr val="bg1"/>
                </a:solidFill>
              </a:rPr>
              <a:t>)</a:t>
            </a:r>
          </a:p>
        </p:txBody>
      </p:sp>
      <p:sp>
        <p:nvSpPr>
          <p:cNvPr id="6" name="TextBox 5">
            <a:extLst>
              <a:ext uri="{FF2B5EF4-FFF2-40B4-BE49-F238E27FC236}">
                <a16:creationId xmlns:a16="http://schemas.microsoft.com/office/drawing/2014/main" id="{07DA627D-A7B4-4E5F-BECD-02DBACEB4D34}"/>
              </a:ext>
            </a:extLst>
          </p:cNvPr>
          <p:cNvSpPr txBox="1"/>
          <p:nvPr/>
        </p:nvSpPr>
        <p:spPr>
          <a:xfrm>
            <a:off x="8766370" y="6485258"/>
            <a:ext cx="3403496" cy="369332"/>
          </a:xfrm>
          <a:prstGeom prst="rect">
            <a:avLst/>
          </a:prstGeom>
          <a:noFill/>
        </p:spPr>
        <p:txBody>
          <a:bodyPr wrap="none" rtlCol="0">
            <a:spAutoFit/>
          </a:bodyPr>
          <a:lstStyle/>
          <a:p>
            <a:r>
              <a:rPr lang="en-GB" b="1" dirty="0" err="1">
                <a:solidFill>
                  <a:schemeClr val="bg1"/>
                </a:solidFill>
              </a:rPr>
              <a:t>Spikemosses</a:t>
            </a:r>
            <a:r>
              <a:rPr lang="en-GB" b="1" dirty="0">
                <a:solidFill>
                  <a:schemeClr val="bg1"/>
                </a:solidFill>
              </a:rPr>
              <a:t> (</a:t>
            </a:r>
            <a:r>
              <a:rPr lang="en-GB" b="1" dirty="0" err="1">
                <a:solidFill>
                  <a:schemeClr val="bg1"/>
                </a:solidFill>
              </a:rPr>
              <a:t>Selaginellales</a:t>
            </a:r>
            <a:r>
              <a:rPr lang="en-GB" b="1" dirty="0">
                <a:solidFill>
                  <a:schemeClr val="bg1"/>
                </a:solidFill>
              </a:rPr>
              <a:t>)</a:t>
            </a:r>
          </a:p>
        </p:txBody>
      </p:sp>
      <p:sp>
        <p:nvSpPr>
          <p:cNvPr id="7" name="TextBox 6">
            <a:extLst>
              <a:ext uri="{FF2B5EF4-FFF2-40B4-BE49-F238E27FC236}">
                <a16:creationId xmlns:a16="http://schemas.microsoft.com/office/drawing/2014/main" id="{2ED13B87-F87D-47B1-A90F-9A5DBF300192}"/>
              </a:ext>
            </a:extLst>
          </p:cNvPr>
          <p:cNvSpPr txBox="1"/>
          <p:nvPr/>
        </p:nvSpPr>
        <p:spPr>
          <a:xfrm>
            <a:off x="438413" y="6510310"/>
            <a:ext cx="3241015" cy="369332"/>
          </a:xfrm>
          <a:prstGeom prst="rect">
            <a:avLst/>
          </a:prstGeom>
          <a:noFill/>
        </p:spPr>
        <p:txBody>
          <a:bodyPr wrap="none" rtlCol="0">
            <a:spAutoFit/>
          </a:bodyPr>
          <a:lstStyle/>
          <a:p>
            <a:r>
              <a:rPr lang="en-GB" b="1" dirty="0">
                <a:solidFill>
                  <a:schemeClr val="bg1"/>
                </a:solidFill>
              </a:rPr>
              <a:t>Clubmosses (</a:t>
            </a:r>
            <a:r>
              <a:rPr lang="en-GB" b="1" dirty="0" err="1">
                <a:solidFill>
                  <a:schemeClr val="bg1"/>
                </a:solidFill>
              </a:rPr>
              <a:t>Lycopodiales</a:t>
            </a:r>
            <a:r>
              <a:rPr lang="en-GB" b="1" dirty="0">
                <a:solidFill>
                  <a:schemeClr val="bg1"/>
                </a:solidFill>
              </a:rPr>
              <a:t>)</a:t>
            </a:r>
          </a:p>
        </p:txBody>
      </p:sp>
    </p:spTree>
    <p:extLst>
      <p:ext uri="{BB962C8B-B14F-4D97-AF65-F5344CB8AC3E}">
        <p14:creationId xmlns:p14="http://schemas.microsoft.com/office/powerpoint/2010/main" val="1674151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C5337-56F8-4E99-A561-93839519F7DA}"/>
              </a:ext>
            </a:extLst>
          </p:cNvPr>
          <p:cNvSpPr>
            <a:spLocks noGrp="1"/>
          </p:cNvSpPr>
          <p:nvPr>
            <p:ph type="title"/>
          </p:nvPr>
        </p:nvSpPr>
        <p:spPr/>
        <p:txBody>
          <a:bodyPr>
            <a:normAutofit/>
          </a:bodyPr>
          <a:lstStyle/>
          <a:p>
            <a:pPr algn="ctr"/>
            <a:r>
              <a:rPr lang="en-GB" sz="4800" b="1" dirty="0">
                <a:latin typeface="+mn-lt"/>
              </a:rPr>
              <a:t>The Rhynie Chert</a:t>
            </a:r>
          </a:p>
        </p:txBody>
      </p:sp>
      <p:sp>
        <p:nvSpPr>
          <p:cNvPr id="7" name="TextBox 6">
            <a:extLst>
              <a:ext uri="{FF2B5EF4-FFF2-40B4-BE49-F238E27FC236}">
                <a16:creationId xmlns:a16="http://schemas.microsoft.com/office/drawing/2014/main" id="{3E785537-0886-437F-BCEF-777F558DD88D}"/>
              </a:ext>
            </a:extLst>
          </p:cNvPr>
          <p:cNvSpPr txBox="1"/>
          <p:nvPr/>
        </p:nvSpPr>
        <p:spPr>
          <a:xfrm>
            <a:off x="388307" y="1665636"/>
            <a:ext cx="3935436" cy="369332"/>
          </a:xfrm>
          <a:prstGeom prst="rect">
            <a:avLst/>
          </a:prstGeom>
          <a:noFill/>
        </p:spPr>
        <p:txBody>
          <a:bodyPr wrap="none" rtlCol="0">
            <a:spAutoFit/>
          </a:bodyPr>
          <a:lstStyle/>
          <a:p>
            <a:r>
              <a:rPr lang="en-GB" b="1" dirty="0"/>
              <a:t>420 Mya: Scotland was on the equator!</a:t>
            </a:r>
          </a:p>
        </p:txBody>
      </p:sp>
    </p:spTree>
    <p:extLst>
      <p:ext uri="{BB962C8B-B14F-4D97-AF65-F5344CB8AC3E}">
        <p14:creationId xmlns:p14="http://schemas.microsoft.com/office/powerpoint/2010/main" val="1291642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65F0171-C36B-4058-A125-2A05299A8BFD}"/>
              </a:ext>
            </a:extLst>
          </p:cNvPr>
          <p:cNvSpPr>
            <a:spLocks noGrp="1" noChangeArrowheads="1"/>
          </p:cNvSpPr>
          <p:nvPr>
            <p:ph type="title"/>
          </p:nvPr>
        </p:nvSpPr>
        <p:spPr/>
        <p:txBody>
          <a:bodyPr/>
          <a:lstStyle/>
          <a:p>
            <a:r>
              <a:rPr lang="en-GB" altLang="en-US" sz="4000" b="1">
                <a:solidFill>
                  <a:schemeClr val="bg1"/>
                </a:solidFill>
                <a:latin typeface="Tahoma" panose="020B0604030504040204" pitchFamily="34" charset="0"/>
              </a:rPr>
              <a:t>William Mackie 1912</a:t>
            </a:r>
          </a:p>
        </p:txBody>
      </p:sp>
      <p:sp>
        <p:nvSpPr>
          <p:cNvPr id="15363" name="Rectangle 3">
            <a:extLst>
              <a:ext uri="{FF2B5EF4-FFF2-40B4-BE49-F238E27FC236}">
                <a16:creationId xmlns:a16="http://schemas.microsoft.com/office/drawing/2014/main" id="{F97A0D90-9182-48C3-B310-1B771C2C798D}"/>
              </a:ext>
            </a:extLst>
          </p:cNvPr>
          <p:cNvSpPr>
            <a:spLocks noGrp="1" noChangeArrowheads="1"/>
          </p:cNvSpPr>
          <p:nvPr>
            <p:ph type="body" idx="1"/>
          </p:nvPr>
        </p:nvSpPr>
        <p:spPr>
          <a:xfrm>
            <a:off x="609600" y="1600201"/>
            <a:ext cx="7832942" cy="4525963"/>
          </a:xfrm>
        </p:spPr>
        <p:txBody>
          <a:bodyPr/>
          <a:lstStyle/>
          <a:p>
            <a:r>
              <a:rPr lang="en-US" altLang="en-US" b="1" dirty="0">
                <a:solidFill>
                  <a:schemeClr val="bg1"/>
                </a:solidFill>
              </a:rPr>
              <a:t>Medical practitioner in Elgin</a:t>
            </a:r>
          </a:p>
          <a:p>
            <a:r>
              <a:rPr lang="en-US" altLang="en-US" b="1" dirty="0">
                <a:solidFill>
                  <a:schemeClr val="bg1"/>
                </a:solidFill>
              </a:rPr>
              <a:t>While doing geological mapping around Rhynie</a:t>
            </a:r>
          </a:p>
          <a:p>
            <a:r>
              <a:rPr lang="en-US" altLang="en-US" b="1" dirty="0">
                <a:solidFill>
                  <a:schemeClr val="bg1"/>
                </a:solidFill>
              </a:rPr>
              <a:t>Saw an unusual stone in a drystone dyke</a:t>
            </a:r>
          </a:p>
          <a:p>
            <a:r>
              <a:rPr lang="en-US" altLang="en-US" b="1" dirty="0">
                <a:solidFill>
                  <a:schemeClr val="bg1"/>
                </a:solidFill>
              </a:rPr>
              <a:t>Sectioning revealed plant stems</a:t>
            </a:r>
          </a:p>
          <a:p>
            <a:endParaRPr lang="en-US" altLang="en-US" dirty="0"/>
          </a:p>
        </p:txBody>
      </p:sp>
      <p:sp>
        <p:nvSpPr>
          <p:cNvPr id="15368" name="Text Box 8">
            <a:extLst>
              <a:ext uri="{FF2B5EF4-FFF2-40B4-BE49-F238E27FC236}">
                <a16:creationId xmlns:a16="http://schemas.microsoft.com/office/drawing/2014/main" id="{E4A86FD1-098E-4830-877D-505CD2A5B4A8}"/>
              </a:ext>
            </a:extLst>
          </p:cNvPr>
          <p:cNvSpPr txBox="1">
            <a:spLocks noChangeArrowheads="1"/>
          </p:cNvSpPr>
          <p:nvPr/>
        </p:nvSpPr>
        <p:spPr bwMode="auto">
          <a:xfrm>
            <a:off x="1731963" y="6092825"/>
            <a:ext cx="8756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a:solidFill>
                  <a:srgbClr val="FFFFFF"/>
                </a:solidFill>
                <a:latin typeface="Arial" panose="020B0604020202020204" pitchFamily="34" charset="0"/>
              </a:rPr>
              <a:t>Mackie, W. 1913. The Rock series of Craigbeg and Ord Hill, Rhynie, Aberdeenshire. </a:t>
            </a:r>
          </a:p>
          <a:p>
            <a:pPr fontAlgn="base">
              <a:spcBef>
                <a:spcPct val="0"/>
              </a:spcBef>
              <a:spcAft>
                <a:spcPct val="0"/>
              </a:spcAft>
            </a:pPr>
            <a:r>
              <a:rPr lang="en-GB" altLang="en-US" i="1">
                <a:solidFill>
                  <a:srgbClr val="FFFFFF"/>
                </a:solidFill>
                <a:latin typeface="Arial" panose="020B0604020202020204" pitchFamily="34" charset="0"/>
              </a:rPr>
              <a:t>Transactions of the Edinburgh Geological Society</a:t>
            </a:r>
            <a:r>
              <a:rPr lang="en-GB" altLang="en-US">
                <a:solidFill>
                  <a:srgbClr val="FFFFFF"/>
                </a:solidFill>
                <a:latin typeface="Arial" panose="020B0604020202020204" pitchFamily="34" charset="0"/>
              </a:rPr>
              <a:t>, </a:t>
            </a:r>
            <a:r>
              <a:rPr lang="en-GB" altLang="en-US" b="1">
                <a:solidFill>
                  <a:srgbClr val="FFFFFF"/>
                </a:solidFill>
                <a:latin typeface="Arial" panose="020B0604020202020204" pitchFamily="34" charset="0"/>
              </a:rPr>
              <a:t>10</a:t>
            </a:r>
            <a:r>
              <a:rPr lang="en-GB" altLang="en-US">
                <a:solidFill>
                  <a:srgbClr val="FFFFFF"/>
                </a:solidFill>
                <a:latin typeface="Arial" panose="020B0604020202020204" pitchFamily="34" charset="0"/>
              </a:rPr>
              <a:t>: 205-236. </a:t>
            </a:r>
            <a:r>
              <a:rPr lang="en-GB" altLang="en-US">
                <a:solidFill>
                  <a:srgbClr val="000000"/>
                </a:solidFill>
                <a:latin typeface="Arial" panose="020B0604020202020204" pitchFamily="34"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8B3A6-8308-4E1F-B7D0-3267EAF0FFA9}"/>
              </a:ext>
            </a:extLst>
          </p:cNvPr>
          <p:cNvSpPr>
            <a:spLocks noGrp="1"/>
          </p:cNvSpPr>
          <p:nvPr>
            <p:ph type="title"/>
          </p:nvPr>
        </p:nvSpPr>
        <p:spPr/>
        <p:txBody>
          <a:bodyPr/>
          <a:lstStyle/>
          <a:p>
            <a:r>
              <a:rPr lang="en-GB" b="1" dirty="0">
                <a:solidFill>
                  <a:schemeClr val="bg1"/>
                </a:solidFill>
              </a:rPr>
              <a:t>1926: The earliest ‘insect’ discovered</a:t>
            </a:r>
          </a:p>
        </p:txBody>
      </p:sp>
      <p:sp>
        <p:nvSpPr>
          <p:cNvPr id="3" name="Content Placeholder 2">
            <a:extLst>
              <a:ext uri="{FF2B5EF4-FFF2-40B4-BE49-F238E27FC236}">
                <a16:creationId xmlns:a16="http://schemas.microsoft.com/office/drawing/2014/main" id="{D5244D33-8B8D-4A2E-BA9C-97F2B6ACC905}"/>
              </a:ext>
            </a:extLst>
          </p:cNvPr>
          <p:cNvSpPr>
            <a:spLocks noGrp="1"/>
          </p:cNvSpPr>
          <p:nvPr>
            <p:ph idx="1"/>
          </p:nvPr>
        </p:nvSpPr>
        <p:spPr/>
        <p:txBody>
          <a:bodyPr/>
          <a:lstStyle/>
          <a:p>
            <a:r>
              <a:rPr lang="en-GB" i="1" dirty="0" err="1">
                <a:solidFill>
                  <a:schemeClr val="bg1"/>
                </a:solidFill>
              </a:rPr>
              <a:t>Rhyniella</a:t>
            </a:r>
            <a:r>
              <a:rPr lang="en-GB" i="1" dirty="0">
                <a:solidFill>
                  <a:schemeClr val="bg1"/>
                </a:solidFill>
              </a:rPr>
              <a:t> </a:t>
            </a:r>
            <a:r>
              <a:rPr lang="en-GB" i="1" dirty="0" err="1">
                <a:solidFill>
                  <a:schemeClr val="bg1"/>
                </a:solidFill>
              </a:rPr>
              <a:t>praecursor</a:t>
            </a:r>
            <a:r>
              <a:rPr lang="en-GB" i="1" dirty="0">
                <a:solidFill>
                  <a:schemeClr val="bg1"/>
                </a:solidFill>
              </a:rPr>
              <a:t> </a:t>
            </a:r>
            <a:r>
              <a:rPr lang="en-GB" dirty="0">
                <a:solidFill>
                  <a:schemeClr val="bg1"/>
                </a:solidFill>
              </a:rPr>
              <a:t>(literally “small creature from the Rhynie Chert”.</a:t>
            </a:r>
          </a:p>
          <a:p>
            <a:endParaRPr lang="en-GB" dirty="0"/>
          </a:p>
        </p:txBody>
      </p:sp>
    </p:spTree>
    <p:extLst>
      <p:ext uri="{BB962C8B-B14F-4D97-AF65-F5344CB8AC3E}">
        <p14:creationId xmlns:p14="http://schemas.microsoft.com/office/powerpoint/2010/main" val="3047628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7EE30-BD12-4E28-A79A-62E210C8BEBC}"/>
              </a:ext>
            </a:extLst>
          </p:cNvPr>
          <p:cNvSpPr>
            <a:spLocks noGrp="1"/>
          </p:cNvSpPr>
          <p:nvPr>
            <p:ph type="title"/>
          </p:nvPr>
        </p:nvSpPr>
        <p:spPr>
          <a:xfrm>
            <a:off x="609600" y="274638"/>
            <a:ext cx="10972800" cy="1143000"/>
          </a:xfrm>
        </p:spPr>
        <p:txBody>
          <a:bodyPr/>
          <a:lstStyle/>
          <a:p>
            <a:r>
              <a:rPr lang="en-GB" b="1" dirty="0">
                <a:solidFill>
                  <a:schemeClr val="bg1"/>
                </a:solidFill>
              </a:rPr>
              <a:t>Robert Kidston and William Lang</a:t>
            </a:r>
          </a:p>
        </p:txBody>
      </p:sp>
      <p:sp>
        <p:nvSpPr>
          <p:cNvPr id="3" name="Content Placeholder 2">
            <a:extLst>
              <a:ext uri="{FF2B5EF4-FFF2-40B4-BE49-F238E27FC236}">
                <a16:creationId xmlns:a16="http://schemas.microsoft.com/office/drawing/2014/main" id="{96E5AD25-7420-4AE5-9EE1-9CC4C2E38A76}"/>
              </a:ext>
            </a:extLst>
          </p:cNvPr>
          <p:cNvSpPr>
            <a:spLocks noGrp="1"/>
          </p:cNvSpPr>
          <p:nvPr>
            <p:ph idx="1"/>
          </p:nvPr>
        </p:nvSpPr>
        <p:spPr/>
        <p:txBody>
          <a:bodyPr/>
          <a:lstStyle/>
          <a:p>
            <a:r>
              <a:rPr lang="en-GB" b="1" dirty="0">
                <a:solidFill>
                  <a:schemeClr val="bg1"/>
                </a:solidFill>
              </a:rPr>
              <a:t>Dug a trench and discovered many specimens of arthropods and plants</a:t>
            </a:r>
          </a:p>
          <a:p>
            <a:r>
              <a:rPr lang="en-GB" b="1" dirty="0">
                <a:solidFill>
                  <a:schemeClr val="bg1"/>
                </a:solidFill>
              </a:rPr>
              <a:t>Dark age of thirty years before Geoffrey Lyon began his work.</a:t>
            </a:r>
          </a:p>
        </p:txBody>
      </p:sp>
    </p:spTree>
    <p:extLst>
      <p:ext uri="{BB962C8B-B14F-4D97-AF65-F5344CB8AC3E}">
        <p14:creationId xmlns:p14="http://schemas.microsoft.com/office/powerpoint/2010/main" val="3349340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28486-482C-4CD4-877E-01DAE3079500}"/>
              </a:ext>
            </a:extLst>
          </p:cNvPr>
          <p:cNvSpPr>
            <a:spLocks noGrp="1"/>
          </p:cNvSpPr>
          <p:nvPr>
            <p:ph type="title"/>
          </p:nvPr>
        </p:nvSpPr>
        <p:spPr>
          <a:xfrm>
            <a:off x="609600" y="274638"/>
            <a:ext cx="6793282" cy="1143000"/>
          </a:xfrm>
        </p:spPr>
        <p:txBody>
          <a:bodyPr/>
          <a:lstStyle/>
          <a:p>
            <a:r>
              <a:rPr lang="en-GB" b="1" dirty="0">
                <a:solidFill>
                  <a:schemeClr val="bg1"/>
                </a:solidFill>
              </a:rPr>
              <a:t>Hot spring origin</a:t>
            </a:r>
          </a:p>
        </p:txBody>
      </p:sp>
      <p:sp>
        <p:nvSpPr>
          <p:cNvPr id="3" name="Content Placeholder 2">
            <a:extLst>
              <a:ext uri="{FF2B5EF4-FFF2-40B4-BE49-F238E27FC236}">
                <a16:creationId xmlns:a16="http://schemas.microsoft.com/office/drawing/2014/main" id="{7E34BBB0-BE37-40CD-9A45-D33ACAA25B4B}"/>
              </a:ext>
            </a:extLst>
          </p:cNvPr>
          <p:cNvSpPr>
            <a:spLocks noGrp="1"/>
          </p:cNvSpPr>
          <p:nvPr>
            <p:ph idx="1"/>
          </p:nvPr>
        </p:nvSpPr>
        <p:spPr>
          <a:xfrm>
            <a:off x="609600" y="1600201"/>
            <a:ext cx="6592866" cy="4525963"/>
          </a:xfrm>
        </p:spPr>
        <p:txBody>
          <a:bodyPr/>
          <a:lstStyle/>
          <a:p>
            <a:r>
              <a:rPr lang="en-GB" b="1" dirty="0">
                <a:solidFill>
                  <a:schemeClr val="bg1"/>
                </a:solidFill>
              </a:rPr>
              <a:t>Work at Aberdeen University began in 1987, confirming the hot spring origin of the chert.</a:t>
            </a:r>
          </a:p>
        </p:txBody>
      </p:sp>
    </p:spTree>
    <p:extLst>
      <p:ext uri="{BB962C8B-B14F-4D97-AF65-F5344CB8AC3E}">
        <p14:creationId xmlns:p14="http://schemas.microsoft.com/office/powerpoint/2010/main" val="826106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2067788-8D98-4814-92A7-137040562017}"/>
              </a:ext>
            </a:extLst>
          </p:cNvPr>
          <p:cNvSpPr>
            <a:spLocks noGrp="1" noChangeArrowheads="1"/>
          </p:cNvSpPr>
          <p:nvPr>
            <p:ph type="title"/>
          </p:nvPr>
        </p:nvSpPr>
        <p:spPr/>
        <p:txBody>
          <a:bodyPr/>
          <a:lstStyle/>
          <a:p>
            <a:endParaRPr lang="en-US" altLang="en-US"/>
          </a:p>
        </p:txBody>
      </p:sp>
      <p:sp>
        <p:nvSpPr>
          <p:cNvPr id="9219" name="Rectangle 3">
            <a:extLst>
              <a:ext uri="{FF2B5EF4-FFF2-40B4-BE49-F238E27FC236}">
                <a16:creationId xmlns:a16="http://schemas.microsoft.com/office/drawing/2014/main" id="{B6FEEB6C-76CB-4F74-98F4-BBEADF4B7580}"/>
              </a:ext>
            </a:extLst>
          </p:cNvPr>
          <p:cNvSpPr>
            <a:spLocks noGrp="1" noChangeArrowheads="1"/>
          </p:cNvSpPr>
          <p:nvPr>
            <p:ph type="body" idx="1"/>
          </p:nvPr>
        </p:nvSpPr>
        <p:spPr/>
        <p:txBody>
          <a:bodyPr/>
          <a:lstStyle/>
          <a:p>
            <a:endParaRPr lang="en-US" altLang="en-US"/>
          </a:p>
        </p:txBody>
      </p:sp>
      <p:sp>
        <p:nvSpPr>
          <p:cNvPr id="9222" name="Text Box 6">
            <a:extLst>
              <a:ext uri="{FF2B5EF4-FFF2-40B4-BE49-F238E27FC236}">
                <a16:creationId xmlns:a16="http://schemas.microsoft.com/office/drawing/2014/main" id="{B18FDA95-2B7F-4791-9781-C1840D2D4E13}"/>
              </a:ext>
            </a:extLst>
          </p:cNvPr>
          <p:cNvSpPr txBox="1">
            <a:spLocks noChangeArrowheads="1"/>
          </p:cNvSpPr>
          <p:nvPr/>
        </p:nvSpPr>
        <p:spPr bwMode="auto">
          <a:xfrm>
            <a:off x="1682750" y="76200"/>
            <a:ext cx="76327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GB" altLang="en-US" sz="2800" b="1">
                <a:solidFill>
                  <a:srgbClr val="FFFFFF"/>
                </a:solidFill>
                <a:latin typeface="Tahoma" panose="020B0604030504040204" pitchFamily="34" charset="0"/>
              </a:rPr>
              <a:t>Silica-rich hot spring water led to perfect </a:t>
            </a:r>
          </a:p>
          <a:p>
            <a:pPr fontAlgn="base">
              <a:spcBef>
                <a:spcPct val="0"/>
              </a:spcBef>
              <a:spcAft>
                <a:spcPct val="0"/>
              </a:spcAft>
            </a:pPr>
            <a:r>
              <a:rPr lang="en-GB" altLang="en-US" sz="2800" b="1">
                <a:solidFill>
                  <a:srgbClr val="FFFFFF"/>
                </a:solidFill>
                <a:latin typeface="Tahoma" panose="020B0604030504040204" pitchFamily="34" charset="0"/>
              </a:rPr>
              <a:t>Preservation: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CAF943-7518-400E-A5B4-C534B0B2C692}"/>
              </a:ext>
            </a:extLst>
          </p:cNvPr>
          <p:cNvSpPr>
            <a:spLocks noGrp="1"/>
          </p:cNvSpPr>
          <p:nvPr>
            <p:ph type="title"/>
          </p:nvPr>
        </p:nvSpPr>
        <p:spPr>
          <a:xfrm>
            <a:off x="325677" y="365125"/>
            <a:ext cx="11028123" cy="1325563"/>
          </a:xfrm>
        </p:spPr>
        <p:txBody>
          <a:bodyPr/>
          <a:lstStyle/>
          <a:p>
            <a:r>
              <a:rPr lang="en-GB" b="1" dirty="0">
                <a:latin typeface="+mn-lt"/>
              </a:rPr>
              <a:t>The Rhynie Chert – an ancient treasure trove</a:t>
            </a:r>
          </a:p>
        </p:txBody>
      </p:sp>
      <p:sp>
        <p:nvSpPr>
          <p:cNvPr id="5" name="Content Placeholder 4">
            <a:extLst>
              <a:ext uri="{FF2B5EF4-FFF2-40B4-BE49-F238E27FC236}">
                <a16:creationId xmlns:a16="http://schemas.microsoft.com/office/drawing/2014/main" id="{26ABE6D8-A812-4383-935B-B2E287E25918}"/>
              </a:ext>
            </a:extLst>
          </p:cNvPr>
          <p:cNvSpPr>
            <a:spLocks noGrp="1"/>
          </p:cNvSpPr>
          <p:nvPr>
            <p:ph idx="1"/>
          </p:nvPr>
        </p:nvSpPr>
        <p:spPr/>
        <p:txBody>
          <a:bodyPr>
            <a:normAutofit/>
          </a:bodyPr>
          <a:lstStyle/>
          <a:p>
            <a:r>
              <a:rPr lang="en-GB" sz="3200" b="1" dirty="0"/>
              <a:t>A captivating snapshot of life on land more than 400 million years ago, the Rhynie chert provides our earliest and best view of how terrestrial ecosystems came to be</a:t>
            </a:r>
          </a:p>
          <a:p>
            <a:r>
              <a:rPr lang="en-GB" sz="3200" b="1" dirty="0"/>
              <a:t>All from William Mackie spotting a stone in a wall!</a:t>
            </a:r>
          </a:p>
        </p:txBody>
      </p:sp>
    </p:spTree>
    <p:extLst>
      <p:ext uri="{BB962C8B-B14F-4D97-AF65-F5344CB8AC3E}">
        <p14:creationId xmlns:p14="http://schemas.microsoft.com/office/powerpoint/2010/main" val="411021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1D4EF-BC6E-4ED8-A609-6A65E159608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2B33ADC-CAD7-429C-9D7E-187E68CF0CE2}"/>
              </a:ext>
            </a:extLst>
          </p:cNvPr>
          <p:cNvSpPr>
            <a:spLocks noGrp="1"/>
          </p:cNvSpPr>
          <p:nvPr>
            <p:ph idx="1"/>
          </p:nvPr>
        </p:nvSpPr>
        <p:spPr/>
        <p:txBody>
          <a:bodyPr>
            <a:normAutofit/>
          </a:bodyPr>
          <a:lstStyle/>
          <a:p>
            <a:r>
              <a:rPr lang="en-GB" dirty="0"/>
              <a:t>Week One: A geological introduction; the Rhynie Chert; thrift (</a:t>
            </a:r>
            <a:r>
              <a:rPr lang="en-GB" i="1" dirty="0" err="1"/>
              <a:t>Armeria</a:t>
            </a:r>
            <a:r>
              <a:rPr lang="en-GB" i="1" dirty="0"/>
              <a:t> </a:t>
            </a:r>
            <a:r>
              <a:rPr lang="en-GB" i="1" dirty="0" err="1"/>
              <a:t>maritima</a:t>
            </a:r>
            <a:r>
              <a:rPr lang="en-GB" dirty="0"/>
              <a:t>) and the ultramafic flora (</a:t>
            </a:r>
            <a:r>
              <a:rPr lang="en-GB" i="1" dirty="0" err="1"/>
              <a:t>Lychnis</a:t>
            </a:r>
            <a:r>
              <a:rPr lang="en-GB" i="1" dirty="0"/>
              <a:t> </a:t>
            </a:r>
            <a:r>
              <a:rPr lang="en-GB" i="1" dirty="0" err="1"/>
              <a:t>alpina</a:t>
            </a:r>
            <a:r>
              <a:rPr lang="en-GB" dirty="0"/>
              <a:t>)</a:t>
            </a:r>
          </a:p>
          <a:p>
            <a:r>
              <a:rPr lang="en-GB" dirty="0"/>
              <a:t>Week Two: The Caledonian Forest</a:t>
            </a:r>
          </a:p>
          <a:p>
            <a:r>
              <a:rPr lang="en-GB" dirty="0"/>
              <a:t>Week Three The Ericaceae</a:t>
            </a:r>
          </a:p>
          <a:p>
            <a:r>
              <a:rPr lang="en-GB" dirty="0"/>
              <a:t>Week Four: Climate change past and present: Mountain </a:t>
            </a:r>
            <a:r>
              <a:rPr lang="en-GB" dirty="0" err="1"/>
              <a:t>avens</a:t>
            </a:r>
            <a:r>
              <a:rPr lang="en-GB" dirty="0"/>
              <a:t> (</a:t>
            </a:r>
            <a:r>
              <a:rPr lang="en-GB" i="1" dirty="0"/>
              <a:t>Dryas </a:t>
            </a:r>
            <a:r>
              <a:rPr lang="en-GB" i="1" dirty="0" err="1"/>
              <a:t>octopetala</a:t>
            </a:r>
            <a:r>
              <a:rPr lang="en-GB" dirty="0"/>
              <a:t>); the future of the Scottish flora.</a:t>
            </a:r>
          </a:p>
        </p:txBody>
      </p:sp>
    </p:spTree>
    <p:extLst>
      <p:ext uri="{BB962C8B-B14F-4D97-AF65-F5344CB8AC3E}">
        <p14:creationId xmlns:p14="http://schemas.microsoft.com/office/powerpoint/2010/main" val="109071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3946F0-3534-458F-8D13-08C44B629D59}"/>
              </a:ext>
            </a:extLst>
          </p:cNvPr>
          <p:cNvSpPr txBox="1"/>
          <p:nvPr/>
        </p:nvSpPr>
        <p:spPr>
          <a:xfrm>
            <a:off x="2057400" y="787400"/>
            <a:ext cx="6997428" cy="830997"/>
          </a:xfrm>
          <a:prstGeom prst="rect">
            <a:avLst/>
          </a:prstGeom>
          <a:noFill/>
        </p:spPr>
        <p:txBody>
          <a:bodyPr wrap="none" rtlCol="0">
            <a:spAutoFit/>
          </a:bodyPr>
          <a:lstStyle/>
          <a:p>
            <a:r>
              <a:rPr lang="en-GB" sz="4800" b="1" dirty="0"/>
              <a:t>We are still on the move….</a:t>
            </a:r>
          </a:p>
        </p:txBody>
      </p:sp>
    </p:spTree>
    <p:extLst>
      <p:ext uri="{BB962C8B-B14F-4D97-AF65-F5344CB8AC3E}">
        <p14:creationId xmlns:p14="http://schemas.microsoft.com/office/powerpoint/2010/main" val="315113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FDDAAD7-C80B-45AE-95E6-BBC79451C738}"/>
              </a:ext>
            </a:extLst>
          </p:cNvPr>
          <p:cNvSpPr txBox="1"/>
          <p:nvPr/>
        </p:nvSpPr>
        <p:spPr>
          <a:xfrm>
            <a:off x="12527" y="4910203"/>
            <a:ext cx="6183680" cy="1200329"/>
          </a:xfrm>
          <a:prstGeom prst="rect">
            <a:avLst/>
          </a:prstGeom>
          <a:noFill/>
        </p:spPr>
        <p:txBody>
          <a:bodyPr wrap="none" rtlCol="0">
            <a:spAutoFit/>
          </a:bodyPr>
          <a:lstStyle/>
          <a:p>
            <a:r>
              <a:rPr lang="en-GB" b="1" dirty="0"/>
              <a:t>In winter, 50% of heat comes from the gulf stream, not the Sun</a:t>
            </a:r>
          </a:p>
          <a:p>
            <a:r>
              <a:rPr lang="en-GB" b="1" dirty="0"/>
              <a:t>Temperatures are 5 degrees warmer as a result</a:t>
            </a:r>
          </a:p>
          <a:p>
            <a:r>
              <a:rPr lang="en-GB" b="1" dirty="0"/>
              <a:t>Norwegian ports would freeze without it</a:t>
            </a:r>
          </a:p>
          <a:p>
            <a:r>
              <a:rPr lang="en-GB" b="1" dirty="0"/>
              <a:t>The gulf stream is part of a global circulation.</a:t>
            </a:r>
          </a:p>
        </p:txBody>
      </p:sp>
    </p:spTree>
    <p:extLst>
      <p:ext uri="{BB962C8B-B14F-4D97-AF65-F5344CB8AC3E}">
        <p14:creationId xmlns:p14="http://schemas.microsoft.com/office/powerpoint/2010/main" val="421795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0754B5B2-CA06-416D-B73C-39BE21681E6B}"/>
              </a:ext>
            </a:extLst>
          </p:cNvPr>
          <p:cNvSpPr txBox="1"/>
          <p:nvPr/>
        </p:nvSpPr>
        <p:spPr>
          <a:xfrm>
            <a:off x="6096000" y="588723"/>
            <a:ext cx="5870531" cy="5649239"/>
          </a:xfrm>
          <a:prstGeom prst="rect">
            <a:avLst/>
          </a:prstGeom>
          <a:noFill/>
        </p:spPr>
        <p:txBody>
          <a:bodyPr wrap="square" rtlCol="0">
            <a:spAutoFit/>
          </a:bodyPr>
          <a:lstStyle/>
          <a:p>
            <a:endParaRPr lang="en-GB" dirty="0"/>
          </a:p>
        </p:txBody>
      </p:sp>
      <p:sp>
        <p:nvSpPr>
          <p:cNvPr id="14" name="TextBox 13">
            <a:extLst>
              <a:ext uri="{FF2B5EF4-FFF2-40B4-BE49-F238E27FC236}">
                <a16:creationId xmlns:a16="http://schemas.microsoft.com/office/drawing/2014/main" id="{5308CCA1-AF89-4D5B-9688-CA3296368E3E}"/>
              </a:ext>
            </a:extLst>
          </p:cNvPr>
          <p:cNvSpPr txBox="1"/>
          <p:nvPr/>
        </p:nvSpPr>
        <p:spPr>
          <a:xfrm>
            <a:off x="4642161" y="726510"/>
            <a:ext cx="7549839" cy="5078313"/>
          </a:xfrm>
          <a:prstGeom prst="rect">
            <a:avLst/>
          </a:prstGeom>
          <a:solidFill>
            <a:schemeClr val="bg1"/>
          </a:solidFill>
        </p:spPr>
        <p:txBody>
          <a:bodyPr wrap="square" rtlCol="0">
            <a:spAutoFit/>
          </a:bodyPr>
          <a:lstStyle/>
          <a:p>
            <a:endParaRPr lang="en-GB" dirty="0"/>
          </a:p>
          <a:p>
            <a:endParaRPr lang="en-GB" dirty="0"/>
          </a:p>
          <a:p>
            <a:r>
              <a:rPr lang="en-GB" b="1" dirty="0"/>
              <a:t>Lewisian gneiss, metamorphic, pre-Cambrian (&gt;540 Mya)</a:t>
            </a:r>
          </a:p>
          <a:p>
            <a:endParaRPr lang="en-GB" b="1" dirty="0"/>
          </a:p>
          <a:p>
            <a:r>
              <a:rPr lang="en-GB" b="1" dirty="0" err="1"/>
              <a:t>Moine</a:t>
            </a:r>
            <a:r>
              <a:rPr lang="en-GB" b="1" dirty="0"/>
              <a:t>, metamorphic, originally ocean floor then deep crust, pre-Cambrian</a:t>
            </a:r>
          </a:p>
          <a:p>
            <a:endParaRPr lang="en-GB" b="1" dirty="0"/>
          </a:p>
          <a:p>
            <a:r>
              <a:rPr lang="en-GB" b="1" dirty="0"/>
              <a:t>Dalradian, deep ocean floor and deep crust, Pre-Cambrian</a:t>
            </a:r>
          </a:p>
          <a:p>
            <a:endParaRPr lang="en-GB" b="1" dirty="0"/>
          </a:p>
          <a:p>
            <a:r>
              <a:rPr lang="en-GB" b="1" dirty="0"/>
              <a:t>Cambrian volcanic intrusions (&gt;485 Mya)</a:t>
            </a:r>
          </a:p>
          <a:p>
            <a:endParaRPr lang="en-GB" b="1" dirty="0"/>
          </a:p>
          <a:p>
            <a:r>
              <a:rPr lang="en-GB" b="1" dirty="0"/>
              <a:t>Devonian, red sandstone (deserts, lakes, flood plains) (&gt; 359 Mya)</a:t>
            </a:r>
          </a:p>
          <a:p>
            <a:endParaRPr lang="en-GB" b="1" dirty="0"/>
          </a:p>
          <a:p>
            <a:r>
              <a:rPr lang="en-GB" b="1" dirty="0"/>
              <a:t>Devonian, volcanoes and lava flows</a:t>
            </a:r>
          </a:p>
          <a:p>
            <a:endParaRPr lang="en-GB" b="1" dirty="0"/>
          </a:p>
          <a:p>
            <a:r>
              <a:rPr lang="en-GB" b="1" dirty="0"/>
              <a:t>Shallow sea bed, Ordovician (&gt;444 Mya)</a:t>
            </a:r>
          </a:p>
          <a:p>
            <a:endParaRPr lang="en-GB" b="1" dirty="0"/>
          </a:p>
          <a:p>
            <a:r>
              <a:rPr lang="en-GB" b="1" dirty="0"/>
              <a:t>Ocean floor, Sedimentary, Silurian (&gt;419 Mya)</a:t>
            </a:r>
          </a:p>
          <a:p>
            <a:endParaRPr lang="en-GB" dirty="0"/>
          </a:p>
        </p:txBody>
      </p:sp>
      <p:sp>
        <p:nvSpPr>
          <p:cNvPr id="3" name="TextBox 2">
            <a:extLst>
              <a:ext uri="{FF2B5EF4-FFF2-40B4-BE49-F238E27FC236}">
                <a16:creationId xmlns:a16="http://schemas.microsoft.com/office/drawing/2014/main" id="{38B07084-7D50-41E2-8ADE-3EA48DF7CC91}"/>
              </a:ext>
            </a:extLst>
          </p:cNvPr>
          <p:cNvSpPr txBox="1"/>
          <p:nvPr/>
        </p:nvSpPr>
        <p:spPr>
          <a:xfrm>
            <a:off x="5478572" y="112735"/>
            <a:ext cx="4834337" cy="646331"/>
          </a:xfrm>
          <a:prstGeom prst="rect">
            <a:avLst/>
          </a:prstGeom>
          <a:noFill/>
        </p:spPr>
        <p:txBody>
          <a:bodyPr wrap="none" rtlCol="0">
            <a:spAutoFit/>
          </a:bodyPr>
          <a:lstStyle/>
          <a:p>
            <a:r>
              <a:rPr lang="en-GB" sz="3600" b="1" dirty="0"/>
              <a:t>The Geology of Scotland</a:t>
            </a:r>
          </a:p>
        </p:txBody>
      </p:sp>
    </p:spTree>
    <p:extLst>
      <p:ext uri="{BB962C8B-B14F-4D97-AF65-F5344CB8AC3E}">
        <p14:creationId xmlns:p14="http://schemas.microsoft.com/office/powerpoint/2010/main" val="3740239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D127125-E5C9-4CDD-B9FB-5DEEE66DFE02}"/>
              </a:ext>
            </a:extLst>
          </p:cNvPr>
          <p:cNvSpPr txBox="1"/>
          <p:nvPr/>
        </p:nvSpPr>
        <p:spPr>
          <a:xfrm>
            <a:off x="3457184" y="288099"/>
            <a:ext cx="4137030" cy="646331"/>
          </a:xfrm>
          <a:prstGeom prst="rect">
            <a:avLst/>
          </a:prstGeom>
          <a:noFill/>
        </p:spPr>
        <p:txBody>
          <a:bodyPr wrap="none" rtlCol="0">
            <a:spAutoFit/>
          </a:bodyPr>
          <a:lstStyle/>
          <a:p>
            <a:r>
              <a:rPr lang="en-GB" sz="3600" b="1" dirty="0"/>
              <a:t>The Soils of Scotland</a:t>
            </a:r>
          </a:p>
        </p:txBody>
      </p:sp>
    </p:spTree>
    <p:extLst>
      <p:ext uri="{BB962C8B-B14F-4D97-AF65-F5344CB8AC3E}">
        <p14:creationId xmlns:p14="http://schemas.microsoft.com/office/powerpoint/2010/main" val="3605915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58EE8-0BEE-4D27-913E-A75B563851FC}"/>
              </a:ext>
            </a:extLst>
          </p:cNvPr>
          <p:cNvSpPr>
            <a:spLocks noGrp="1"/>
          </p:cNvSpPr>
          <p:nvPr>
            <p:ph type="title"/>
          </p:nvPr>
        </p:nvSpPr>
        <p:spPr/>
        <p:txBody>
          <a:bodyPr/>
          <a:lstStyle/>
          <a:p>
            <a:r>
              <a:rPr lang="en-GB" b="1" dirty="0">
                <a:latin typeface="+mn-lt"/>
              </a:rPr>
              <a:t>Plate tectonics: plates move at the same speed as your fingernails grow</a:t>
            </a:r>
          </a:p>
        </p:txBody>
      </p:sp>
    </p:spTree>
    <p:extLst>
      <p:ext uri="{BB962C8B-B14F-4D97-AF65-F5344CB8AC3E}">
        <p14:creationId xmlns:p14="http://schemas.microsoft.com/office/powerpoint/2010/main" val="393043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3EEE86-F801-4853-A05D-DE295EEAF44E}"/>
              </a:ext>
            </a:extLst>
          </p:cNvPr>
          <p:cNvSpPr txBox="1"/>
          <p:nvPr/>
        </p:nvSpPr>
        <p:spPr>
          <a:xfrm>
            <a:off x="5620011" y="310541"/>
            <a:ext cx="6220870" cy="646331"/>
          </a:xfrm>
          <a:prstGeom prst="rect">
            <a:avLst/>
          </a:prstGeom>
          <a:noFill/>
        </p:spPr>
        <p:txBody>
          <a:bodyPr wrap="none" rtlCol="0">
            <a:spAutoFit/>
          </a:bodyPr>
          <a:lstStyle/>
          <a:p>
            <a:r>
              <a:rPr lang="en-GB" sz="3600" b="1" dirty="0"/>
              <a:t>Atmospheric changes over time</a:t>
            </a:r>
          </a:p>
        </p:txBody>
      </p:sp>
    </p:spTree>
    <p:extLst>
      <p:ext uri="{BB962C8B-B14F-4D97-AF65-F5344CB8AC3E}">
        <p14:creationId xmlns:p14="http://schemas.microsoft.com/office/powerpoint/2010/main" val="4269602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E7E6DB-BCDD-4048-A373-0594F08B02B0}"/>
              </a:ext>
            </a:extLst>
          </p:cNvPr>
          <p:cNvSpPr txBox="1"/>
          <p:nvPr/>
        </p:nvSpPr>
        <p:spPr>
          <a:xfrm>
            <a:off x="3620022" y="275573"/>
            <a:ext cx="4393447" cy="707886"/>
          </a:xfrm>
          <a:prstGeom prst="rect">
            <a:avLst/>
          </a:prstGeom>
          <a:noFill/>
        </p:spPr>
        <p:txBody>
          <a:bodyPr wrap="none" rtlCol="0">
            <a:spAutoFit/>
          </a:bodyPr>
          <a:lstStyle/>
          <a:p>
            <a:r>
              <a:rPr lang="en-GB" sz="4000" b="1" dirty="0"/>
              <a:t>MASS EXTINCTIONS</a:t>
            </a:r>
          </a:p>
        </p:txBody>
      </p:sp>
    </p:spTree>
    <p:extLst>
      <p:ext uri="{BB962C8B-B14F-4D97-AF65-F5344CB8AC3E}">
        <p14:creationId xmlns:p14="http://schemas.microsoft.com/office/powerpoint/2010/main" val="2982459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859</Words>
  <Application>Microsoft Office PowerPoint</Application>
  <PresentationFormat>Widescreen</PresentationFormat>
  <Paragraphs>115</Paragraphs>
  <Slides>30</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30</vt:i4>
      </vt:variant>
    </vt:vector>
  </HeadingPairs>
  <TitlesOfParts>
    <vt:vector size="38" baseType="lpstr">
      <vt:lpstr>Arial</vt:lpstr>
      <vt:lpstr>Calibri</vt:lpstr>
      <vt:lpstr>Calibri Light</vt:lpstr>
      <vt:lpstr>Lora</vt:lpstr>
      <vt:lpstr>Tahoma</vt:lpstr>
      <vt:lpstr>Office Theme</vt:lpstr>
      <vt:lpstr>Default Design</vt:lpstr>
      <vt:lpstr>1_Default Design</vt:lpstr>
      <vt:lpstr>A SCOTTISH FLORA:  A History of Scotland as Told by its Plants </vt:lpstr>
      <vt:lpstr>PowerPoint Presentation</vt:lpstr>
      <vt:lpstr>PowerPoint Presentation</vt:lpstr>
      <vt:lpstr>PowerPoint Presentation</vt:lpstr>
      <vt:lpstr>PowerPoint Presentation</vt:lpstr>
      <vt:lpstr>PowerPoint Presentation</vt:lpstr>
      <vt:lpstr>Plate tectonics: plates move at the same speed as your fingernails grow</vt:lpstr>
      <vt:lpstr>PowerPoint Presentation</vt:lpstr>
      <vt:lpstr>PowerPoint Presentation</vt:lpstr>
      <vt:lpstr>Plant kingdom is monophyletic</vt:lpstr>
      <vt:lpstr>Why the Charophyceae?</vt:lpstr>
      <vt:lpstr>Origin of the Charophyceae</vt:lpstr>
      <vt:lpstr>From Algae to Angiosperms</vt:lpstr>
      <vt:lpstr>Differences in Plant and Animal emergence onto land</vt:lpstr>
      <vt:lpstr>Scottish paleobiology: the origins of life on land</vt:lpstr>
      <vt:lpstr>The Elgin Reptiles</vt:lpstr>
      <vt:lpstr>First Animals on land</vt:lpstr>
      <vt:lpstr>Even older contender, 425 Mya:</vt:lpstr>
      <vt:lpstr>PowerPoint Presentation</vt:lpstr>
      <vt:lpstr>Silurian</vt:lpstr>
      <vt:lpstr>Zosterophylum descendants</vt:lpstr>
      <vt:lpstr>Zosterophyllum extant descendants</vt:lpstr>
      <vt:lpstr>The Rhynie Chert</vt:lpstr>
      <vt:lpstr>William Mackie 1912</vt:lpstr>
      <vt:lpstr>1926: The earliest ‘insect’ discovered</vt:lpstr>
      <vt:lpstr>Robert Kidston and William Lang</vt:lpstr>
      <vt:lpstr>Hot spring origin</vt:lpstr>
      <vt:lpstr>PowerPoint Presentation</vt:lpstr>
      <vt:lpstr>The Rhynie Chert – an ancient treasure trove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SCOTTISH FLORA:  A History of Scotland as Told by its Plants</dc:title>
  <dc:creator>User</dc:creator>
  <cp:lastModifiedBy>Keith Skene</cp:lastModifiedBy>
  <cp:revision>61</cp:revision>
  <dcterms:created xsi:type="dcterms:W3CDTF">2021-04-19T15:30:53Z</dcterms:created>
  <dcterms:modified xsi:type="dcterms:W3CDTF">2021-05-03T09:23:29Z</dcterms:modified>
</cp:coreProperties>
</file>