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369" r:id="rId5"/>
    <p:sldId id="370" r:id="rId6"/>
    <p:sldId id="361" r:id="rId7"/>
    <p:sldId id="357" r:id="rId8"/>
    <p:sldId id="358" r:id="rId9"/>
    <p:sldId id="359" r:id="rId10"/>
    <p:sldId id="360" r:id="rId11"/>
    <p:sldId id="363" r:id="rId12"/>
    <p:sldId id="259" r:id="rId13"/>
    <p:sldId id="260" r:id="rId14"/>
    <p:sldId id="287" r:id="rId15"/>
    <p:sldId id="397" r:id="rId16"/>
    <p:sldId id="261" r:id="rId17"/>
    <p:sldId id="333" r:id="rId18"/>
    <p:sldId id="284" r:id="rId19"/>
    <p:sldId id="329" r:id="rId20"/>
    <p:sldId id="381" r:id="rId21"/>
    <p:sldId id="365" r:id="rId22"/>
    <p:sldId id="294" r:id="rId23"/>
    <p:sldId id="342" r:id="rId24"/>
    <p:sldId id="301" r:id="rId25"/>
    <p:sldId id="368" r:id="rId26"/>
    <p:sldId id="343" r:id="rId27"/>
    <p:sldId id="288" r:id="rId28"/>
    <p:sldId id="289" r:id="rId29"/>
    <p:sldId id="337" r:id="rId30"/>
    <p:sldId id="339" r:id="rId31"/>
    <p:sldId id="341" r:id="rId32"/>
    <p:sldId id="290" r:id="rId33"/>
    <p:sldId id="335" r:id="rId34"/>
    <p:sldId id="398" r:id="rId35"/>
    <p:sldId id="314" r:id="rId36"/>
    <p:sldId id="295" r:id="rId37"/>
    <p:sldId id="373" r:id="rId38"/>
    <p:sldId id="347" r:id="rId39"/>
    <p:sldId id="374" r:id="rId40"/>
    <p:sldId id="375" r:id="rId41"/>
    <p:sldId id="364" r:id="rId42"/>
    <p:sldId id="382" r:id="rId43"/>
    <p:sldId id="275" r:id="rId44"/>
    <p:sldId id="282" r:id="rId45"/>
    <p:sldId id="348" r:id="rId46"/>
    <p:sldId id="349" r:id="rId47"/>
    <p:sldId id="350" r:id="rId48"/>
    <p:sldId id="376" r:id="rId49"/>
    <p:sldId id="377" r:id="rId50"/>
    <p:sldId id="385" r:id="rId51"/>
    <p:sldId id="386" r:id="rId52"/>
    <p:sldId id="38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1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909CF82-3E8C-4431-8372-742263DE790E}" type="datetimeFigureOut">
              <a:rPr lang="en-GB" smtClean="0"/>
              <a:t>07/11/2019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66608A-4684-498A-9FDD-B6C454BD1A58}" type="slidenum">
              <a:rPr lang="en-GB" smtClean="0"/>
              <a:t>‹#›</a:t>
            </a:fld>
            <a:endParaRPr lang="en-GB"/>
          </a:p>
        </p:txBody>
      </p:sp>
    </p:spTree>
    <p:extLst>
      <p:ext uri="{BB962C8B-B14F-4D97-AF65-F5344CB8AC3E}">
        <p14:creationId xmlns:p14="http://schemas.microsoft.com/office/powerpoint/2010/main" val="2975131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09CF82-3E8C-4431-8372-742263DE790E}" type="datetimeFigureOut">
              <a:rPr lang="en-GB" smtClean="0"/>
              <a:t>07/11/2019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66608A-4684-498A-9FDD-B6C454BD1A58}" type="slidenum">
              <a:rPr lang="en-GB" smtClean="0"/>
              <a:t>‹#›</a:t>
            </a:fld>
            <a:endParaRPr lang="en-GB"/>
          </a:p>
        </p:txBody>
      </p:sp>
    </p:spTree>
    <p:extLst>
      <p:ext uri="{BB962C8B-B14F-4D97-AF65-F5344CB8AC3E}">
        <p14:creationId xmlns:p14="http://schemas.microsoft.com/office/powerpoint/2010/main" val="308095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09CF82-3E8C-4431-8372-742263DE790E}" type="datetimeFigureOut">
              <a:rPr lang="en-GB" smtClean="0"/>
              <a:t>07/11/2019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66608A-4684-498A-9FDD-B6C454BD1A58}" type="slidenum">
              <a:rPr lang="en-GB" smtClean="0"/>
              <a:t>‹#›</a:t>
            </a:fld>
            <a:endParaRPr lang="en-GB"/>
          </a:p>
        </p:txBody>
      </p:sp>
    </p:spTree>
    <p:extLst>
      <p:ext uri="{BB962C8B-B14F-4D97-AF65-F5344CB8AC3E}">
        <p14:creationId xmlns:p14="http://schemas.microsoft.com/office/powerpoint/2010/main" val="1421794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19873-DF34-492E-B7A2-5D335A392C9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9CFC19ED-DF0B-4E5F-AA4A-3345974BA8F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632F96C-FB62-4BCD-BD29-BBD017BEADC5}"/>
              </a:ext>
            </a:extLst>
          </p:cNvPr>
          <p:cNvSpPr>
            <a:spLocks noGrp="1"/>
          </p:cNvSpPr>
          <p:nvPr>
            <p:ph type="dt" sz="half" idx="10"/>
          </p:nvPr>
        </p:nvSpPr>
        <p:spPr/>
        <p:txBody>
          <a:bodyPr/>
          <a:lstStyle/>
          <a:p>
            <a:fld id="{C0E5F40F-2F19-4E61-9C21-68097042C315}" type="datetimeFigureOut">
              <a:rPr lang="en-GB" smtClean="0"/>
              <a:t>07/11/2019</a:t>
            </a:fld>
            <a:endParaRPr lang="en-GB"/>
          </a:p>
        </p:txBody>
      </p:sp>
      <p:sp>
        <p:nvSpPr>
          <p:cNvPr id="5" name="Footer Placeholder 4">
            <a:extLst>
              <a:ext uri="{FF2B5EF4-FFF2-40B4-BE49-F238E27FC236}">
                <a16:creationId xmlns:a16="http://schemas.microsoft.com/office/drawing/2014/main" id="{F8275344-0C07-49F9-98F5-D3FBF1875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C573B0-EF8D-4163-9806-16B5750CB309}"/>
              </a:ext>
            </a:extLst>
          </p:cNvPr>
          <p:cNvSpPr>
            <a:spLocks noGrp="1"/>
          </p:cNvSpPr>
          <p:nvPr>
            <p:ph type="sldNum" sz="quarter" idx="12"/>
          </p:nvPr>
        </p:nvSpPr>
        <p:spPr/>
        <p:txBody>
          <a:bodyPr/>
          <a:lstStyle/>
          <a:p>
            <a:fld id="{A5550A42-7E1E-4A7B-951C-2CFA5CF12960}" type="slidenum">
              <a:rPr lang="en-GB" smtClean="0"/>
              <a:t>‹#›</a:t>
            </a:fld>
            <a:endParaRPr lang="en-GB"/>
          </a:p>
        </p:txBody>
      </p:sp>
    </p:spTree>
    <p:extLst>
      <p:ext uri="{BB962C8B-B14F-4D97-AF65-F5344CB8AC3E}">
        <p14:creationId xmlns:p14="http://schemas.microsoft.com/office/powerpoint/2010/main" val="3821875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311DB-5BB6-4A4C-B8E1-D3BF9D58A22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1CE580E-94B8-42AC-91A8-9589EC385C8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FF033C-9048-42EF-8FB1-C5548CD2B24E}"/>
              </a:ext>
            </a:extLst>
          </p:cNvPr>
          <p:cNvSpPr>
            <a:spLocks noGrp="1"/>
          </p:cNvSpPr>
          <p:nvPr>
            <p:ph type="dt" sz="half" idx="10"/>
          </p:nvPr>
        </p:nvSpPr>
        <p:spPr/>
        <p:txBody>
          <a:bodyPr/>
          <a:lstStyle/>
          <a:p>
            <a:fld id="{C0E5F40F-2F19-4E61-9C21-68097042C315}" type="datetimeFigureOut">
              <a:rPr lang="en-GB" smtClean="0"/>
              <a:t>07/11/2019</a:t>
            </a:fld>
            <a:endParaRPr lang="en-GB"/>
          </a:p>
        </p:txBody>
      </p:sp>
      <p:sp>
        <p:nvSpPr>
          <p:cNvPr id="5" name="Footer Placeholder 4">
            <a:extLst>
              <a:ext uri="{FF2B5EF4-FFF2-40B4-BE49-F238E27FC236}">
                <a16:creationId xmlns:a16="http://schemas.microsoft.com/office/drawing/2014/main" id="{17890C3F-13F8-420B-ACAB-8BB3FA3D07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1DDA7E-BFD6-4E43-B04F-31F3F1D314C9}"/>
              </a:ext>
            </a:extLst>
          </p:cNvPr>
          <p:cNvSpPr>
            <a:spLocks noGrp="1"/>
          </p:cNvSpPr>
          <p:nvPr>
            <p:ph type="sldNum" sz="quarter" idx="12"/>
          </p:nvPr>
        </p:nvSpPr>
        <p:spPr/>
        <p:txBody>
          <a:bodyPr/>
          <a:lstStyle/>
          <a:p>
            <a:fld id="{A5550A42-7E1E-4A7B-951C-2CFA5CF12960}" type="slidenum">
              <a:rPr lang="en-GB" smtClean="0"/>
              <a:t>‹#›</a:t>
            </a:fld>
            <a:endParaRPr lang="en-GB"/>
          </a:p>
        </p:txBody>
      </p:sp>
    </p:spTree>
    <p:extLst>
      <p:ext uri="{BB962C8B-B14F-4D97-AF65-F5344CB8AC3E}">
        <p14:creationId xmlns:p14="http://schemas.microsoft.com/office/powerpoint/2010/main" val="125034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2D4B0-089F-4C5D-8764-086575EB37F8}"/>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75802BC-0082-4D20-83EC-6832C7A42D4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1001459-8F10-432B-A775-186358ED9E0B}"/>
              </a:ext>
            </a:extLst>
          </p:cNvPr>
          <p:cNvSpPr>
            <a:spLocks noGrp="1"/>
          </p:cNvSpPr>
          <p:nvPr>
            <p:ph type="dt" sz="half" idx="10"/>
          </p:nvPr>
        </p:nvSpPr>
        <p:spPr/>
        <p:txBody>
          <a:bodyPr/>
          <a:lstStyle/>
          <a:p>
            <a:fld id="{C0E5F40F-2F19-4E61-9C21-68097042C315}" type="datetimeFigureOut">
              <a:rPr lang="en-GB" smtClean="0"/>
              <a:t>07/11/2019</a:t>
            </a:fld>
            <a:endParaRPr lang="en-GB"/>
          </a:p>
        </p:txBody>
      </p:sp>
      <p:sp>
        <p:nvSpPr>
          <p:cNvPr id="5" name="Footer Placeholder 4">
            <a:extLst>
              <a:ext uri="{FF2B5EF4-FFF2-40B4-BE49-F238E27FC236}">
                <a16:creationId xmlns:a16="http://schemas.microsoft.com/office/drawing/2014/main" id="{CE5A680E-6791-44FD-A6AB-78B77EF933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282A29-1A8F-484B-8B48-EE5CB2E9447A}"/>
              </a:ext>
            </a:extLst>
          </p:cNvPr>
          <p:cNvSpPr>
            <a:spLocks noGrp="1"/>
          </p:cNvSpPr>
          <p:nvPr>
            <p:ph type="sldNum" sz="quarter" idx="12"/>
          </p:nvPr>
        </p:nvSpPr>
        <p:spPr/>
        <p:txBody>
          <a:bodyPr/>
          <a:lstStyle/>
          <a:p>
            <a:fld id="{A5550A42-7E1E-4A7B-951C-2CFA5CF12960}" type="slidenum">
              <a:rPr lang="en-GB" smtClean="0"/>
              <a:t>‹#›</a:t>
            </a:fld>
            <a:endParaRPr lang="en-GB"/>
          </a:p>
        </p:txBody>
      </p:sp>
    </p:spTree>
    <p:extLst>
      <p:ext uri="{BB962C8B-B14F-4D97-AF65-F5344CB8AC3E}">
        <p14:creationId xmlns:p14="http://schemas.microsoft.com/office/powerpoint/2010/main" val="2269245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0DF85-960B-40FA-B02F-667033874F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73D5E3-392E-40D8-A656-C9FF81B9A348}"/>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A41E0A2-E862-4A3E-BE67-919A70989572}"/>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59BEC5-3B2E-406E-A90F-F247961763B5}"/>
              </a:ext>
            </a:extLst>
          </p:cNvPr>
          <p:cNvSpPr>
            <a:spLocks noGrp="1"/>
          </p:cNvSpPr>
          <p:nvPr>
            <p:ph type="dt" sz="half" idx="10"/>
          </p:nvPr>
        </p:nvSpPr>
        <p:spPr/>
        <p:txBody>
          <a:bodyPr/>
          <a:lstStyle/>
          <a:p>
            <a:fld id="{C0E5F40F-2F19-4E61-9C21-68097042C315}" type="datetimeFigureOut">
              <a:rPr lang="en-GB" smtClean="0"/>
              <a:t>07/11/2019</a:t>
            </a:fld>
            <a:endParaRPr lang="en-GB"/>
          </a:p>
        </p:txBody>
      </p:sp>
      <p:sp>
        <p:nvSpPr>
          <p:cNvPr id="6" name="Footer Placeholder 5">
            <a:extLst>
              <a:ext uri="{FF2B5EF4-FFF2-40B4-BE49-F238E27FC236}">
                <a16:creationId xmlns:a16="http://schemas.microsoft.com/office/drawing/2014/main" id="{1D7D3250-11F2-4C30-A3AB-7906032925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821310-1FB3-4A66-9F1F-C1FDBF6E7F00}"/>
              </a:ext>
            </a:extLst>
          </p:cNvPr>
          <p:cNvSpPr>
            <a:spLocks noGrp="1"/>
          </p:cNvSpPr>
          <p:nvPr>
            <p:ph type="sldNum" sz="quarter" idx="12"/>
          </p:nvPr>
        </p:nvSpPr>
        <p:spPr/>
        <p:txBody>
          <a:bodyPr/>
          <a:lstStyle/>
          <a:p>
            <a:fld id="{A5550A42-7E1E-4A7B-951C-2CFA5CF12960}" type="slidenum">
              <a:rPr lang="en-GB" smtClean="0"/>
              <a:t>‹#›</a:t>
            </a:fld>
            <a:endParaRPr lang="en-GB"/>
          </a:p>
        </p:txBody>
      </p:sp>
    </p:spTree>
    <p:extLst>
      <p:ext uri="{BB962C8B-B14F-4D97-AF65-F5344CB8AC3E}">
        <p14:creationId xmlns:p14="http://schemas.microsoft.com/office/powerpoint/2010/main" val="220574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5DA5B-4D4B-4BD8-8AAE-C631C283093E}"/>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14B661-172A-46D9-A08D-A4025105480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3A5199DE-6164-4825-BF2B-1ABC435A8107}"/>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1CA3DF6-986E-4A5E-8187-57C2EA36724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B1C45817-04A6-4B8F-AF59-6CA163A15A68}"/>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E7CEFC-9372-4E68-A714-952B5B5F57B1}"/>
              </a:ext>
            </a:extLst>
          </p:cNvPr>
          <p:cNvSpPr>
            <a:spLocks noGrp="1"/>
          </p:cNvSpPr>
          <p:nvPr>
            <p:ph type="dt" sz="half" idx="10"/>
          </p:nvPr>
        </p:nvSpPr>
        <p:spPr/>
        <p:txBody>
          <a:bodyPr/>
          <a:lstStyle/>
          <a:p>
            <a:fld id="{C0E5F40F-2F19-4E61-9C21-68097042C315}" type="datetimeFigureOut">
              <a:rPr lang="en-GB" smtClean="0"/>
              <a:t>07/11/2019</a:t>
            </a:fld>
            <a:endParaRPr lang="en-GB"/>
          </a:p>
        </p:txBody>
      </p:sp>
      <p:sp>
        <p:nvSpPr>
          <p:cNvPr id="8" name="Footer Placeholder 7">
            <a:extLst>
              <a:ext uri="{FF2B5EF4-FFF2-40B4-BE49-F238E27FC236}">
                <a16:creationId xmlns:a16="http://schemas.microsoft.com/office/drawing/2014/main" id="{B2A2CD7F-5A0A-4E46-A73F-D6059A3A2A4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03BA72-2FB9-4913-866D-BE3A32E9B60B}"/>
              </a:ext>
            </a:extLst>
          </p:cNvPr>
          <p:cNvSpPr>
            <a:spLocks noGrp="1"/>
          </p:cNvSpPr>
          <p:nvPr>
            <p:ph type="sldNum" sz="quarter" idx="12"/>
          </p:nvPr>
        </p:nvSpPr>
        <p:spPr/>
        <p:txBody>
          <a:bodyPr/>
          <a:lstStyle/>
          <a:p>
            <a:fld id="{A5550A42-7E1E-4A7B-951C-2CFA5CF12960}" type="slidenum">
              <a:rPr lang="en-GB" smtClean="0"/>
              <a:t>‹#›</a:t>
            </a:fld>
            <a:endParaRPr lang="en-GB"/>
          </a:p>
        </p:txBody>
      </p:sp>
    </p:spTree>
    <p:extLst>
      <p:ext uri="{BB962C8B-B14F-4D97-AF65-F5344CB8AC3E}">
        <p14:creationId xmlns:p14="http://schemas.microsoft.com/office/powerpoint/2010/main" val="4058226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AE503-5329-49A4-B084-151F762201F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9A4093-83BE-4EAB-8BCD-B2CFE1CCF6FD}"/>
              </a:ext>
            </a:extLst>
          </p:cNvPr>
          <p:cNvSpPr>
            <a:spLocks noGrp="1"/>
          </p:cNvSpPr>
          <p:nvPr>
            <p:ph type="dt" sz="half" idx="10"/>
          </p:nvPr>
        </p:nvSpPr>
        <p:spPr/>
        <p:txBody>
          <a:bodyPr/>
          <a:lstStyle/>
          <a:p>
            <a:fld id="{C0E5F40F-2F19-4E61-9C21-68097042C315}" type="datetimeFigureOut">
              <a:rPr lang="en-GB" smtClean="0"/>
              <a:t>07/11/2019</a:t>
            </a:fld>
            <a:endParaRPr lang="en-GB"/>
          </a:p>
        </p:txBody>
      </p:sp>
      <p:sp>
        <p:nvSpPr>
          <p:cNvPr id="4" name="Footer Placeholder 3">
            <a:extLst>
              <a:ext uri="{FF2B5EF4-FFF2-40B4-BE49-F238E27FC236}">
                <a16:creationId xmlns:a16="http://schemas.microsoft.com/office/drawing/2014/main" id="{453C0F93-CEC8-4907-AA1F-EE361A4E81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6DC4854-6CAD-4574-AF01-9632E1105E68}"/>
              </a:ext>
            </a:extLst>
          </p:cNvPr>
          <p:cNvSpPr>
            <a:spLocks noGrp="1"/>
          </p:cNvSpPr>
          <p:nvPr>
            <p:ph type="sldNum" sz="quarter" idx="12"/>
          </p:nvPr>
        </p:nvSpPr>
        <p:spPr/>
        <p:txBody>
          <a:bodyPr/>
          <a:lstStyle/>
          <a:p>
            <a:fld id="{A5550A42-7E1E-4A7B-951C-2CFA5CF12960}" type="slidenum">
              <a:rPr lang="en-GB" smtClean="0"/>
              <a:t>‹#›</a:t>
            </a:fld>
            <a:endParaRPr lang="en-GB"/>
          </a:p>
        </p:txBody>
      </p:sp>
    </p:spTree>
    <p:extLst>
      <p:ext uri="{BB962C8B-B14F-4D97-AF65-F5344CB8AC3E}">
        <p14:creationId xmlns:p14="http://schemas.microsoft.com/office/powerpoint/2010/main" val="33255831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86BA34-3C40-4BCA-AB88-D9163428F367}"/>
              </a:ext>
            </a:extLst>
          </p:cNvPr>
          <p:cNvSpPr>
            <a:spLocks noGrp="1"/>
          </p:cNvSpPr>
          <p:nvPr>
            <p:ph type="dt" sz="half" idx="10"/>
          </p:nvPr>
        </p:nvSpPr>
        <p:spPr/>
        <p:txBody>
          <a:bodyPr/>
          <a:lstStyle/>
          <a:p>
            <a:fld id="{C0E5F40F-2F19-4E61-9C21-68097042C315}" type="datetimeFigureOut">
              <a:rPr lang="en-GB" smtClean="0"/>
              <a:t>07/11/2019</a:t>
            </a:fld>
            <a:endParaRPr lang="en-GB"/>
          </a:p>
        </p:txBody>
      </p:sp>
      <p:sp>
        <p:nvSpPr>
          <p:cNvPr id="3" name="Footer Placeholder 2">
            <a:extLst>
              <a:ext uri="{FF2B5EF4-FFF2-40B4-BE49-F238E27FC236}">
                <a16:creationId xmlns:a16="http://schemas.microsoft.com/office/drawing/2014/main" id="{22D1E764-6005-4D65-8D82-3091E7BE781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5C5771-D330-4CA1-AF0C-515A8401914D}"/>
              </a:ext>
            </a:extLst>
          </p:cNvPr>
          <p:cNvSpPr>
            <a:spLocks noGrp="1"/>
          </p:cNvSpPr>
          <p:nvPr>
            <p:ph type="sldNum" sz="quarter" idx="12"/>
          </p:nvPr>
        </p:nvSpPr>
        <p:spPr/>
        <p:txBody>
          <a:bodyPr/>
          <a:lstStyle/>
          <a:p>
            <a:fld id="{A5550A42-7E1E-4A7B-951C-2CFA5CF12960}" type="slidenum">
              <a:rPr lang="en-GB" smtClean="0"/>
              <a:t>‹#›</a:t>
            </a:fld>
            <a:endParaRPr lang="en-GB"/>
          </a:p>
        </p:txBody>
      </p:sp>
    </p:spTree>
    <p:extLst>
      <p:ext uri="{BB962C8B-B14F-4D97-AF65-F5344CB8AC3E}">
        <p14:creationId xmlns:p14="http://schemas.microsoft.com/office/powerpoint/2010/main" val="4039903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1473C-5224-45B1-BD53-D1001EB63B9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B98873-5935-4479-BAE3-803E84AC0AC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1532C2E-4CA4-4ECE-B636-BF750ECBFEF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99E0428-DF94-455A-A17E-9A0EDF23A93A}"/>
              </a:ext>
            </a:extLst>
          </p:cNvPr>
          <p:cNvSpPr>
            <a:spLocks noGrp="1"/>
          </p:cNvSpPr>
          <p:nvPr>
            <p:ph type="dt" sz="half" idx="10"/>
          </p:nvPr>
        </p:nvSpPr>
        <p:spPr/>
        <p:txBody>
          <a:bodyPr/>
          <a:lstStyle/>
          <a:p>
            <a:fld id="{C0E5F40F-2F19-4E61-9C21-68097042C315}" type="datetimeFigureOut">
              <a:rPr lang="en-GB" smtClean="0"/>
              <a:t>07/11/2019</a:t>
            </a:fld>
            <a:endParaRPr lang="en-GB"/>
          </a:p>
        </p:txBody>
      </p:sp>
      <p:sp>
        <p:nvSpPr>
          <p:cNvPr id="6" name="Footer Placeholder 5">
            <a:extLst>
              <a:ext uri="{FF2B5EF4-FFF2-40B4-BE49-F238E27FC236}">
                <a16:creationId xmlns:a16="http://schemas.microsoft.com/office/drawing/2014/main" id="{6DFBB014-A9F2-485A-9034-5D55A12673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7A8194-34D9-47A8-81CF-0588C2F1A5FB}"/>
              </a:ext>
            </a:extLst>
          </p:cNvPr>
          <p:cNvSpPr>
            <a:spLocks noGrp="1"/>
          </p:cNvSpPr>
          <p:nvPr>
            <p:ph type="sldNum" sz="quarter" idx="12"/>
          </p:nvPr>
        </p:nvSpPr>
        <p:spPr/>
        <p:txBody>
          <a:bodyPr/>
          <a:lstStyle/>
          <a:p>
            <a:fld id="{A5550A42-7E1E-4A7B-951C-2CFA5CF12960}" type="slidenum">
              <a:rPr lang="en-GB" smtClean="0"/>
              <a:t>‹#›</a:t>
            </a:fld>
            <a:endParaRPr lang="en-GB"/>
          </a:p>
        </p:txBody>
      </p:sp>
    </p:spTree>
    <p:extLst>
      <p:ext uri="{BB962C8B-B14F-4D97-AF65-F5344CB8AC3E}">
        <p14:creationId xmlns:p14="http://schemas.microsoft.com/office/powerpoint/2010/main" val="190959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909CF82-3E8C-4431-8372-742263DE790E}" type="datetimeFigureOut">
              <a:rPr lang="en-GB" smtClean="0"/>
              <a:t>07/11/2019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66608A-4684-498A-9FDD-B6C454BD1A58}" type="slidenum">
              <a:rPr lang="en-GB" smtClean="0"/>
              <a:t>‹#›</a:t>
            </a:fld>
            <a:endParaRPr lang="en-GB"/>
          </a:p>
        </p:txBody>
      </p:sp>
    </p:spTree>
    <p:extLst>
      <p:ext uri="{BB962C8B-B14F-4D97-AF65-F5344CB8AC3E}">
        <p14:creationId xmlns:p14="http://schemas.microsoft.com/office/powerpoint/2010/main" val="7904482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4619-D332-4E8F-98B5-151AE8042EA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7479E50-E812-4C60-8F49-BD366FCB458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52DA4BE9-38DD-4FF4-A378-8F9E18E1F2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7FE8051-40FF-484A-B7A3-4FF2A8D60730}"/>
              </a:ext>
            </a:extLst>
          </p:cNvPr>
          <p:cNvSpPr>
            <a:spLocks noGrp="1"/>
          </p:cNvSpPr>
          <p:nvPr>
            <p:ph type="dt" sz="half" idx="10"/>
          </p:nvPr>
        </p:nvSpPr>
        <p:spPr/>
        <p:txBody>
          <a:bodyPr/>
          <a:lstStyle/>
          <a:p>
            <a:fld id="{C0E5F40F-2F19-4E61-9C21-68097042C315}" type="datetimeFigureOut">
              <a:rPr lang="en-GB" smtClean="0"/>
              <a:t>07/11/2019</a:t>
            </a:fld>
            <a:endParaRPr lang="en-GB"/>
          </a:p>
        </p:txBody>
      </p:sp>
      <p:sp>
        <p:nvSpPr>
          <p:cNvPr id="6" name="Footer Placeholder 5">
            <a:extLst>
              <a:ext uri="{FF2B5EF4-FFF2-40B4-BE49-F238E27FC236}">
                <a16:creationId xmlns:a16="http://schemas.microsoft.com/office/drawing/2014/main" id="{3CEF06D6-9BD3-436B-B44D-884EB2ECC3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0E45860-46DB-4AEA-960F-95CC4E480913}"/>
              </a:ext>
            </a:extLst>
          </p:cNvPr>
          <p:cNvSpPr>
            <a:spLocks noGrp="1"/>
          </p:cNvSpPr>
          <p:nvPr>
            <p:ph type="sldNum" sz="quarter" idx="12"/>
          </p:nvPr>
        </p:nvSpPr>
        <p:spPr/>
        <p:txBody>
          <a:bodyPr/>
          <a:lstStyle/>
          <a:p>
            <a:fld id="{A5550A42-7E1E-4A7B-951C-2CFA5CF12960}" type="slidenum">
              <a:rPr lang="en-GB" smtClean="0"/>
              <a:t>‹#›</a:t>
            </a:fld>
            <a:endParaRPr lang="en-GB"/>
          </a:p>
        </p:txBody>
      </p:sp>
    </p:spTree>
    <p:extLst>
      <p:ext uri="{BB962C8B-B14F-4D97-AF65-F5344CB8AC3E}">
        <p14:creationId xmlns:p14="http://schemas.microsoft.com/office/powerpoint/2010/main" val="18295139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991AA-20EF-4D32-AE82-0FB1B0EE5B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54D423-65AB-40E2-B7AA-D0DCB3A763F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148848-AC37-404A-9635-9923ED635C92}"/>
              </a:ext>
            </a:extLst>
          </p:cNvPr>
          <p:cNvSpPr>
            <a:spLocks noGrp="1"/>
          </p:cNvSpPr>
          <p:nvPr>
            <p:ph type="dt" sz="half" idx="10"/>
          </p:nvPr>
        </p:nvSpPr>
        <p:spPr/>
        <p:txBody>
          <a:bodyPr/>
          <a:lstStyle/>
          <a:p>
            <a:fld id="{C0E5F40F-2F19-4E61-9C21-68097042C315}" type="datetimeFigureOut">
              <a:rPr lang="en-GB" smtClean="0"/>
              <a:t>07/11/2019</a:t>
            </a:fld>
            <a:endParaRPr lang="en-GB"/>
          </a:p>
        </p:txBody>
      </p:sp>
      <p:sp>
        <p:nvSpPr>
          <p:cNvPr id="5" name="Footer Placeholder 4">
            <a:extLst>
              <a:ext uri="{FF2B5EF4-FFF2-40B4-BE49-F238E27FC236}">
                <a16:creationId xmlns:a16="http://schemas.microsoft.com/office/drawing/2014/main" id="{A3B23E43-8B1C-43A1-956D-F4010ABBF5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00828F-4B3F-4630-A335-D2DE6AFC1D20}"/>
              </a:ext>
            </a:extLst>
          </p:cNvPr>
          <p:cNvSpPr>
            <a:spLocks noGrp="1"/>
          </p:cNvSpPr>
          <p:nvPr>
            <p:ph type="sldNum" sz="quarter" idx="12"/>
          </p:nvPr>
        </p:nvSpPr>
        <p:spPr/>
        <p:txBody>
          <a:bodyPr/>
          <a:lstStyle/>
          <a:p>
            <a:fld id="{A5550A42-7E1E-4A7B-951C-2CFA5CF12960}" type="slidenum">
              <a:rPr lang="en-GB" smtClean="0"/>
              <a:t>‹#›</a:t>
            </a:fld>
            <a:endParaRPr lang="en-GB"/>
          </a:p>
        </p:txBody>
      </p:sp>
    </p:spTree>
    <p:extLst>
      <p:ext uri="{BB962C8B-B14F-4D97-AF65-F5344CB8AC3E}">
        <p14:creationId xmlns:p14="http://schemas.microsoft.com/office/powerpoint/2010/main" val="30838840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83C109-0E3C-4819-B770-E06901C6335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6C3BC82-C317-4948-94BE-AE37DC81CC15}"/>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C0DC30-4356-4B99-B656-D0D8C6AB0F93}"/>
              </a:ext>
            </a:extLst>
          </p:cNvPr>
          <p:cNvSpPr>
            <a:spLocks noGrp="1"/>
          </p:cNvSpPr>
          <p:nvPr>
            <p:ph type="dt" sz="half" idx="10"/>
          </p:nvPr>
        </p:nvSpPr>
        <p:spPr/>
        <p:txBody>
          <a:bodyPr/>
          <a:lstStyle/>
          <a:p>
            <a:fld id="{C0E5F40F-2F19-4E61-9C21-68097042C315}" type="datetimeFigureOut">
              <a:rPr lang="en-GB" smtClean="0"/>
              <a:t>07/11/2019</a:t>
            </a:fld>
            <a:endParaRPr lang="en-GB"/>
          </a:p>
        </p:txBody>
      </p:sp>
      <p:sp>
        <p:nvSpPr>
          <p:cNvPr id="5" name="Footer Placeholder 4">
            <a:extLst>
              <a:ext uri="{FF2B5EF4-FFF2-40B4-BE49-F238E27FC236}">
                <a16:creationId xmlns:a16="http://schemas.microsoft.com/office/drawing/2014/main" id="{6242E039-5399-4C20-8914-4651DDF3B7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F14DD1-EC4A-4184-BC5F-F94124FC4435}"/>
              </a:ext>
            </a:extLst>
          </p:cNvPr>
          <p:cNvSpPr>
            <a:spLocks noGrp="1"/>
          </p:cNvSpPr>
          <p:nvPr>
            <p:ph type="sldNum" sz="quarter" idx="12"/>
          </p:nvPr>
        </p:nvSpPr>
        <p:spPr/>
        <p:txBody>
          <a:bodyPr/>
          <a:lstStyle/>
          <a:p>
            <a:fld id="{A5550A42-7E1E-4A7B-951C-2CFA5CF12960}" type="slidenum">
              <a:rPr lang="en-GB" smtClean="0"/>
              <a:t>‹#›</a:t>
            </a:fld>
            <a:endParaRPr lang="en-GB"/>
          </a:p>
        </p:txBody>
      </p:sp>
    </p:spTree>
    <p:extLst>
      <p:ext uri="{BB962C8B-B14F-4D97-AF65-F5344CB8AC3E}">
        <p14:creationId xmlns:p14="http://schemas.microsoft.com/office/powerpoint/2010/main" val="9895512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AF471-72F8-4C37-B6BA-B042642879D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DE14509F-8C12-4C47-8285-C16853170424}"/>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9A47113-404A-49EA-B06E-8E7F061C45FA}"/>
              </a:ext>
            </a:extLst>
          </p:cNvPr>
          <p:cNvSpPr>
            <a:spLocks noGrp="1"/>
          </p:cNvSpPr>
          <p:nvPr>
            <p:ph type="dt" sz="half" idx="10"/>
          </p:nvPr>
        </p:nvSpPr>
        <p:spPr/>
        <p:txBody>
          <a:bodyPr/>
          <a:lstStyle/>
          <a:p>
            <a:fld id="{49B6E438-6A7A-43B5-9251-F54213571522}" type="datetimeFigureOut">
              <a:rPr lang="en-GB" smtClean="0"/>
              <a:t>07/11/2019</a:t>
            </a:fld>
            <a:endParaRPr lang="en-GB"/>
          </a:p>
        </p:txBody>
      </p:sp>
      <p:sp>
        <p:nvSpPr>
          <p:cNvPr id="5" name="Footer Placeholder 4">
            <a:extLst>
              <a:ext uri="{FF2B5EF4-FFF2-40B4-BE49-F238E27FC236}">
                <a16:creationId xmlns:a16="http://schemas.microsoft.com/office/drawing/2014/main" id="{3FBCDEE0-727E-4DCF-83B9-280867837C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DB9832-5132-4791-8673-1B38CA9531D7}"/>
              </a:ext>
            </a:extLst>
          </p:cNvPr>
          <p:cNvSpPr>
            <a:spLocks noGrp="1"/>
          </p:cNvSpPr>
          <p:nvPr>
            <p:ph type="sldNum" sz="quarter" idx="12"/>
          </p:nvPr>
        </p:nvSpPr>
        <p:spPr/>
        <p:txBody>
          <a:bodyPr/>
          <a:lstStyle/>
          <a:p>
            <a:fld id="{CE8F0170-6943-4894-8CEB-41F931E6718F}" type="slidenum">
              <a:rPr lang="en-GB" smtClean="0"/>
              <a:t>‹#›</a:t>
            </a:fld>
            <a:endParaRPr lang="en-GB"/>
          </a:p>
        </p:txBody>
      </p:sp>
    </p:spTree>
    <p:extLst>
      <p:ext uri="{BB962C8B-B14F-4D97-AF65-F5344CB8AC3E}">
        <p14:creationId xmlns:p14="http://schemas.microsoft.com/office/powerpoint/2010/main" val="17363172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0DD3A-1F2A-4D3E-B612-2A6B073B2D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223BE8-CCD3-4CF2-98F6-AA8F16D5E4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3D45ED-6391-4BF2-AE30-FC68CCAA0584}"/>
              </a:ext>
            </a:extLst>
          </p:cNvPr>
          <p:cNvSpPr>
            <a:spLocks noGrp="1"/>
          </p:cNvSpPr>
          <p:nvPr>
            <p:ph type="dt" sz="half" idx="10"/>
          </p:nvPr>
        </p:nvSpPr>
        <p:spPr/>
        <p:txBody>
          <a:bodyPr/>
          <a:lstStyle/>
          <a:p>
            <a:fld id="{49B6E438-6A7A-43B5-9251-F54213571522}" type="datetimeFigureOut">
              <a:rPr lang="en-GB" smtClean="0"/>
              <a:t>07/11/2019</a:t>
            </a:fld>
            <a:endParaRPr lang="en-GB"/>
          </a:p>
        </p:txBody>
      </p:sp>
      <p:sp>
        <p:nvSpPr>
          <p:cNvPr id="5" name="Footer Placeholder 4">
            <a:extLst>
              <a:ext uri="{FF2B5EF4-FFF2-40B4-BE49-F238E27FC236}">
                <a16:creationId xmlns:a16="http://schemas.microsoft.com/office/drawing/2014/main" id="{E0469785-37C4-4079-8C42-42675DD273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93082D-728F-435C-90DA-66EDAEC0E14C}"/>
              </a:ext>
            </a:extLst>
          </p:cNvPr>
          <p:cNvSpPr>
            <a:spLocks noGrp="1"/>
          </p:cNvSpPr>
          <p:nvPr>
            <p:ph type="sldNum" sz="quarter" idx="12"/>
          </p:nvPr>
        </p:nvSpPr>
        <p:spPr/>
        <p:txBody>
          <a:bodyPr/>
          <a:lstStyle/>
          <a:p>
            <a:fld id="{CE8F0170-6943-4894-8CEB-41F931E6718F}" type="slidenum">
              <a:rPr lang="en-GB" smtClean="0"/>
              <a:t>‹#›</a:t>
            </a:fld>
            <a:endParaRPr lang="en-GB"/>
          </a:p>
        </p:txBody>
      </p:sp>
    </p:spTree>
    <p:extLst>
      <p:ext uri="{BB962C8B-B14F-4D97-AF65-F5344CB8AC3E}">
        <p14:creationId xmlns:p14="http://schemas.microsoft.com/office/powerpoint/2010/main" val="20918502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FD357-2DF9-454D-BCB6-6AC925C316B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8E2C9E6-A99F-468F-8B48-58F216CCE68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C3B445-4445-406F-BF25-62C796952169}"/>
              </a:ext>
            </a:extLst>
          </p:cNvPr>
          <p:cNvSpPr>
            <a:spLocks noGrp="1"/>
          </p:cNvSpPr>
          <p:nvPr>
            <p:ph type="dt" sz="half" idx="10"/>
          </p:nvPr>
        </p:nvSpPr>
        <p:spPr/>
        <p:txBody>
          <a:bodyPr/>
          <a:lstStyle/>
          <a:p>
            <a:fld id="{49B6E438-6A7A-43B5-9251-F54213571522}" type="datetimeFigureOut">
              <a:rPr lang="en-GB" smtClean="0"/>
              <a:t>07/11/2019</a:t>
            </a:fld>
            <a:endParaRPr lang="en-GB"/>
          </a:p>
        </p:txBody>
      </p:sp>
      <p:sp>
        <p:nvSpPr>
          <p:cNvPr id="5" name="Footer Placeholder 4">
            <a:extLst>
              <a:ext uri="{FF2B5EF4-FFF2-40B4-BE49-F238E27FC236}">
                <a16:creationId xmlns:a16="http://schemas.microsoft.com/office/drawing/2014/main" id="{EF99BCF0-91C2-41E6-B5F4-A53A4A5C7E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0FE259-7096-4686-A776-D529CB754F22}"/>
              </a:ext>
            </a:extLst>
          </p:cNvPr>
          <p:cNvSpPr>
            <a:spLocks noGrp="1"/>
          </p:cNvSpPr>
          <p:nvPr>
            <p:ph type="sldNum" sz="quarter" idx="12"/>
          </p:nvPr>
        </p:nvSpPr>
        <p:spPr/>
        <p:txBody>
          <a:bodyPr/>
          <a:lstStyle/>
          <a:p>
            <a:fld id="{CE8F0170-6943-4894-8CEB-41F931E6718F}" type="slidenum">
              <a:rPr lang="en-GB" smtClean="0"/>
              <a:t>‹#›</a:t>
            </a:fld>
            <a:endParaRPr lang="en-GB"/>
          </a:p>
        </p:txBody>
      </p:sp>
    </p:spTree>
    <p:extLst>
      <p:ext uri="{BB962C8B-B14F-4D97-AF65-F5344CB8AC3E}">
        <p14:creationId xmlns:p14="http://schemas.microsoft.com/office/powerpoint/2010/main" val="38222044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DCDE4-7664-4E39-AF38-5103AFA367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DC5BBA-611E-4448-AB9F-8DDC20B6AEC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05997C8-AD31-4A15-83BB-FE4B93BC525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D923F18-8063-433C-B9EE-DE173BBAEBD6}"/>
              </a:ext>
            </a:extLst>
          </p:cNvPr>
          <p:cNvSpPr>
            <a:spLocks noGrp="1"/>
          </p:cNvSpPr>
          <p:nvPr>
            <p:ph type="dt" sz="half" idx="10"/>
          </p:nvPr>
        </p:nvSpPr>
        <p:spPr/>
        <p:txBody>
          <a:bodyPr/>
          <a:lstStyle/>
          <a:p>
            <a:fld id="{49B6E438-6A7A-43B5-9251-F54213571522}" type="datetimeFigureOut">
              <a:rPr lang="en-GB" smtClean="0"/>
              <a:t>07/11/2019</a:t>
            </a:fld>
            <a:endParaRPr lang="en-GB"/>
          </a:p>
        </p:txBody>
      </p:sp>
      <p:sp>
        <p:nvSpPr>
          <p:cNvPr id="6" name="Footer Placeholder 5">
            <a:extLst>
              <a:ext uri="{FF2B5EF4-FFF2-40B4-BE49-F238E27FC236}">
                <a16:creationId xmlns:a16="http://schemas.microsoft.com/office/drawing/2014/main" id="{1B980CA3-FC95-4EF8-838C-F8A2C58540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DDB3D0-C393-45B6-B341-C59EEB4E9707}"/>
              </a:ext>
            </a:extLst>
          </p:cNvPr>
          <p:cNvSpPr>
            <a:spLocks noGrp="1"/>
          </p:cNvSpPr>
          <p:nvPr>
            <p:ph type="sldNum" sz="quarter" idx="12"/>
          </p:nvPr>
        </p:nvSpPr>
        <p:spPr/>
        <p:txBody>
          <a:bodyPr/>
          <a:lstStyle/>
          <a:p>
            <a:fld id="{CE8F0170-6943-4894-8CEB-41F931E6718F}" type="slidenum">
              <a:rPr lang="en-GB" smtClean="0"/>
              <a:t>‹#›</a:t>
            </a:fld>
            <a:endParaRPr lang="en-GB"/>
          </a:p>
        </p:txBody>
      </p:sp>
    </p:spTree>
    <p:extLst>
      <p:ext uri="{BB962C8B-B14F-4D97-AF65-F5344CB8AC3E}">
        <p14:creationId xmlns:p14="http://schemas.microsoft.com/office/powerpoint/2010/main" val="2302993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C5D91-C6BD-4381-9934-78ACC0541527}"/>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3727E7-794A-4D4A-92D9-F7AE40E5EB9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60FF93C6-C9B3-4F48-AE4D-70A81703FFC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4EBEB9-28EE-4235-939F-249595FC406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F2EF94C-7652-4EDC-91A1-989FA56F68F9}"/>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1EE767-7B01-4390-BE99-2BC3A5BC5B6B}"/>
              </a:ext>
            </a:extLst>
          </p:cNvPr>
          <p:cNvSpPr>
            <a:spLocks noGrp="1"/>
          </p:cNvSpPr>
          <p:nvPr>
            <p:ph type="dt" sz="half" idx="10"/>
          </p:nvPr>
        </p:nvSpPr>
        <p:spPr/>
        <p:txBody>
          <a:bodyPr/>
          <a:lstStyle/>
          <a:p>
            <a:fld id="{49B6E438-6A7A-43B5-9251-F54213571522}" type="datetimeFigureOut">
              <a:rPr lang="en-GB" smtClean="0"/>
              <a:t>07/11/2019</a:t>
            </a:fld>
            <a:endParaRPr lang="en-GB"/>
          </a:p>
        </p:txBody>
      </p:sp>
      <p:sp>
        <p:nvSpPr>
          <p:cNvPr id="8" name="Footer Placeholder 7">
            <a:extLst>
              <a:ext uri="{FF2B5EF4-FFF2-40B4-BE49-F238E27FC236}">
                <a16:creationId xmlns:a16="http://schemas.microsoft.com/office/drawing/2014/main" id="{B053FB67-BA73-4C56-B97F-C1880A220E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F2092E-CF44-4066-AE84-31F84EC1772D}"/>
              </a:ext>
            </a:extLst>
          </p:cNvPr>
          <p:cNvSpPr>
            <a:spLocks noGrp="1"/>
          </p:cNvSpPr>
          <p:nvPr>
            <p:ph type="sldNum" sz="quarter" idx="12"/>
          </p:nvPr>
        </p:nvSpPr>
        <p:spPr/>
        <p:txBody>
          <a:bodyPr/>
          <a:lstStyle/>
          <a:p>
            <a:fld id="{CE8F0170-6943-4894-8CEB-41F931E6718F}" type="slidenum">
              <a:rPr lang="en-GB" smtClean="0"/>
              <a:t>‹#›</a:t>
            </a:fld>
            <a:endParaRPr lang="en-GB"/>
          </a:p>
        </p:txBody>
      </p:sp>
    </p:spTree>
    <p:extLst>
      <p:ext uri="{BB962C8B-B14F-4D97-AF65-F5344CB8AC3E}">
        <p14:creationId xmlns:p14="http://schemas.microsoft.com/office/powerpoint/2010/main" val="3931906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BD0AB-4CE3-409D-9721-6191DC9A4A6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245D108-E607-4B7F-A5D3-B7B157C81B69}"/>
              </a:ext>
            </a:extLst>
          </p:cNvPr>
          <p:cNvSpPr>
            <a:spLocks noGrp="1"/>
          </p:cNvSpPr>
          <p:nvPr>
            <p:ph type="dt" sz="half" idx="10"/>
          </p:nvPr>
        </p:nvSpPr>
        <p:spPr/>
        <p:txBody>
          <a:bodyPr/>
          <a:lstStyle/>
          <a:p>
            <a:fld id="{49B6E438-6A7A-43B5-9251-F54213571522}" type="datetimeFigureOut">
              <a:rPr lang="en-GB" smtClean="0"/>
              <a:t>07/11/2019</a:t>
            </a:fld>
            <a:endParaRPr lang="en-GB"/>
          </a:p>
        </p:txBody>
      </p:sp>
      <p:sp>
        <p:nvSpPr>
          <p:cNvPr id="4" name="Footer Placeholder 3">
            <a:extLst>
              <a:ext uri="{FF2B5EF4-FFF2-40B4-BE49-F238E27FC236}">
                <a16:creationId xmlns:a16="http://schemas.microsoft.com/office/drawing/2014/main" id="{A6EBF6E7-F0E1-4AA2-968E-C9B11076007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EA86DBF-595C-4A1D-A32A-AE697BDF27B7}"/>
              </a:ext>
            </a:extLst>
          </p:cNvPr>
          <p:cNvSpPr>
            <a:spLocks noGrp="1"/>
          </p:cNvSpPr>
          <p:nvPr>
            <p:ph type="sldNum" sz="quarter" idx="12"/>
          </p:nvPr>
        </p:nvSpPr>
        <p:spPr/>
        <p:txBody>
          <a:bodyPr/>
          <a:lstStyle/>
          <a:p>
            <a:fld id="{CE8F0170-6943-4894-8CEB-41F931E6718F}" type="slidenum">
              <a:rPr lang="en-GB" smtClean="0"/>
              <a:t>‹#›</a:t>
            </a:fld>
            <a:endParaRPr lang="en-GB"/>
          </a:p>
        </p:txBody>
      </p:sp>
    </p:spTree>
    <p:extLst>
      <p:ext uri="{BB962C8B-B14F-4D97-AF65-F5344CB8AC3E}">
        <p14:creationId xmlns:p14="http://schemas.microsoft.com/office/powerpoint/2010/main" val="3842978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9F9584-8A71-4912-86FC-0A782E204FDF}"/>
              </a:ext>
            </a:extLst>
          </p:cNvPr>
          <p:cNvSpPr>
            <a:spLocks noGrp="1"/>
          </p:cNvSpPr>
          <p:nvPr>
            <p:ph type="dt" sz="half" idx="10"/>
          </p:nvPr>
        </p:nvSpPr>
        <p:spPr/>
        <p:txBody>
          <a:bodyPr/>
          <a:lstStyle/>
          <a:p>
            <a:fld id="{49B6E438-6A7A-43B5-9251-F54213571522}" type="datetimeFigureOut">
              <a:rPr lang="en-GB" smtClean="0"/>
              <a:t>07/11/2019</a:t>
            </a:fld>
            <a:endParaRPr lang="en-GB"/>
          </a:p>
        </p:txBody>
      </p:sp>
      <p:sp>
        <p:nvSpPr>
          <p:cNvPr id="3" name="Footer Placeholder 2">
            <a:extLst>
              <a:ext uri="{FF2B5EF4-FFF2-40B4-BE49-F238E27FC236}">
                <a16:creationId xmlns:a16="http://schemas.microsoft.com/office/drawing/2014/main" id="{AE5F760D-CF3A-49E5-839B-65E6D72B90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6846038-23E9-4B5D-8671-B7E59A260940}"/>
              </a:ext>
            </a:extLst>
          </p:cNvPr>
          <p:cNvSpPr>
            <a:spLocks noGrp="1"/>
          </p:cNvSpPr>
          <p:nvPr>
            <p:ph type="sldNum" sz="quarter" idx="12"/>
          </p:nvPr>
        </p:nvSpPr>
        <p:spPr/>
        <p:txBody>
          <a:bodyPr/>
          <a:lstStyle/>
          <a:p>
            <a:fld id="{CE8F0170-6943-4894-8CEB-41F931E6718F}" type="slidenum">
              <a:rPr lang="en-GB" smtClean="0"/>
              <a:t>‹#›</a:t>
            </a:fld>
            <a:endParaRPr lang="en-GB"/>
          </a:p>
        </p:txBody>
      </p:sp>
    </p:spTree>
    <p:extLst>
      <p:ext uri="{BB962C8B-B14F-4D97-AF65-F5344CB8AC3E}">
        <p14:creationId xmlns:p14="http://schemas.microsoft.com/office/powerpoint/2010/main" val="4289631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09CF82-3E8C-4431-8372-742263DE790E}" type="datetimeFigureOut">
              <a:rPr lang="en-GB" smtClean="0"/>
              <a:t>07/11/2019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66608A-4684-498A-9FDD-B6C454BD1A58}" type="slidenum">
              <a:rPr lang="en-GB" smtClean="0"/>
              <a:t>‹#›</a:t>
            </a:fld>
            <a:endParaRPr lang="en-GB"/>
          </a:p>
        </p:txBody>
      </p:sp>
    </p:spTree>
    <p:extLst>
      <p:ext uri="{BB962C8B-B14F-4D97-AF65-F5344CB8AC3E}">
        <p14:creationId xmlns:p14="http://schemas.microsoft.com/office/powerpoint/2010/main" val="33537943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4DAAA-C44F-443F-8601-217434342D84}"/>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3E87B6-EA44-4FEE-A628-3C6BE74A97C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98EED0-E974-410C-8F3B-8B452170F53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D0143106-617A-42D2-AFEB-66F29B6152DC}"/>
              </a:ext>
            </a:extLst>
          </p:cNvPr>
          <p:cNvSpPr>
            <a:spLocks noGrp="1"/>
          </p:cNvSpPr>
          <p:nvPr>
            <p:ph type="dt" sz="half" idx="10"/>
          </p:nvPr>
        </p:nvSpPr>
        <p:spPr/>
        <p:txBody>
          <a:bodyPr/>
          <a:lstStyle/>
          <a:p>
            <a:fld id="{49B6E438-6A7A-43B5-9251-F54213571522}" type="datetimeFigureOut">
              <a:rPr lang="en-GB" smtClean="0"/>
              <a:t>07/11/2019</a:t>
            </a:fld>
            <a:endParaRPr lang="en-GB"/>
          </a:p>
        </p:txBody>
      </p:sp>
      <p:sp>
        <p:nvSpPr>
          <p:cNvPr id="6" name="Footer Placeholder 5">
            <a:extLst>
              <a:ext uri="{FF2B5EF4-FFF2-40B4-BE49-F238E27FC236}">
                <a16:creationId xmlns:a16="http://schemas.microsoft.com/office/drawing/2014/main" id="{E12695D6-EEAB-43FC-88F0-3D1EC3FCBA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10E91F-1673-4671-BA3E-CEBE22F165D6}"/>
              </a:ext>
            </a:extLst>
          </p:cNvPr>
          <p:cNvSpPr>
            <a:spLocks noGrp="1"/>
          </p:cNvSpPr>
          <p:nvPr>
            <p:ph type="sldNum" sz="quarter" idx="12"/>
          </p:nvPr>
        </p:nvSpPr>
        <p:spPr/>
        <p:txBody>
          <a:bodyPr/>
          <a:lstStyle/>
          <a:p>
            <a:fld id="{CE8F0170-6943-4894-8CEB-41F931E6718F}" type="slidenum">
              <a:rPr lang="en-GB" smtClean="0"/>
              <a:t>‹#›</a:t>
            </a:fld>
            <a:endParaRPr lang="en-GB"/>
          </a:p>
        </p:txBody>
      </p:sp>
    </p:spTree>
    <p:extLst>
      <p:ext uri="{BB962C8B-B14F-4D97-AF65-F5344CB8AC3E}">
        <p14:creationId xmlns:p14="http://schemas.microsoft.com/office/powerpoint/2010/main" val="15215130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8AFD8-D7BA-4DEC-835E-7B8D8A5129C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60240CB-D183-4AE4-9F59-DF832B92792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8EC743CE-6119-41B9-9BC5-C4DDC010DC5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36EC7F8-D986-43A5-A375-FBD53799AF60}"/>
              </a:ext>
            </a:extLst>
          </p:cNvPr>
          <p:cNvSpPr>
            <a:spLocks noGrp="1"/>
          </p:cNvSpPr>
          <p:nvPr>
            <p:ph type="dt" sz="half" idx="10"/>
          </p:nvPr>
        </p:nvSpPr>
        <p:spPr/>
        <p:txBody>
          <a:bodyPr/>
          <a:lstStyle/>
          <a:p>
            <a:fld id="{49B6E438-6A7A-43B5-9251-F54213571522}" type="datetimeFigureOut">
              <a:rPr lang="en-GB" smtClean="0"/>
              <a:t>07/11/2019</a:t>
            </a:fld>
            <a:endParaRPr lang="en-GB"/>
          </a:p>
        </p:txBody>
      </p:sp>
      <p:sp>
        <p:nvSpPr>
          <p:cNvPr id="6" name="Footer Placeholder 5">
            <a:extLst>
              <a:ext uri="{FF2B5EF4-FFF2-40B4-BE49-F238E27FC236}">
                <a16:creationId xmlns:a16="http://schemas.microsoft.com/office/drawing/2014/main" id="{5984EDB5-9B3D-4C13-A131-189325E6D6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ACED7D-FD04-4350-880F-15F353A58991}"/>
              </a:ext>
            </a:extLst>
          </p:cNvPr>
          <p:cNvSpPr>
            <a:spLocks noGrp="1"/>
          </p:cNvSpPr>
          <p:nvPr>
            <p:ph type="sldNum" sz="quarter" idx="12"/>
          </p:nvPr>
        </p:nvSpPr>
        <p:spPr/>
        <p:txBody>
          <a:bodyPr/>
          <a:lstStyle/>
          <a:p>
            <a:fld id="{CE8F0170-6943-4894-8CEB-41F931E6718F}" type="slidenum">
              <a:rPr lang="en-GB" smtClean="0"/>
              <a:t>‹#›</a:t>
            </a:fld>
            <a:endParaRPr lang="en-GB"/>
          </a:p>
        </p:txBody>
      </p:sp>
    </p:spTree>
    <p:extLst>
      <p:ext uri="{BB962C8B-B14F-4D97-AF65-F5344CB8AC3E}">
        <p14:creationId xmlns:p14="http://schemas.microsoft.com/office/powerpoint/2010/main" val="10466157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AF5F5-4C75-4440-9582-15495B2A826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BA982E-4301-4482-A97B-A7984D1536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8A0C14-BCE3-4D6B-A90E-158E4D3D677A}"/>
              </a:ext>
            </a:extLst>
          </p:cNvPr>
          <p:cNvSpPr>
            <a:spLocks noGrp="1"/>
          </p:cNvSpPr>
          <p:nvPr>
            <p:ph type="dt" sz="half" idx="10"/>
          </p:nvPr>
        </p:nvSpPr>
        <p:spPr/>
        <p:txBody>
          <a:bodyPr/>
          <a:lstStyle/>
          <a:p>
            <a:fld id="{49B6E438-6A7A-43B5-9251-F54213571522}" type="datetimeFigureOut">
              <a:rPr lang="en-GB" smtClean="0"/>
              <a:t>07/11/2019</a:t>
            </a:fld>
            <a:endParaRPr lang="en-GB"/>
          </a:p>
        </p:txBody>
      </p:sp>
      <p:sp>
        <p:nvSpPr>
          <p:cNvPr id="5" name="Footer Placeholder 4">
            <a:extLst>
              <a:ext uri="{FF2B5EF4-FFF2-40B4-BE49-F238E27FC236}">
                <a16:creationId xmlns:a16="http://schemas.microsoft.com/office/drawing/2014/main" id="{145EC467-2EBF-493F-88BD-8DDF7FA9A2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2A7423-24AF-4795-9B8C-499B81A736D3}"/>
              </a:ext>
            </a:extLst>
          </p:cNvPr>
          <p:cNvSpPr>
            <a:spLocks noGrp="1"/>
          </p:cNvSpPr>
          <p:nvPr>
            <p:ph type="sldNum" sz="quarter" idx="12"/>
          </p:nvPr>
        </p:nvSpPr>
        <p:spPr/>
        <p:txBody>
          <a:bodyPr/>
          <a:lstStyle/>
          <a:p>
            <a:fld id="{CE8F0170-6943-4894-8CEB-41F931E6718F}" type="slidenum">
              <a:rPr lang="en-GB" smtClean="0"/>
              <a:t>‹#›</a:t>
            </a:fld>
            <a:endParaRPr lang="en-GB"/>
          </a:p>
        </p:txBody>
      </p:sp>
    </p:spTree>
    <p:extLst>
      <p:ext uri="{BB962C8B-B14F-4D97-AF65-F5344CB8AC3E}">
        <p14:creationId xmlns:p14="http://schemas.microsoft.com/office/powerpoint/2010/main" val="32333733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BA46A0-A19A-4B70-BE9E-80DC05A4CA08}"/>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F0C6E37-8F56-43F7-9260-CC955F9F926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A382CB-11FC-4200-94F8-5E764841318F}"/>
              </a:ext>
            </a:extLst>
          </p:cNvPr>
          <p:cNvSpPr>
            <a:spLocks noGrp="1"/>
          </p:cNvSpPr>
          <p:nvPr>
            <p:ph type="dt" sz="half" idx="10"/>
          </p:nvPr>
        </p:nvSpPr>
        <p:spPr/>
        <p:txBody>
          <a:bodyPr/>
          <a:lstStyle/>
          <a:p>
            <a:fld id="{49B6E438-6A7A-43B5-9251-F54213571522}" type="datetimeFigureOut">
              <a:rPr lang="en-GB" smtClean="0"/>
              <a:t>07/11/2019</a:t>
            </a:fld>
            <a:endParaRPr lang="en-GB"/>
          </a:p>
        </p:txBody>
      </p:sp>
      <p:sp>
        <p:nvSpPr>
          <p:cNvPr id="5" name="Footer Placeholder 4">
            <a:extLst>
              <a:ext uri="{FF2B5EF4-FFF2-40B4-BE49-F238E27FC236}">
                <a16:creationId xmlns:a16="http://schemas.microsoft.com/office/drawing/2014/main" id="{0437B4BF-0CAF-457C-AD01-A99C79EF77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709392-60CE-417A-B60E-836CC6E4D9C5}"/>
              </a:ext>
            </a:extLst>
          </p:cNvPr>
          <p:cNvSpPr>
            <a:spLocks noGrp="1"/>
          </p:cNvSpPr>
          <p:nvPr>
            <p:ph type="sldNum" sz="quarter" idx="12"/>
          </p:nvPr>
        </p:nvSpPr>
        <p:spPr/>
        <p:txBody>
          <a:bodyPr/>
          <a:lstStyle/>
          <a:p>
            <a:fld id="{CE8F0170-6943-4894-8CEB-41F931E6718F}" type="slidenum">
              <a:rPr lang="en-GB" smtClean="0"/>
              <a:t>‹#›</a:t>
            </a:fld>
            <a:endParaRPr lang="en-GB"/>
          </a:p>
        </p:txBody>
      </p:sp>
    </p:spTree>
    <p:extLst>
      <p:ext uri="{BB962C8B-B14F-4D97-AF65-F5344CB8AC3E}">
        <p14:creationId xmlns:p14="http://schemas.microsoft.com/office/powerpoint/2010/main" val="316826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909CF82-3E8C-4431-8372-742263DE790E}" type="datetimeFigureOut">
              <a:rPr lang="en-GB" smtClean="0"/>
              <a:t>07/11/2019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66608A-4684-498A-9FDD-B6C454BD1A58}" type="slidenum">
              <a:rPr lang="en-GB" smtClean="0"/>
              <a:t>‹#›</a:t>
            </a:fld>
            <a:endParaRPr lang="en-GB"/>
          </a:p>
        </p:txBody>
      </p:sp>
    </p:spTree>
    <p:extLst>
      <p:ext uri="{BB962C8B-B14F-4D97-AF65-F5344CB8AC3E}">
        <p14:creationId xmlns:p14="http://schemas.microsoft.com/office/powerpoint/2010/main" val="2042993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909CF82-3E8C-4431-8372-742263DE790E}" type="datetimeFigureOut">
              <a:rPr lang="en-GB" smtClean="0"/>
              <a:t>07/11/2019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66608A-4684-498A-9FDD-B6C454BD1A58}" type="slidenum">
              <a:rPr lang="en-GB" smtClean="0"/>
              <a:t>‹#›</a:t>
            </a:fld>
            <a:endParaRPr lang="en-GB"/>
          </a:p>
        </p:txBody>
      </p:sp>
    </p:spTree>
    <p:extLst>
      <p:ext uri="{BB962C8B-B14F-4D97-AF65-F5344CB8AC3E}">
        <p14:creationId xmlns:p14="http://schemas.microsoft.com/office/powerpoint/2010/main" val="47891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909CF82-3E8C-4431-8372-742263DE790E}" type="datetimeFigureOut">
              <a:rPr lang="en-GB" smtClean="0"/>
              <a:t>07/11/2019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6608A-4684-498A-9FDD-B6C454BD1A58}" type="slidenum">
              <a:rPr lang="en-GB" smtClean="0"/>
              <a:t>‹#›</a:t>
            </a:fld>
            <a:endParaRPr lang="en-GB"/>
          </a:p>
        </p:txBody>
      </p:sp>
    </p:spTree>
    <p:extLst>
      <p:ext uri="{BB962C8B-B14F-4D97-AF65-F5344CB8AC3E}">
        <p14:creationId xmlns:p14="http://schemas.microsoft.com/office/powerpoint/2010/main" val="408563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9CF82-3E8C-4431-8372-742263DE790E}" type="datetimeFigureOut">
              <a:rPr lang="en-GB" smtClean="0"/>
              <a:t>07/11/2019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66608A-4684-498A-9FDD-B6C454BD1A58}" type="slidenum">
              <a:rPr lang="en-GB" smtClean="0"/>
              <a:t>‹#›</a:t>
            </a:fld>
            <a:endParaRPr lang="en-GB"/>
          </a:p>
        </p:txBody>
      </p:sp>
    </p:spTree>
    <p:extLst>
      <p:ext uri="{BB962C8B-B14F-4D97-AF65-F5344CB8AC3E}">
        <p14:creationId xmlns:p14="http://schemas.microsoft.com/office/powerpoint/2010/main" val="319261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09CF82-3E8C-4431-8372-742263DE790E}" type="datetimeFigureOut">
              <a:rPr lang="en-GB" smtClean="0"/>
              <a:t>07/11/2019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66608A-4684-498A-9FDD-B6C454BD1A58}" type="slidenum">
              <a:rPr lang="en-GB" smtClean="0"/>
              <a:t>‹#›</a:t>
            </a:fld>
            <a:endParaRPr lang="en-GB"/>
          </a:p>
        </p:txBody>
      </p:sp>
    </p:spTree>
    <p:extLst>
      <p:ext uri="{BB962C8B-B14F-4D97-AF65-F5344CB8AC3E}">
        <p14:creationId xmlns:p14="http://schemas.microsoft.com/office/powerpoint/2010/main" val="64639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09CF82-3E8C-4431-8372-742263DE790E}" type="datetimeFigureOut">
              <a:rPr lang="en-GB" smtClean="0"/>
              <a:t>07/11/2019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66608A-4684-498A-9FDD-B6C454BD1A58}" type="slidenum">
              <a:rPr lang="en-GB" smtClean="0"/>
              <a:t>‹#›</a:t>
            </a:fld>
            <a:endParaRPr lang="en-GB"/>
          </a:p>
        </p:txBody>
      </p:sp>
    </p:spTree>
    <p:extLst>
      <p:ext uri="{BB962C8B-B14F-4D97-AF65-F5344CB8AC3E}">
        <p14:creationId xmlns:p14="http://schemas.microsoft.com/office/powerpoint/2010/main" val="3689118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46000">
              <a:schemeClr val="accent1">
                <a:tint val="44500"/>
                <a:satMod val="160000"/>
              </a:schemeClr>
            </a:gs>
            <a:gs pos="73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9CF82-3E8C-4431-8372-742263DE790E}" type="datetimeFigureOut">
              <a:rPr lang="en-GB" smtClean="0"/>
              <a:t>07/11/2019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66608A-4684-498A-9FDD-B6C454BD1A58}" type="slidenum">
              <a:rPr lang="en-GB" smtClean="0"/>
              <a:t>‹#›</a:t>
            </a:fld>
            <a:endParaRPr lang="en-GB"/>
          </a:p>
        </p:txBody>
      </p:sp>
    </p:spTree>
    <p:extLst>
      <p:ext uri="{BB962C8B-B14F-4D97-AF65-F5344CB8AC3E}">
        <p14:creationId xmlns:p14="http://schemas.microsoft.com/office/powerpoint/2010/main" val="2499405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FC6C3B-EEFF-41D5-9D51-A479CB55280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294725-BE50-47FF-9445-28339D2C61C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0ACECA-D793-4FD1-A964-F6A338F8C6E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0E5F40F-2F19-4E61-9C21-68097042C315}" type="datetimeFigureOut">
              <a:rPr lang="en-GB" smtClean="0"/>
              <a:t>07/11/2019</a:t>
            </a:fld>
            <a:endParaRPr lang="en-GB"/>
          </a:p>
        </p:txBody>
      </p:sp>
      <p:sp>
        <p:nvSpPr>
          <p:cNvPr id="5" name="Footer Placeholder 4">
            <a:extLst>
              <a:ext uri="{FF2B5EF4-FFF2-40B4-BE49-F238E27FC236}">
                <a16:creationId xmlns:a16="http://schemas.microsoft.com/office/drawing/2014/main" id="{CA2F57D2-6862-440E-9090-3C315CC30D4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345BF1D-AF10-4A52-A7E4-B4A73AFBAE7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550A42-7E1E-4A7B-951C-2CFA5CF12960}" type="slidenum">
              <a:rPr lang="en-GB" smtClean="0"/>
              <a:t>‹#›</a:t>
            </a:fld>
            <a:endParaRPr lang="en-GB"/>
          </a:p>
        </p:txBody>
      </p:sp>
    </p:spTree>
    <p:extLst>
      <p:ext uri="{BB962C8B-B14F-4D97-AF65-F5344CB8AC3E}">
        <p14:creationId xmlns:p14="http://schemas.microsoft.com/office/powerpoint/2010/main" val="799725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668784-293F-4660-8AA0-4B3754FCA5F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33CDA0-BD73-4265-AD9F-1AB1F2ACD7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BB131F-695F-4F11-8AA3-66AAF9FE20B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9B6E438-6A7A-43B5-9251-F54213571522}" type="datetimeFigureOut">
              <a:rPr lang="en-GB" smtClean="0"/>
              <a:t>07/11/2019</a:t>
            </a:fld>
            <a:endParaRPr lang="en-GB"/>
          </a:p>
        </p:txBody>
      </p:sp>
      <p:sp>
        <p:nvSpPr>
          <p:cNvPr id="5" name="Footer Placeholder 4">
            <a:extLst>
              <a:ext uri="{FF2B5EF4-FFF2-40B4-BE49-F238E27FC236}">
                <a16:creationId xmlns:a16="http://schemas.microsoft.com/office/drawing/2014/main" id="{93FFC9F9-4AF8-4151-B966-EF7E343C099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C6D7784-5083-43F7-9981-6EF3C2C8A1D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8F0170-6943-4894-8CEB-41F931E6718F}" type="slidenum">
              <a:rPr lang="en-GB" smtClean="0"/>
              <a:t>‹#›</a:t>
            </a:fld>
            <a:endParaRPr lang="en-GB"/>
          </a:p>
        </p:txBody>
      </p:sp>
    </p:spTree>
    <p:extLst>
      <p:ext uri="{BB962C8B-B14F-4D97-AF65-F5344CB8AC3E}">
        <p14:creationId xmlns:p14="http://schemas.microsoft.com/office/powerpoint/2010/main" val="34916849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ecologyandsociety.org/vol14/iss2/art3/"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iosri.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theguardian.com/global-development/2012/nov/05/arturo-escobar-post-development-thinker" TargetMode="Externa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hyperlink" Target="https://mondediplo.com/1998/10/06africa" TargetMode="Externa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4624"/>
            <a:ext cx="7772400" cy="1470025"/>
          </a:xfrm>
        </p:spPr>
        <p:txBody>
          <a:bodyPr>
            <a:normAutofit/>
          </a:bodyPr>
          <a:lstStyle/>
          <a:p>
            <a:r>
              <a:rPr lang="en-GB" b="1" dirty="0">
                <a:solidFill>
                  <a:schemeClr val="tx2"/>
                </a:solidFill>
              </a:rPr>
              <a:t>Transforming Humanity</a:t>
            </a:r>
          </a:p>
        </p:txBody>
      </p:sp>
      <p:sp>
        <p:nvSpPr>
          <p:cNvPr id="3" name="Subtitle 2"/>
          <p:cNvSpPr>
            <a:spLocks noGrp="1"/>
          </p:cNvSpPr>
          <p:nvPr>
            <p:ph type="subTitle" idx="1"/>
          </p:nvPr>
        </p:nvSpPr>
        <p:spPr>
          <a:xfrm>
            <a:off x="1371600" y="1340768"/>
            <a:ext cx="6400800" cy="1752600"/>
          </a:xfrm>
        </p:spPr>
        <p:txBody>
          <a:bodyPr>
            <a:normAutofit fontScale="85000" lnSpcReduction="20000"/>
          </a:bodyPr>
          <a:lstStyle/>
          <a:p>
            <a:r>
              <a:rPr lang="en-GB" b="1" dirty="0">
                <a:solidFill>
                  <a:srgbClr val="0070C0"/>
                </a:solidFill>
              </a:rPr>
              <a:t>How do we change direction?</a:t>
            </a:r>
          </a:p>
          <a:p>
            <a:endParaRPr lang="en-GB" b="1" dirty="0">
              <a:solidFill>
                <a:srgbClr val="0070C0"/>
              </a:solidFill>
            </a:endParaRPr>
          </a:p>
          <a:p>
            <a:r>
              <a:rPr lang="en-GB" b="1" dirty="0">
                <a:solidFill>
                  <a:srgbClr val="0070C0"/>
                </a:solidFill>
              </a:rPr>
              <a:t>Dr Keith Skene</a:t>
            </a:r>
          </a:p>
          <a:p>
            <a:r>
              <a:rPr lang="en-GB" b="1" dirty="0">
                <a:solidFill>
                  <a:srgbClr val="0070C0"/>
                </a:solidFill>
              </a:rPr>
              <a:t>Biosphere Research Institute</a:t>
            </a:r>
          </a:p>
        </p:txBody>
      </p:sp>
    </p:spTree>
    <p:extLst>
      <p:ext uri="{BB962C8B-B14F-4D97-AF65-F5344CB8AC3E}">
        <p14:creationId xmlns:p14="http://schemas.microsoft.com/office/powerpoint/2010/main" val="1544014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rPr>
              <a:t>What is a social transition?</a:t>
            </a:r>
          </a:p>
        </p:txBody>
      </p:sp>
      <p:sp>
        <p:nvSpPr>
          <p:cNvPr id="3" name="Content Placeholder 2"/>
          <p:cNvSpPr>
            <a:spLocks noGrp="1"/>
          </p:cNvSpPr>
          <p:nvPr>
            <p:ph idx="1"/>
          </p:nvPr>
        </p:nvSpPr>
        <p:spPr/>
        <p:txBody>
          <a:bodyPr/>
          <a:lstStyle/>
          <a:p>
            <a:r>
              <a:rPr lang="en-GB" b="1" dirty="0">
                <a:solidFill>
                  <a:srgbClr val="0070C0"/>
                </a:solidFill>
              </a:rPr>
              <a:t>”A transition is defined as a long term process – it may take one or more generations – of </a:t>
            </a:r>
            <a:r>
              <a:rPr lang="en-GB" b="1" i="1" dirty="0">
                <a:solidFill>
                  <a:srgbClr val="0070C0"/>
                </a:solidFill>
              </a:rPr>
              <a:t>non-linear social change </a:t>
            </a:r>
            <a:r>
              <a:rPr lang="en-GB" b="1" dirty="0">
                <a:solidFill>
                  <a:srgbClr val="0070C0"/>
                </a:solidFill>
              </a:rPr>
              <a:t>leading to new constellations of actors, structures and practices, which determine the functioning of the system” De </a:t>
            </a:r>
            <a:r>
              <a:rPr lang="en-GB" b="1" dirty="0" err="1">
                <a:solidFill>
                  <a:srgbClr val="0070C0"/>
                </a:solidFill>
              </a:rPr>
              <a:t>Haan</a:t>
            </a:r>
            <a:r>
              <a:rPr lang="en-GB" b="1" dirty="0">
                <a:solidFill>
                  <a:srgbClr val="0070C0"/>
                </a:solidFill>
              </a:rPr>
              <a:t>, 2007. </a:t>
            </a:r>
          </a:p>
        </p:txBody>
      </p:sp>
    </p:spTree>
    <p:extLst>
      <p:ext uri="{BB962C8B-B14F-4D97-AF65-F5344CB8AC3E}">
        <p14:creationId xmlns:p14="http://schemas.microsoft.com/office/powerpoint/2010/main" val="685148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rPr>
              <a:t>Sustainable transition</a:t>
            </a:r>
          </a:p>
        </p:txBody>
      </p:sp>
      <p:sp>
        <p:nvSpPr>
          <p:cNvPr id="3" name="Content Placeholder 2"/>
          <p:cNvSpPr>
            <a:spLocks noGrp="1"/>
          </p:cNvSpPr>
          <p:nvPr>
            <p:ph idx="1"/>
          </p:nvPr>
        </p:nvSpPr>
        <p:spPr/>
        <p:txBody>
          <a:bodyPr/>
          <a:lstStyle/>
          <a:p>
            <a:r>
              <a:rPr lang="en-GB" b="1" dirty="0">
                <a:solidFill>
                  <a:srgbClr val="0070C0"/>
                </a:solidFill>
              </a:rPr>
              <a:t>A “radical transformation towards a sustainable society as a </a:t>
            </a:r>
            <a:r>
              <a:rPr lang="en-GB" b="1" i="1" dirty="0">
                <a:solidFill>
                  <a:srgbClr val="0070C0"/>
                </a:solidFill>
              </a:rPr>
              <a:t>response</a:t>
            </a:r>
            <a:r>
              <a:rPr lang="en-GB" b="1" dirty="0">
                <a:solidFill>
                  <a:srgbClr val="0070C0"/>
                </a:solidFill>
              </a:rPr>
              <a:t> to a number of persistent problems confronting contemporary modern societies” (Grin et al., 2010; p.1). </a:t>
            </a:r>
          </a:p>
        </p:txBody>
      </p:sp>
    </p:spTree>
    <p:extLst>
      <p:ext uri="{BB962C8B-B14F-4D97-AF65-F5344CB8AC3E}">
        <p14:creationId xmlns:p14="http://schemas.microsoft.com/office/powerpoint/2010/main" val="2504809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143000"/>
          </a:xfrm>
        </p:spPr>
        <p:txBody>
          <a:bodyPr/>
          <a:lstStyle/>
          <a:p>
            <a:r>
              <a:rPr lang="en-GB" b="1" dirty="0">
                <a:solidFill>
                  <a:schemeClr val="tx2"/>
                </a:solidFill>
              </a:rPr>
              <a:t>Thomas Berry</a:t>
            </a:r>
          </a:p>
        </p:txBody>
      </p:sp>
      <p:sp>
        <p:nvSpPr>
          <p:cNvPr id="3" name="Content Placeholder 2"/>
          <p:cNvSpPr>
            <a:spLocks noGrp="1"/>
          </p:cNvSpPr>
          <p:nvPr>
            <p:ph idx="1"/>
          </p:nvPr>
        </p:nvSpPr>
        <p:spPr>
          <a:xfrm>
            <a:off x="457200" y="631229"/>
            <a:ext cx="8229600" cy="4525963"/>
          </a:xfrm>
        </p:spPr>
        <p:txBody>
          <a:bodyPr>
            <a:normAutofit/>
          </a:bodyPr>
          <a:lstStyle/>
          <a:p>
            <a:r>
              <a:rPr lang="en-GB" b="1" dirty="0">
                <a:solidFill>
                  <a:srgbClr val="0070C0"/>
                </a:solidFill>
              </a:rPr>
              <a:t>Thomas Berry’s notion of The Great Work, a transition which he called the </a:t>
            </a:r>
            <a:r>
              <a:rPr lang="en-GB" b="1" dirty="0" err="1">
                <a:solidFill>
                  <a:srgbClr val="0070C0"/>
                </a:solidFill>
              </a:rPr>
              <a:t>Ecozoic</a:t>
            </a:r>
            <a:r>
              <a:rPr lang="en-GB" b="1" dirty="0">
                <a:solidFill>
                  <a:srgbClr val="0070C0"/>
                </a:solidFill>
              </a:rPr>
              <a:t>,  </a:t>
            </a:r>
          </a:p>
          <a:p>
            <a:r>
              <a:rPr lang="en-GB" b="1" dirty="0">
                <a:solidFill>
                  <a:srgbClr val="0070C0"/>
                </a:solidFill>
              </a:rPr>
              <a:t>“from the period when humans were a disruptive force on the planet Earth to the period when humans become present to the planet in a manner that is mutually enhancing” (Berry, 1999). </a:t>
            </a:r>
          </a:p>
          <a:p>
            <a:pPr marL="0" indent="0">
              <a:buNone/>
            </a:pPr>
            <a:endParaRPr lang="en-GB" dirty="0"/>
          </a:p>
        </p:txBody>
      </p:sp>
    </p:spTree>
    <p:extLst>
      <p:ext uri="{BB962C8B-B14F-4D97-AF65-F5344CB8AC3E}">
        <p14:creationId xmlns:p14="http://schemas.microsoft.com/office/powerpoint/2010/main" val="2650298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7AB0-0869-4E0E-A54E-EEE1DCC57B5D}"/>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9A7210E-CAF5-44EB-8E5C-0C832AA9B665}"/>
              </a:ext>
            </a:extLst>
          </p:cNvPr>
          <p:cNvSpPr>
            <a:spLocks noGrp="1"/>
          </p:cNvSpPr>
          <p:nvPr>
            <p:ph idx="1"/>
          </p:nvPr>
        </p:nvSpPr>
        <p:spPr/>
        <p:txBody>
          <a:bodyPr/>
          <a:lstStyle/>
          <a:p>
            <a:endParaRPr lang="en-GB" dirty="0"/>
          </a:p>
        </p:txBody>
      </p:sp>
      <p:sp>
        <p:nvSpPr>
          <p:cNvPr id="5" name="Oval 4">
            <a:extLst>
              <a:ext uri="{FF2B5EF4-FFF2-40B4-BE49-F238E27FC236}">
                <a16:creationId xmlns:a16="http://schemas.microsoft.com/office/drawing/2014/main" id="{2E2B3EFD-79AD-48EA-8908-A3A7705AB66C}"/>
              </a:ext>
            </a:extLst>
          </p:cNvPr>
          <p:cNvSpPr/>
          <p:nvPr/>
        </p:nvSpPr>
        <p:spPr>
          <a:xfrm>
            <a:off x="3815916" y="1033166"/>
            <a:ext cx="3456384" cy="3384376"/>
          </a:xfrm>
          <a:prstGeom prst="ellipse">
            <a:avLst/>
          </a:prstGeom>
          <a:solidFill>
            <a:srgbClr val="7030A0"/>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b="1" dirty="0"/>
          </a:p>
        </p:txBody>
      </p:sp>
      <p:sp>
        <p:nvSpPr>
          <p:cNvPr id="6" name="Oval 5">
            <a:extLst>
              <a:ext uri="{FF2B5EF4-FFF2-40B4-BE49-F238E27FC236}">
                <a16:creationId xmlns:a16="http://schemas.microsoft.com/office/drawing/2014/main" id="{EF3A7E8C-DD25-4276-8B86-E067C9BA21FE}"/>
              </a:ext>
            </a:extLst>
          </p:cNvPr>
          <p:cNvSpPr/>
          <p:nvPr/>
        </p:nvSpPr>
        <p:spPr>
          <a:xfrm>
            <a:off x="1259632" y="980728"/>
            <a:ext cx="3456384" cy="3384376"/>
          </a:xfrm>
          <a:prstGeom prst="ellipse">
            <a:avLst/>
          </a:prstGeom>
          <a:solidFill>
            <a:schemeClr val="accent1">
              <a:alpha val="57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Oval 6">
            <a:extLst>
              <a:ext uri="{FF2B5EF4-FFF2-40B4-BE49-F238E27FC236}">
                <a16:creationId xmlns:a16="http://schemas.microsoft.com/office/drawing/2014/main" id="{1D5BFABF-D306-48CD-8DBB-93299AE05842}"/>
              </a:ext>
            </a:extLst>
          </p:cNvPr>
          <p:cNvSpPr/>
          <p:nvPr/>
        </p:nvSpPr>
        <p:spPr>
          <a:xfrm>
            <a:off x="2699792" y="2636912"/>
            <a:ext cx="3456384" cy="3384376"/>
          </a:xfrm>
          <a:prstGeom prst="ellipse">
            <a:avLst/>
          </a:prstGeom>
          <a:solidFill>
            <a:schemeClr val="accent2">
              <a:alpha val="63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5E044225-9FCD-43E4-811E-8063A13BE65B}"/>
              </a:ext>
            </a:extLst>
          </p:cNvPr>
          <p:cNvSpPr txBox="1"/>
          <p:nvPr/>
        </p:nvSpPr>
        <p:spPr>
          <a:xfrm flipH="1">
            <a:off x="1331640" y="2060848"/>
            <a:ext cx="2880320" cy="584775"/>
          </a:xfrm>
          <a:prstGeom prst="rect">
            <a:avLst/>
          </a:prstGeom>
          <a:noFill/>
        </p:spPr>
        <p:txBody>
          <a:bodyPr wrap="square" rtlCol="0">
            <a:spAutoFit/>
          </a:bodyPr>
          <a:lstStyle/>
          <a:p>
            <a:r>
              <a:rPr lang="en-US" sz="3200" b="1" dirty="0"/>
              <a:t>COMMUNITY</a:t>
            </a:r>
            <a:endParaRPr lang="en-GB" sz="3200" b="1" dirty="0"/>
          </a:p>
        </p:txBody>
      </p:sp>
      <p:sp>
        <p:nvSpPr>
          <p:cNvPr id="10" name="TextBox 9">
            <a:extLst>
              <a:ext uri="{FF2B5EF4-FFF2-40B4-BE49-F238E27FC236}">
                <a16:creationId xmlns:a16="http://schemas.microsoft.com/office/drawing/2014/main" id="{8CE98907-80A7-4D9E-9306-2A116CCBCB62}"/>
              </a:ext>
            </a:extLst>
          </p:cNvPr>
          <p:cNvSpPr txBox="1"/>
          <p:nvPr/>
        </p:nvSpPr>
        <p:spPr>
          <a:xfrm>
            <a:off x="5155253" y="2060848"/>
            <a:ext cx="1793011" cy="584775"/>
          </a:xfrm>
          <a:prstGeom prst="rect">
            <a:avLst/>
          </a:prstGeom>
          <a:noFill/>
        </p:spPr>
        <p:txBody>
          <a:bodyPr wrap="square" rtlCol="0">
            <a:spAutoFit/>
          </a:bodyPr>
          <a:lstStyle/>
          <a:p>
            <a:r>
              <a:rPr lang="en-US" sz="3200" b="1" dirty="0"/>
              <a:t>NATURE</a:t>
            </a:r>
            <a:endParaRPr lang="en-GB" sz="3200" b="1" dirty="0"/>
          </a:p>
        </p:txBody>
      </p:sp>
      <p:sp>
        <p:nvSpPr>
          <p:cNvPr id="12" name="TextBox 11">
            <a:extLst>
              <a:ext uri="{FF2B5EF4-FFF2-40B4-BE49-F238E27FC236}">
                <a16:creationId xmlns:a16="http://schemas.microsoft.com/office/drawing/2014/main" id="{F27E37B7-3601-48A1-86CC-B8B3853547A1}"/>
              </a:ext>
            </a:extLst>
          </p:cNvPr>
          <p:cNvSpPr txBox="1"/>
          <p:nvPr/>
        </p:nvSpPr>
        <p:spPr>
          <a:xfrm>
            <a:off x="3203848" y="4572417"/>
            <a:ext cx="2418765" cy="584775"/>
          </a:xfrm>
          <a:prstGeom prst="rect">
            <a:avLst/>
          </a:prstGeom>
          <a:noFill/>
        </p:spPr>
        <p:txBody>
          <a:bodyPr wrap="square" rtlCol="0">
            <a:spAutoFit/>
          </a:bodyPr>
          <a:lstStyle/>
          <a:p>
            <a:r>
              <a:rPr lang="en-US" sz="3200" b="1" dirty="0"/>
              <a:t>INDIVIDUAL</a:t>
            </a:r>
            <a:endParaRPr lang="en-GB" sz="3200" b="1" dirty="0"/>
          </a:p>
        </p:txBody>
      </p:sp>
    </p:spTree>
    <p:extLst>
      <p:ext uri="{BB962C8B-B14F-4D97-AF65-F5344CB8AC3E}">
        <p14:creationId xmlns:p14="http://schemas.microsoft.com/office/powerpoint/2010/main" val="2198910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tx2"/>
                </a:solidFill>
              </a:rPr>
              <a:t>Sustainable transitions differ from previous transitions </a:t>
            </a:r>
          </a:p>
        </p:txBody>
      </p:sp>
      <p:sp>
        <p:nvSpPr>
          <p:cNvPr id="3" name="Content Placeholder 2"/>
          <p:cNvSpPr>
            <a:spLocks noGrp="1"/>
          </p:cNvSpPr>
          <p:nvPr>
            <p:ph idx="1"/>
          </p:nvPr>
        </p:nvSpPr>
        <p:spPr>
          <a:xfrm>
            <a:off x="0" y="1600200"/>
            <a:ext cx="9144000" cy="4525963"/>
          </a:xfrm>
        </p:spPr>
        <p:txBody>
          <a:bodyPr>
            <a:normAutofit/>
          </a:bodyPr>
          <a:lstStyle/>
          <a:p>
            <a:r>
              <a:rPr lang="en-GB" b="1" dirty="0">
                <a:solidFill>
                  <a:srgbClr val="0070C0"/>
                </a:solidFill>
              </a:rPr>
              <a:t>Sustainability transitions are goal-oriented or ‘purposive’</a:t>
            </a:r>
          </a:p>
          <a:p>
            <a:r>
              <a:rPr lang="en-GB" b="1" dirty="0">
                <a:solidFill>
                  <a:srgbClr val="0070C0"/>
                </a:solidFill>
              </a:rPr>
              <a:t>The major areas where change is needed such as energy, food and car manufacturing are occupied by large incumbent firms with strong positions.</a:t>
            </a:r>
          </a:p>
        </p:txBody>
      </p:sp>
    </p:spTree>
    <p:extLst>
      <p:ext uri="{BB962C8B-B14F-4D97-AF65-F5344CB8AC3E}">
        <p14:creationId xmlns:p14="http://schemas.microsoft.com/office/powerpoint/2010/main" val="2287005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sz="5300" b="1" dirty="0">
                <a:solidFill>
                  <a:schemeClr val="tx2"/>
                </a:solidFill>
              </a:rPr>
              <a:t>The mechanics of transition – transitional models</a:t>
            </a:r>
            <a:br>
              <a:rPr lang="en-GB" b="1" dirty="0">
                <a:solidFill>
                  <a:schemeClr val="tx2"/>
                </a:solidFill>
              </a:rPr>
            </a:br>
            <a:endParaRPr lang="en-GB" b="1" dirty="0">
              <a:solidFill>
                <a:schemeClr val="tx2"/>
              </a:solidFill>
            </a:endParaRPr>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79473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lstStyle/>
          <a:p>
            <a:r>
              <a:rPr lang="en-GB" b="1" dirty="0">
                <a:solidFill>
                  <a:schemeClr val="tx2"/>
                </a:solidFill>
              </a:rPr>
              <a:t>What are the mechanics of transition, and how can we plan the process?  </a:t>
            </a:r>
          </a:p>
          <a:p>
            <a:r>
              <a:rPr lang="en-GB" b="1" dirty="0">
                <a:solidFill>
                  <a:schemeClr val="tx2"/>
                </a:solidFill>
              </a:rPr>
              <a:t>It really depends on two things.  </a:t>
            </a:r>
          </a:p>
          <a:p>
            <a:r>
              <a:rPr lang="en-GB" b="1" dirty="0">
                <a:solidFill>
                  <a:schemeClr val="tx2"/>
                </a:solidFill>
              </a:rPr>
              <a:t>Is it a random, ahistorical event </a:t>
            </a:r>
          </a:p>
          <a:p>
            <a:r>
              <a:rPr lang="en-GB" b="1" dirty="0">
                <a:solidFill>
                  <a:schemeClr val="tx2"/>
                </a:solidFill>
              </a:rPr>
              <a:t>Or is there a predictable, determinate and applicable formula that can be seen through history? </a:t>
            </a:r>
          </a:p>
          <a:p>
            <a:r>
              <a:rPr lang="en-GB" b="1" dirty="0">
                <a:solidFill>
                  <a:schemeClr val="tx2"/>
                </a:solidFill>
              </a:rPr>
              <a:t>Two major schools of thought exist.</a:t>
            </a:r>
          </a:p>
        </p:txBody>
      </p:sp>
    </p:spTree>
    <p:extLst>
      <p:ext uri="{BB962C8B-B14F-4D97-AF65-F5344CB8AC3E}">
        <p14:creationId xmlns:p14="http://schemas.microsoft.com/office/powerpoint/2010/main" val="114990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rPr>
              <a:t>Two approaches: build or emerge</a:t>
            </a:r>
          </a:p>
        </p:txBody>
      </p:sp>
      <p:sp>
        <p:nvSpPr>
          <p:cNvPr id="3" name="Content Placeholder 2"/>
          <p:cNvSpPr>
            <a:spLocks noGrp="1"/>
          </p:cNvSpPr>
          <p:nvPr>
            <p:ph idx="1"/>
          </p:nvPr>
        </p:nvSpPr>
        <p:spPr/>
        <p:txBody>
          <a:bodyPr/>
          <a:lstStyle/>
          <a:p>
            <a:r>
              <a:rPr lang="en-GB" b="1" dirty="0">
                <a:solidFill>
                  <a:srgbClr val="0070C0"/>
                </a:solidFill>
              </a:rPr>
              <a:t>Builders believe in reductionism, selection, technology and the Enlightenment</a:t>
            </a:r>
          </a:p>
          <a:p>
            <a:r>
              <a:rPr lang="en-GB" b="1" dirty="0">
                <a:solidFill>
                  <a:srgbClr val="0070C0"/>
                </a:solidFill>
              </a:rPr>
              <a:t>Weak sustainability model</a:t>
            </a:r>
          </a:p>
          <a:p>
            <a:r>
              <a:rPr lang="en-GB" b="1" dirty="0">
                <a:solidFill>
                  <a:srgbClr val="0070C0"/>
                </a:solidFill>
              </a:rPr>
              <a:t>Emergent transition is not predictable and cannot be built, merely facilitated – diffusional model</a:t>
            </a:r>
          </a:p>
          <a:p>
            <a:r>
              <a:rPr lang="en-GB" b="1" dirty="0">
                <a:solidFill>
                  <a:srgbClr val="0070C0"/>
                </a:solidFill>
              </a:rPr>
              <a:t>Strong sustainability model.</a:t>
            </a:r>
          </a:p>
        </p:txBody>
      </p:sp>
    </p:spTree>
    <p:extLst>
      <p:ext uri="{BB962C8B-B14F-4D97-AF65-F5344CB8AC3E}">
        <p14:creationId xmlns:p14="http://schemas.microsoft.com/office/powerpoint/2010/main" val="365915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4D8FB-2B13-4BA9-A3AF-91F096AF2AA7}"/>
              </a:ext>
            </a:extLst>
          </p:cNvPr>
          <p:cNvSpPr>
            <a:spLocks noGrp="1"/>
          </p:cNvSpPr>
          <p:nvPr>
            <p:ph type="title"/>
          </p:nvPr>
        </p:nvSpPr>
        <p:spPr/>
        <p:txBody>
          <a:bodyPr>
            <a:normAutofit fontScale="90000"/>
          </a:bodyPr>
          <a:lstStyle/>
          <a:p>
            <a:r>
              <a:rPr lang="en-US" b="1" dirty="0">
                <a:solidFill>
                  <a:srgbClr val="002060"/>
                </a:solidFill>
              </a:rPr>
              <a:t>The Viennese and Dutch schools of transition</a:t>
            </a:r>
            <a:endParaRPr lang="en-GB" b="1" dirty="0">
              <a:solidFill>
                <a:srgbClr val="002060"/>
              </a:solidFill>
            </a:endParaRPr>
          </a:p>
        </p:txBody>
      </p:sp>
      <p:sp>
        <p:nvSpPr>
          <p:cNvPr id="4" name="Content Placeholder 3">
            <a:extLst>
              <a:ext uri="{FF2B5EF4-FFF2-40B4-BE49-F238E27FC236}">
                <a16:creationId xmlns:a16="http://schemas.microsoft.com/office/drawing/2014/main" id="{ADDB0ACA-DCF9-4E91-A305-DDEA327581D0}"/>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897433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4F615-98E3-47D6-A52F-5C1E52D2646B}"/>
              </a:ext>
            </a:extLst>
          </p:cNvPr>
          <p:cNvSpPr>
            <a:spLocks noGrp="1"/>
          </p:cNvSpPr>
          <p:nvPr>
            <p:ph type="title"/>
          </p:nvPr>
        </p:nvSpPr>
        <p:spPr/>
        <p:txBody>
          <a:bodyPr/>
          <a:lstStyle/>
          <a:p>
            <a:r>
              <a:rPr lang="en-US" b="1" dirty="0">
                <a:solidFill>
                  <a:srgbClr val="002060"/>
                </a:solidFill>
              </a:rPr>
              <a:t>1. The Builders</a:t>
            </a:r>
            <a:endParaRPr lang="en-GB" b="1" dirty="0">
              <a:solidFill>
                <a:srgbClr val="002060"/>
              </a:solidFill>
            </a:endParaRPr>
          </a:p>
        </p:txBody>
      </p:sp>
      <p:sp>
        <p:nvSpPr>
          <p:cNvPr id="3" name="Content Placeholder 2">
            <a:extLst>
              <a:ext uri="{FF2B5EF4-FFF2-40B4-BE49-F238E27FC236}">
                <a16:creationId xmlns:a16="http://schemas.microsoft.com/office/drawing/2014/main" id="{C856C076-98A6-4911-8D47-92337693D112}"/>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924836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7A149-5601-4128-AC2E-808C82E53508}"/>
              </a:ext>
            </a:extLst>
          </p:cNvPr>
          <p:cNvSpPr>
            <a:spLocks noGrp="1"/>
          </p:cNvSpPr>
          <p:nvPr>
            <p:ph type="title"/>
          </p:nvPr>
        </p:nvSpPr>
        <p:spPr/>
        <p:txBody>
          <a:bodyPr/>
          <a:lstStyle/>
          <a:p>
            <a:r>
              <a:rPr lang="en-US" b="1" dirty="0"/>
              <a:t>The plan</a:t>
            </a:r>
            <a:endParaRPr lang="en-GB" b="1" dirty="0"/>
          </a:p>
        </p:txBody>
      </p:sp>
      <p:sp>
        <p:nvSpPr>
          <p:cNvPr id="3" name="Content Placeholder 2">
            <a:extLst>
              <a:ext uri="{FF2B5EF4-FFF2-40B4-BE49-F238E27FC236}">
                <a16:creationId xmlns:a16="http://schemas.microsoft.com/office/drawing/2014/main" id="{009D6961-6573-45D7-9779-8B66E595FCD4}"/>
              </a:ext>
            </a:extLst>
          </p:cNvPr>
          <p:cNvSpPr>
            <a:spLocks noGrp="1"/>
          </p:cNvSpPr>
          <p:nvPr>
            <p:ph idx="1"/>
          </p:nvPr>
        </p:nvSpPr>
        <p:spPr/>
        <p:txBody>
          <a:bodyPr/>
          <a:lstStyle/>
          <a:p>
            <a:r>
              <a:rPr lang="en-US" b="1" dirty="0"/>
              <a:t>Study transition theory</a:t>
            </a:r>
          </a:p>
          <a:p>
            <a:r>
              <a:rPr lang="en-US" b="1" dirty="0"/>
              <a:t>Apply theory to practice in a group project</a:t>
            </a:r>
          </a:p>
          <a:p>
            <a:r>
              <a:rPr lang="en-US" b="1" dirty="0"/>
              <a:t>Explore a new package of transition.</a:t>
            </a:r>
            <a:endParaRPr lang="en-GB" b="1" dirty="0"/>
          </a:p>
        </p:txBody>
      </p:sp>
    </p:spTree>
    <p:extLst>
      <p:ext uri="{BB962C8B-B14F-4D97-AF65-F5344CB8AC3E}">
        <p14:creationId xmlns:p14="http://schemas.microsoft.com/office/powerpoint/2010/main" val="660388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normAutofit fontScale="90000"/>
          </a:bodyPr>
          <a:lstStyle/>
          <a:p>
            <a:r>
              <a:rPr lang="en-GB" b="1" dirty="0">
                <a:solidFill>
                  <a:schemeClr val="tx2"/>
                </a:solidFill>
              </a:rPr>
              <a:t>The Viennese School of sustainable transition </a:t>
            </a:r>
          </a:p>
        </p:txBody>
      </p:sp>
      <p:sp>
        <p:nvSpPr>
          <p:cNvPr id="3" name="Content Placeholder 2"/>
          <p:cNvSpPr>
            <a:spLocks noGrp="1"/>
          </p:cNvSpPr>
          <p:nvPr>
            <p:ph idx="1"/>
          </p:nvPr>
        </p:nvSpPr>
        <p:spPr>
          <a:xfrm>
            <a:off x="-108520" y="1124744"/>
            <a:ext cx="9144000" cy="4525963"/>
          </a:xfrm>
        </p:spPr>
        <p:txBody>
          <a:bodyPr>
            <a:normAutofit/>
          </a:bodyPr>
          <a:lstStyle/>
          <a:p>
            <a:r>
              <a:rPr lang="en-GB" b="1" dirty="0">
                <a:solidFill>
                  <a:srgbClr val="0070C0"/>
                </a:solidFill>
              </a:rPr>
              <a:t>Analyses contemporary and historical phenomena of radical change in societies linked to change in their relations to the environment</a:t>
            </a:r>
          </a:p>
          <a:p>
            <a:r>
              <a:rPr lang="en-GB" b="1" dirty="0">
                <a:solidFill>
                  <a:srgbClr val="0070C0"/>
                </a:solidFill>
              </a:rPr>
              <a:t>Sociology and history are core tools of this approach, and are used to calculate socio-metabolic profiles</a:t>
            </a:r>
          </a:p>
        </p:txBody>
      </p:sp>
    </p:spTree>
    <p:extLst>
      <p:ext uri="{BB962C8B-B14F-4D97-AF65-F5344CB8AC3E}">
        <p14:creationId xmlns:p14="http://schemas.microsoft.com/office/powerpoint/2010/main" val="958838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07504" y="836712"/>
            <a:ext cx="8229600" cy="4525963"/>
          </a:xfrm>
        </p:spPr>
        <p:txBody>
          <a:bodyPr/>
          <a:lstStyle/>
          <a:p>
            <a:pPr lvl="0"/>
            <a:r>
              <a:rPr lang="en-GB" b="1" dirty="0">
                <a:solidFill>
                  <a:srgbClr val="0070C0"/>
                </a:solidFill>
              </a:rPr>
              <a:t>According to the Viennese approach, the key to a transition is a society’s energy system, and the impact of changes in this energy system is different across scale levels</a:t>
            </a:r>
          </a:p>
          <a:p>
            <a:pPr lvl="0"/>
            <a:r>
              <a:rPr lang="en-GB" b="1" dirty="0">
                <a:solidFill>
                  <a:srgbClr val="0070C0"/>
                </a:solidFill>
              </a:rPr>
              <a:t>Socio-metabolic regimes represent dynamic equilibria of society–nature interactions and are characterized by typical patterns of material and energy flows. </a:t>
            </a:r>
          </a:p>
          <a:p>
            <a:pPr lvl="0"/>
            <a:endParaRPr lang="en-GB" sz="3000" dirty="0">
              <a:solidFill>
                <a:prstClr val="black"/>
              </a:solidFill>
            </a:endParaRPr>
          </a:p>
          <a:p>
            <a:endParaRPr lang="en-GB" dirty="0"/>
          </a:p>
        </p:txBody>
      </p:sp>
      <p:sp>
        <p:nvSpPr>
          <p:cNvPr id="4" name="Rectangle 3"/>
          <p:cNvSpPr/>
          <p:nvPr/>
        </p:nvSpPr>
        <p:spPr>
          <a:xfrm>
            <a:off x="3995936" y="6309320"/>
            <a:ext cx="3296865" cy="461665"/>
          </a:xfrm>
          <a:prstGeom prst="rect">
            <a:avLst/>
          </a:prstGeom>
        </p:spPr>
        <p:txBody>
          <a:bodyPr wrap="none">
            <a:spAutoFit/>
          </a:bodyPr>
          <a:lstStyle/>
          <a:p>
            <a:r>
              <a:rPr lang="en-GB" sz="2400" b="1" dirty="0"/>
              <a:t>Marina Fischer-Kowalski</a:t>
            </a:r>
          </a:p>
        </p:txBody>
      </p:sp>
    </p:spTree>
    <p:extLst>
      <p:ext uri="{BB962C8B-B14F-4D97-AF65-F5344CB8AC3E}">
        <p14:creationId xmlns:p14="http://schemas.microsoft.com/office/powerpoint/2010/main" val="334804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tx2"/>
                </a:solidFill>
              </a:rPr>
              <a:t>Problems with using previous transitions to inform us</a:t>
            </a:r>
          </a:p>
        </p:txBody>
      </p:sp>
      <p:sp>
        <p:nvSpPr>
          <p:cNvPr id="3" name="Content Placeholder 2"/>
          <p:cNvSpPr>
            <a:spLocks noGrp="1"/>
          </p:cNvSpPr>
          <p:nvPr>
            <p:ph idx="1"/>
          </p:nvPr>
        </p:nvSpPr>
        <p:spPr/>
        <p:txBody>
          <a:bodyPr>
            <a:normAutofit/>
          </a:bodyPr>
          <a:lstStyle/>
          <a:p>
            <a:r>
              <a:rPr lang="en-GB" b="1" dirty="0">
                <a:solidFill>
                  <a:srgbClr val="0070C0"/>
                </a:solidFill>
              </a:rPr>
              <a:t>1.	The narrative flowing through the first three ages is merely an account of gradual development</a:t>
            </a:r>
          </a:p>
          <a:p>
            <a:r>
              <a:rPr lang="en-GB" b="1" dirty="0">
                <a:solidFill>
                  <a:srgbClr val="0070C0"/>
                </a:solidFill>
              </a:rPr>
              <a:t>Only the hunter-gatherer to agrarian transition is noteworthy, where a complete change in system occurred.</a:t>
            </a:r>
          </a:p>
          <a:p>
            <a:endParaRPr lang="en-GB" dirty="0"/>
          </a:p>
        </p:txBody>
      </p:sp>
    </p:spTree>
    <p:extLst>
      <p:ext uri="{BB962C8B-B14F-4D97-AF65-F5344CB8AC3E}">
        <p14:creationId xmlns:p14="http://schemas.microsoft.com/office/powerpoint/2010/main" val="3232036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DD252-39E1-4F20-8CF5-BF742E7D0D7E}"/>
              </a:ext>
            </a:extLst>
          </p:cNvPr>
          <p:cNvSpPr>
            <a:spLocks noGrp="1"/>
          </p:cNvSpPr>
          <p:nvPr>
            <p:ph type="title"/>
          </p:nvPr>
        </p:nvSpPr>
        <p:spPr/>
        <p:txBody>
          <a:bodyPr>
            <a:normAutofit/>
          </a:bodyPr>
          <a:lstStyle/>
          <a:p>
            <a:r>
              <a:rPr lang="en-US" b="1" dirty="0">
                <a:solidFill>
                  <a:srgbClr val="002060"/>
                </a:solidFill>
              </a:rPr>
              <a:t>The foundations laid</a:t>
            </a:r>
            <a:endParaRPr lang="en-GB" b="1" dirty="0">
              <a:solidFill>
                <a:srgbClr val="002060"/>
              </a:solidFill>
            </a:endParaRPr>
          </a:p>
        </p:txBody>
      </p:sp>
      <p:sp>
        <p:nvSpPr>
          <p:cNvPr id="3" name="Content Placeholder 2">
            <a:extLst>
              <a:ext uri="{FF2B5EF4-FFF2-40B4-BE49-F238E27FC236}">
                <a16:creationId xmlns:a16="http://schemas.microsoft.com/office/drawing/2014/main" id="{9B27D1B0-3007-4B48-820A-94A93A8AC163}"/>
              </a:ext>
            </a:extLst>
          </p:cNvPr>
          <p:cNvSpPr>
            <a:spLocks noGrp="1"/>
          </p:cNvSpPr>
          <p:nvPr>
            <p:ph idx="1"/>
          </p:nvPr>
        </p:nvSpPr>
        <p:spPr>
          <a:xfrm>
            <a:off x="35496" y="1600200"/>
            <a:ext cx="8229600" cy="4525963"/>
          </a:xfrm>
        </p:spPr>
        <p:txBody>
          <a:bodyPr/>
          <a:lstStyle/>
          <a:p>
            <a:r>
              <a:rPr lang="en-US" b="1" dirty="0">
                <a:solidFill>
                  <a:srgbClr val="0070C0"/>
                </a:solidFill>
              </a:rPr>
              <a:t>Settle</a:t>
            </a:r>
          </a:p>
          <a:p>
            <a:r>
              <a:rPr lang="en-US" b="1" dirty="0">
                <a:solidFill>
                  <a:srgbClr val="0070C0"/>
                </a:solidFill>
              </a:rPr>
              <a:t>Farm</a:t>
            </a:r>
          </a:p>
          <a:p>
            <a:r>
              <a:rPr lang="en-US" b="1" dirty="0">
                <a:solidFill>
                  <a:srgbClr val="0070C0"/>
                </a:solidFill>
              </a:rPr>
              <a:t>Congregate</a:t>
            </a:r>
          </a:p>
          <a:p>
            <a:r>
              <a:rPr lang="en-US" b="1" dirty="0">
                <a:solidFill>
                  <a:srgbClr val="0070C0"/>
                </a:solidFill>
              </a:rPr>
              <a:t>Division of </a:t>
            </a:r>
            <a:r>
              <a:rPr lang="en-US" b="1" dirty="0" err="1">
                <a:solidFill>
                  <a:srgbClr val="0070C0"/>
                </a:solidFill>
              </a:rPr>
              <a:t>labour</a:t>
            </a:r>
            <a:endParaRPr lang="en-US" b="1" dirty="0">
              <a:solidFill>
                <a:srgbClr val="0070C0"/>
              </a:solidFill>
            </a:endParaRPr>
          </a:p>
          <a:p>
            <a:r>
              <a:rPr lang="en-US" b="1" dirty="0">
                <a:solidFill>
                  <a:srgbClr val="0070C0"/>
                </a:solidFill>
              </a:rPr>
              <a:t>Create surplus</a:t>
            </a:r>
          </a:p>
          <a:p>
            <a:r>
              <a:rPr lang="en-US" b="1" dirty="0">
                <a:solidFill>
                  <a:srgbClr val="0070C0"/>
                </a:solidFill>
              </a:rPr>
              <a:t>Trade</a:t>
            </a:r>
          </a:p>
          <a:p>
            <a:r>
              <a:rPr lang="en-US" b="1" dirty="0">
                <a:solidFill>
                  <a:srgbClr val="0070C0"/>
                </a:solidFill>
              </a:rPr>
              <a:t>Exercise control through strength.</a:t>
            </a:r>
            <a:endParaRPr lang="en-GB" b="1" dirty="0">
              <a:solidFill>
                <a:srgbClr val="0070C0"/>
              </a:solidFill>
            </a:endParaRPr>
          </a:p>
        </p:txBody>
      </p:sp>
    </p:spTree>
    <p:extLst>
      <p:ext uri="{BB962C8B-B14F-4D97-AF65-F5344CB8AC3E}">
        <p14:creationId xmlns:p14="http://schemas.microsoft.com/office/powerpoint/2010/main" val="385313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rPr>
              <a:t>Other problems with the SM approach</a:t>
            </a:r>
            <a:endParaRPr lang="en-GB" b="1" dirty="0">
              <a:solidFill>
                <a:srgbClr val="002060"/>
              </a:solidFill>
            </a:endParaRPr>
          </a:p>
        </p:txBody>
      </p:sp>
      <p:sp>
        <p:nvSpPr>
          <p:cNvPr id="3" name="Content Placeholder 2"/>
          <p:cNvSpPr>
            <a:spLocks noGrp="1"/>
          </p:cNvSpPr>
          <p:nvPr>
            <p:ph idx="1"/>
          </p:nvPr>
        </p:nvSpPr>
        <p:spPr/>
        <p:txBody>
          <a:bodyPr>
            <a:normAutofit/>
          </a:bodyPr>
          <a:lstStyle/>
          <a:p>
            <a:pPr lvl="0"/>
            <a:r>
              <a:rPr lang="en-GB" sz="2800" b="1" dirty="0">
                <a:solidFill>
                  <a:srgbClr val="0070C0"/>
                </a:solidFill>
              </a:rPr>
              <a:t>2.	None of the transitions were planned;</a:t>
            </a:r>
          </a:p>
          <a:p>
            <a:pPr lvl="0"/>
            <a:r>
              <a:rPr lang="en-GB" sz="2800" b="1" dirty="0">
                <a:solidFill>
                  <a:srgbClr val="0070C0"/>
                </a:solidFill>
              </a:rPr>
              <a:t>3.	None of them were universally transformative – we have all four ages here today;</a:t>
            </a:r>
          </a:p>
          <a:p>
            <a:pPr lvl="0"/>
            <a:r>
              <a:rPr lang="en-GB" sz="2800" b="1" dirty="0">
                <a:solidFill>
                  <a:srgbClr val="0070C0"/>
                </a:solidFill>
              </a:rPr>
              <a:t>4.	None of them form a model for salvation;</a:t>
            </a:r>
          </a:p>
          <a:p>
            <a:pPr lvl="0"/>
            <a:r>
              <a:rPr lang="en-GB" sz="2800" b="1" dirty="0">
                <a:solidFill>
                  <a:srgbClr val="0070C0"/>
                </a:solidFill>
              </a:rPr>
              <a:t>5.	There were three very different challenges (famine, war and disease) compared to today (pollution, soil and ecosystem collapse).</a:t>
            </a:r>
          </a:p>
          <a:p>
            <a:endParaRPr lang="en-GB" dirty="0"/>
          </a:p>
        </p:txBody>
      </p:sp>
    </p:spTree>
    <p:extLst>
      <p:ext uri="{BB962C8B-B14F-4D97-AF65-F5344CB8AC3E}">
        <p14:creationId xmlns:p14="http://schemas.microsoft.com/office/powerpoint/2010/main" val="276539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solidFill>
                  <a:schemeClr val="tx2"/>
                </a:solidFill>
              </a:rPr>
              <a:t>Dutch</a:t>
            </a:r>
            <a:r>
              <a:rPr lang="en-GB" b="1" dirty="0">
                <a:solidFill>
                  <a:schemeClr val="tx2"/>
                </a:solidFill>
              </a:rPr>
              <a:t> Knowledge Network on System Innovation and Transitions (KSI) </a:t>
            </a:r>
          </a:p>
        </p:txBody>
      </p:sp>
      <p:sp>
        <p:nvSpPr>
          <p:cNvPr id="3" name="Content Placeholder 2"/>
          <p:cNvSpPr>
            <a:spLocks noGrp="1"/>
          </p:cNvSpPr>
          <p:nvPr>
            <p:ph idx="1"/>
          </p:nvPr>
        </p:nvSpPr>
        <p:spPr/>
        <p:txBody>
          <a:bodyPr>
            <a:normAutofit/>
          </a:bodyPr>
          <a:lstStyle/>
          <a:p>
            <a:r>
              <a:rPr lang="en-GB" b="1" dirty="0">
                <a:solidFill>
                  <a:srgbClr val="0070C0"/>
                </a:solidFill>
              </a:rPr>
              <a:t>focuses upon driving system innovation forward by achieving socio-cultural, institutional, economic, and technological changes</a:t>
            </a:r>
          </a:p>
          <a:p>
            <a:r>
              <a:rPr lang="en-GB" b="1" dirty="0">
                <a:solidFill>
                  <a:srgbClr val="0070C0"/>
                </a:solidFill>
              </a:rPr>
              <a:t>The </a:t>
            </a:r>
            <a:r>
              <a:rPr lang="en-GB" b="1" i="1" dirty="0">
                <a:solidFill>
                  <a:srgbClr val="0070C0"/>
                </a:solidFill>
              </a:rPr>
              <a:t>status quo </a:t>
            </a:r>
            <a:r>
              <a:rPr lang="en-GB" b="1" dirty="0">
                <a:solidFill>
                  <a:srgbClr val="0070C0"/>
                </a:solidFill>
              </a:rPr>
              <a:t>is visualized as a dynamic rather than a static equilibrium, which is then disturbed.</a:t>
            </a:r>
          </a:p>
        </p:txBody>
      </p:sp>
      <p:sp>
        <p:nvSpPr>
          <p:cNvPr id="5" name="TextBox 4">
            <a:extLst>
              <a:ext uri="{FF2B5EF4-FFF2-40B4-BE49-F238E27FC236}">
                <a16:creationId xmlns:a16="http://schemas.microsoft.com/office/drawing/2014/main" id="{E7E3F428-B9E4-4B44-AC73-2FA74A50B45F}"/>
              </a:ext>
            </a:extLst>
          </p:cNvPr>
          <p:cNvSpPr txBox="1"/>
          <p:nvPr/>
        </p:nvSpPr>
        <p:spPr>
          <a:xfrm>
            <a:off x="5906512" y="6444044"/>
            <a:ext cx="1545808" cy="400110"/>
          </a:xfrm>
          <a:prstGeom prst="rect">
            <a:avLst/>
          </a:prstGeom>
          <a:noFill/>
        </p:spPr>
        <p:txBody>
          <a:bodyPr wrap="none" rtlCol="0">
            <a:spAutoFit/>
          </a:bodyPr>
          <a:lstStyle/>
          <a:p>
            <a:r>
              <a:rPr lang="en-US" sz="2000" b="1" dirty="0"/>
              <a:t>Johan Schott</a:t>
            </a:r>
            <a:endParaRPr lang="en-GB" sz="2000" b="1" dirty="0"/>
          </a:p>
        </p:txBody>
      </p:sp>
    </p:spTree>
    <p:extLst>
      <p:ext uri="{BB962C8B-B14F-4D97-AF65-F5344CB8AC3E}">
        <p14:creationId xmlns:p14="http://schemas.microsoft.com/office/powerpoint/2010/main" val="360486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rPr>
              <a:t>Four stages of KSI</a:t>
            </a:r>
          </a:p>
        </p:txBody>
      </p:sp>
      <p:sp>
        <p:nvSpPr>
          <p:cNvPr id="3" name="Content Placeholder 2"/>
          <p:cNvSpPr>
            <a:spLocks noGrp="1"/>
          </p:cNvSpPr>
          <p:nvPr>
            <p:ph idx="1"/>
          </p:nvPr>
        </p:nvSpPr>
        <p:spPr/>
        <p:txBody>
          <a:bodyPr>
            <a:normAutofit fontScale="92500" lnSpcReduction="10000"/>
          </a:bodyPr>
          <a:lstStyle/>
          <a:p>
            <a:r>
              <a:rPr lang="en-GB" b="1" dirty="0">
                <a:solidFill>
                  <a:srgbClr val="0070C0"/>
                </a:solidFill>
              </a:rPr>
              <a:t>1.	The </a:t>
            </a:r>
            <a:r>
              <a:rPr lang="en-GB" b="1" dirty="0">
                <a:solidFill>
                  <a:srgbClr val="002060"/>
                </a:solidFill>
              </a:rPr>
              <a:t>pre-development phase </a:t>
            </a:r>
            <a:r>
              <a:rPr lang="en-GB" b="1" dirty="0">
                <a:solidFill>
                  <a:srgbClr val="0070C0"/>
                </a:solidFill>
              </a:rPr>
              <a:t>arises from a dynamic state of equilibrium</a:t>
            </a:r>
          </a:p>
          <a:p>
            <a:r>
              <a:rPr lang="en-GB" b="1" dirty="0">
                <a:solidFill>
                  <a:srgbClr val="0070C0"/>
                </a:solidFill>
              </a:rPr>
              <a:t>2.	 The </a:t>
            </a:r>
            <a:r>
              <a:rPr lang="en-GB" b="1" dirty="0">
                <a:solidFill>
                  <a:srgbClr val="002060"/>
                </a:solidFill>
              </a:rPr>
              <a:t>take-off phase </a:t>
            </a:r>
            <a:r>
              <a:rPr lang="en-GB" b="1" dirty="0">
                <a:solidFill>
                  <a:srgbClr val="0070C0"/>
                </a:solidFill>
              </a:rPr>
              <a:t>represents the actual point of ignition after which the process of structural change gathers pace;</a:t>
            </a:r>
          </a:p>
          <a:p>
            <a:r>
              <a:rPr lang="en-GB" b="1" dirty="0">
                <a:solidFill>
                  <a:srgbClr val="0070C0"/>
                </a:solidFill>
              </a:rPr>
              <a:t>3.	The </a:t>
            </a:r>
            <a:r>
              <a:rPr lang="en-GB" b="1" dirty="0">
                <a:solidFill>
                  <a:srgbClr val="002060"/>
                </a:solidFill>
              </a:rPr>
              <a:t>acceleration phase </a:t>
            </a:r>
            <a:r>
              <a:rPr lang="en-GB" b="1" dirty="0">
                <a:solidFill>
                  <a:srgbClr val="0070C0"/>
                </a:solidFill>
              </a:rPr>
              <a:t>in which structural changes become obvious;</a:t>
            </a:r>
          </a:p>
          <a:p>
            <a:r>
              <a:rPr lang="en-GB" b="1" dirty="0">
                <a:solidFill>
                  <a:srgbClr val="0070C0"/>
                </a:solidFill>
              </a:rPr>
              <a:t>4.	The </a:t>
            </a:r>
            <a:r>
              <a:rPr lang="en-GB" b="1" dirty="0">
                <a:solidFill>
                  <a:srgbClr val="002060"/>
                </a:solidFill>
              </a:rPr>
              <a:t>stabilization phase </a:t>
            </a:r>
            <a:r>
              <a:rPr lang="en-GB" b="1" dirty="0">
                <a:solidFill>
                  <a:srgbClr val="0070C0"/>
                </a:solidFill>
              </a:rPr>
              <a:t>where a new dynamic state of equilibrium is achieved (</a:t>
            </a:r>
            <a:r>
              <a:rPr lang="en-GB" b="1" dirty="0" err="1">
                <a:solidFill>
                  <a:srgbClr val="0070C0"/>
                </a:solidFill>
              </a:rPr>
              <a:t>Rotmans</a:t>
            </a:r>
            <a:r>
              <a:rPr lang="en-GB" b="1" dirty="0">
                <a:solidFill>
                  <a:srgbClr val="0070C0"/>
                </a:solidFill>
              </a:rPr>
              <a:t> et al. 2001).</a:t>
            </a:r>
          </a:p>
          <a:p>
            <a:pPr marL="0" indent="0">
              <a:buNone/>
            </a:pPr>
            <a:endParaRPr lang="en-GB" dirty="0"/>
          </a:p>
        </p:txBody>
      </p:sp>
    </p:spTree>
    <p:extLst>
      <p:ext uri="{BB962C8B-B14F-4D97-AF65-F5344CB8AC3E}">
        <p14:creationId xmlns:p14="http://schemas.microsoft.com/office/powerpoint/2010/main" val="202350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tx2"/>
                </a:solidFill>
              </a:rPr>
              <a:t>Catalyst not construct:</a:t>
            </a:r>
            <a:br>
              <a:rPr lang="en-GB" b="1" dirty="0">
                <a:solidFill>
                  <a:schemeClr val="tx2"/>
                </a:solidFill>
              </a:rPr>
            </a:br>
            <a:r>
              <a:rPr lang="en-GB" b="1" dirty="0">
                <a:solidFill>
                  <a:schemeClr val="tx2"/>
                </a:solidFill>
              </a:rPr>
              <a:t>an emergent model</a:t>
            </a:r>
          </a:p>
        </p:txBody>
      </p:sp>
      <p:sp>
        <p:nvSpPr>
          <p:cNvPr id="3" name="Content Placeholder 2"/>
          <p:cNvSpPr>
            <a:spLocks noGrp="1"/>
          </p:cNvSpPr>
          <p:nvPr>
            <p:ph idx="1"/>
          </p:nvPr>
        </p:nvSpPr>
        <p:spPr/>
        <p:txBody>
          <a:bodyPr>
            <a:normAutofit/>
          </a:bodyPr>
          <a:lstStyle/>
          <a:p>
            <a:r>
              <a:rPr lang="en-GB" b="1" dirty="0">
                <a:solidFill>
                  <a:srgbClr val="0070C0"/>
                </a:solidFill>
              </a:rPr>
              <a:t>The Dutch approach holds that transitions cannot be steered or controlled due to their complexity</a:t>
            </a:r>
          </a:p>
          <a:p>
            <a:r>
              <a:rPr lang="en-GB" b="1" dirty="0">
                <a:solidFill>
                  <a:srgbClr val="0070C0"/>
                </a:solidFill>
              </a:rPr>
              <a:t> However, there is a belief that the speed and direction of change can be guided.</a:t>
            </a:r>
          </a:p>
          <a:p>
            <a:endParaRPr lang="en-GB" dirty="0"/>
          </a:p>
        </p:txBody>
      </p:sp>
    </p:spTree>
    <p:extLst>
      <p:ext uri="{BB962C8B-B14F-4D97-AF65-F5344CB8AC3E}">
        <p14:creationId xmlns:p14="http://schemas.microsoft.com/office/powerpoint/2010/main" val="3506323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rPr>
              <a:t>Types of transition</a:t>
            </a:r>
          </a:p>
        </p:txBody>
      </p:sp>
      <p:sp>
        <p:nvSpPr>
          <p:cNvPr id="3" name="Content Placeholder 2"/>
          <p:cNvSpPr>
            <a:spLocks noGrp="1"/>
          </p:cNvSpPr>
          <p:nvPr>
            <p:ph idx="1"/>
          </p:nvPr>
        </p:nvSpPr>
        <p:spPr/>
        <p:txBody>
          <a:bodyPr/>
          <a:lstStyle/>
          <a:p>
            <a:r>
              <a:rPr lang="en-GB" b="1" dirty="0">
                <a:solidFill>
                  <a:srgbClr val="0070C0"/>
                </a:solidFill>
              </a:rPr>
              <a:t>Transitions can be classified into eight types based on three axes:</a:t>
            </a:r>
          </a:p>
          <a:p>
            <a:r>
              <a:rPr lang="en-GB" b="1" dirty="0">
                <a:solidFill>
                  <a:srgbClr val="0070C0"/>
                </a:solidFill>
              </a:rPr>
              <a:t>1.	teleological vs. emergent;</a:t>
            </a:r>
          </a:p>
          <a:p>
            <a:r>
              <a:rPr lang="en-GB" b="1" dirty="0">
                <a:solidFill>
                  <a:srgbClr val="0070C0"/>
                </a:solidFill>
              </a:rPr>
              <a:t>2.	degree of coordination (from high to low);</a:t>
            </a:r>
          </a:p>
          <a:p>
            <a:r>
              <a:rPr lang="en-GB" b="1" dirty="0">
                <a:solidFill>
                  <a:srgbClr val="0070C0"/>
                </a:solidFill>
              </a:rPr>
              <a:t>3.	level of aggregation (high vs. low). </a:t>
            </a:r>
          </a:p>
          <a:p>
            <a:endParaRPr lang="en-GB" dirty="0"/>
          </a:p>
        </p:txBody>
      </p:sp>
    </p:spTree>
    <p:extLst>
      <p:ext uri="{BB962C8B-B14F-4D97-AF65-F5344CB8AC3E}">
        <p14:creationId xmlns:p14="http://schemas.microsoft.com/office/powerpoint/2010/main" val="9088684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991269"/>
            <a:ext cx="8229600" cy="4525963"/>
          </a:xfrm>
        </p:spPr>
        <p:txBody>
          <a:bodyPr/>
          <a:lstStyle/>
          <a:p>
            <a:r>
              <a:rPr lang="en-GB" b="1" dirty="0">
                <a:solidFill>
                  <a:srgbClr val="0070C0"/>
                </a:solidFill>
              </a:rPr>
              <a:t>For example, the internet is viewed as an emergent, hardly coordinated, and highly aggregated transition </a:t>
            </a:r>
          </a:p>
          <a:p>
            <a:r>
              <a:rPr lang="en-GB" b="1" dirty="0">
                <a:solidFill>
                  <a:srgbClr val="0070C0"/>
                </a:solidFill>
              </a:rPr>
              <a:t>while the transition from coal to gas is classed as a teleological, highly coordinated, and slightly aggregated transition. </a:t>
            </a:r>
          </a:p>
        </p:txBody>
      </p:sp>
    </p:spTree>
    <p:extLst>
      <p:ext uri="{BB962C8B-B14F-4D97-AF65-F5344CB8AC3E}">
        <p14:creationId xmlns:p14="http://schemas.microsoft.com/office/powerpoint/2010/main" val="62157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FA3A-3C53-4209-B167-D63CBBE09BB7}"/>
              </a:ext>
            </a:extLst>
          </p:cNvPr>
          <p:cNvSpPr>
            <a:spLocks noGrp="1"/>
          </p:cNvSpPr>
          <p:nvPr>
            <p:ph type="title"/>
          </p:nvPr>
        </p:nvSpPr>
        <p:spPr/>
        <p:txBody>
          <a:bodyPr/>
          <a:lstStyle/>
          <a:p>
            <a:r>
              <a:rPr lang="en-US" b="1" dirty="0"/>
              <a:t>The Project</a:t>
            </a:r>
            <a:endParaRPr lang="en-GB" b="1" dirty="0"/>
          </a:p>
        </p:txBody>
      </p:sp>
      <p:sp>
        <p:nvSpPr>
          <p:cNvPr id="3" name="Content Placeholder 2">
            <a:extLst>
              <a:ext uri="{FF2B5EF4-FFF2-40B4-BE49-F238E27FC236}">
                <a16:creationId xmlns:a16="http://schemas.microsoft.com/office/drawing/2014/main" id="{C23B75C2-55D6-4CCA-A11B-B863F72900BC}"/>
              </a:ext>
            </a:extLst>
          </p:cNvPr>
          <p:cNvSpPr>
            <a:spLocks noGrp="1"/>
          </p:cNvSpPr>
          <p:nvPr>
            <p:ph idx="1"/>
          </p:nvPr>
        </p:nvSpPr>
        <p:spPr/>
        <p:txBody>
          <a:bodyPr>
            <a:normAutofit fontScale="92500" lnSpcReduction="10000"/>
          </a:bodyPr>
          <a:lstStyle/>
          <a:p>
            <a:r>
              <a:rPr lang="en-US" b="1" dirty="0"/>
              <a:t>You will be divided into small groups</a:t>
            </a:r>
          </a:p>
          <a:p>
            <a:r>
              <a:rPr lang="en-US" b="1" dirty="0"/>
              <a:t>You will be given a brief</a:t>
            </a:r>
          </a:p>
          <a:p>
            <a:r>
              <a:rPr lang="en-US" b="1" dirty="0"/>
              <a:t>Each week you will work on the brief while continuing to assimilate knowledge</a:t>
            </a:r>
          </a:p>
          <a:p>
            <a:r>
              <a:rPr lang="en-US" b="1" dirty="0"/>
              <a:t>You will be provided access to a website with additional resources</a:t>
            </a:r>
          </a:p>
          <a:p>
            <a:r>
              <a:rPr lang="en-US" b="1" dirty="0"/>
              <a:t>In week 4 you will present your solutions and face an inquisition (which, obviously, no-one expects…)</a:t>
            </a:r>
          </a:p>
          <a:p>
            <a:endParaRPr lang="en-GB" dirty="0"/>
          </a:p>
        </p:txBody>
      </p:sp>
    </p:spTree>
    <p:extLst>
      <p:ext uri="{BB962C8B-B14F-4D97-AF65-F5344CB8AC3E}">
        <p14:creationId xmlns:p14="http://schemas.microsoft.com/office/powerpoint/2010/main" val="633598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rPr>
              <a:t>Problems with KSI</a:t>
            </a:r>
          </a:p>
        </p:txBody>
      </p:sp>
      <p:sp>
        <p:nvSpPr>
          <p:cNvPr id="3" name="Content Placeholder 2"/>
          <p:cNvSpPr>
            <a:spLocks noGrp="1"/>
          </p:cNvSpPr>
          <p:nvPr>
            <p:ph idx="1"/>
          </p:nvPr>
        </p:nvSpPr>
        <p:spPr>
          <a:xfrm>
            <a:off x="457200" y="1556792"/>
            <a:ext cx="8229600" cy="4525963"/>
          </a:xfrm>
        </p:spPr>
        <p:txBody>
          <a:bodyPr>
            <a:normAutofit/>
          </a:bodyPr>
          <a:lstStyle/>
          <a:p>
            <a:r>
              <a:rPr lang="en-GB" b="1" dirty="0">
                <a:solidFill>
                  <a:srgbClr val="0070C0"/>
                </a:solidFill>
              </a:rPr>
              <a:t>If we consider the present era, we would identify it as nearing the end of the acceleration phase, with technology, production and population all expanding rapidly</a:t>
            </a:r>
          </a:p>
          <a:p>
            <a:r>
              <a:rPr lang="en-GB" b="1" dirty="0">
                <a:solidFill>
                  <a:srgbClr val="0070C0"/>
                </a:solidFill>
              </a:rPr>
              <a:t>And so we are yet to emerge into a new equilibrium.</a:t>
            </a:r>
          </a:p>
        </p:txBody>
      </p:sp>
    </p:spTree>
    <p:extLst>
      <p:ext uri="{BB962C8B-B14F-4D97-AF65-F5344CB8AC3E}">
        <p14:creationId xmlns:p14="http://schemas.microsoft.com/office/powerpoint/2010/main" val="42192478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r>
              <a:rPr lang="en-GB" sz="3000" b="1" dirty="0">
                <a:solidFill>
                  <a:srgbClr val="0070C0"/>
                </a:solidFill>
              </a:rPr>
              <a:t> However the industrial and technological advances are coming into collision with ever increasing natural threats (ecosystem function collapse and resource exhaustion) </a:t>
            </a:r>
          </a:p>
          <a:p>
            <a:pPr lvl="0"/>
            <a:r>
              <a:rPr lang="en-GB" b="1" dirty="0">
                <a:solidFill>
                  <a:srgbClr val="0070C0"/>
                </a:solidFill>
              </a:rPr>
              <a:t>Thus the Dutch model may not be relevant as there has never been such unprecedented consequences of human behaviour in the past, placing us in a new situation.</a:t>
            </a:r>
          </a:p>
          <a:p>
            <a:pPr lvl="0"/>
            <a:endParaRPr lang="en-GB" sz="3000" dirty="0">
              <a:solidFill>
                <a:prstClr val="black"/>
              </a:solidFill>
            </a:endParaRPr>
          </a:p>
          <a:p>
            <a:endParaRPr lang="en-GB" dirty="0"/>
          </a:p>
        </p:txBody>
      </p:sp>
    </p:spTree>
    <p:extLst>
      <p:ext uri="{BB962C8B-B14F-4D97-AF65-F5344CB8AC3E}">
        <p14:creationId xmlns:p14="http://schemas.microsoft.com/office/powerpoint/2010/main" val="2718141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56D7D-1296-4853-B768-257C04B0D5A0}"/>
              </a:ext>
            </a:extLst>
          </p:cNvPr>
          <p:cNvSpPr>
            <a:spLocks noGrp="1"/>
          </p:cNvSpPr>
          <p:nvPr>
            <p:ph type="title"/>
          </p:nvPr>
        </p:nvSpPr>
        <p:spPr/>
        <p:txBody>
          <a:bodyPr>
            <a:noAutofit/>
          </a:bodyPr>
          <a:lstStyle/>
          <a:p>
            <a:r>
              <a:rPr lang="en-US" sz="2800" b="1" dirty="0"/>
              <a:t>Fischer-Kowalski, M., and J. </a:t>
            </a:r>
            <a:r>
              <a:rPr lang="en-US" sz="2800" b="1" dirty="0" err="1"/>
              <a:t>Rotmans</a:t>
            </a:r>
            <a:r>
              <a:rPr lang="en-US" sz="2800" b="1" dirty="0"/>
              <a:t>. 2009. Conceptualizing, observing, and influencing social–ecological transitions. Ecology and Society 14(2):  3.</a:t>
            </a:r>
            <a:endParaRPr lang="en-GB" sz="2800" b="1" dirty="0"/>
          </a:p>
        </p:txBody>
      </p:sp>
      <p:sp>
        <p:nvSpPr>
          <p:cNvPr id="3" name="Content Placeholder 2">
            <a:extLst>
              <a:ext uri="{FF2B5EF4-FFF2-40B4-BE49-F238E27FC236}">
                <a16:creationId xmlns:a16="http://schemas.microsoft.com/office/drawing/2014/main" id="{DB8BD225-7935-4160-BA18-D426C36E578C}"/>
              </a:ext>
            </a:extLst>
          </p:cNvPr>
          <p:cNvSpPr>
            <a:spLocks noGrp="1"/>
          </p:cNvSpPr>
          <p:nvPr>
            <p:ph idx="1"/>
          </p:nvPr>
        </p:nvSpPr>
        <p:spPr/>
        <p:txBody>
          <a:bodyPr/>
          <a:lstStyle/>
          <a:p>
            <a:r>
              <a:rPr lang="en-GB" dirty="0">
                <a:hlinkClick r:id="rId2"/>
              </a:rPr>
              <a:t>https://www.ecologyandsociety.org/vol14/iss2/art3/</a:t>
            </a:r>
            <a:r>
              <a:rPr lang="en-GB" dirty="0"/>
              <a:t> </a:t>
            </a:r>
          </a:p>
          <a:p>
            <a:endParaRPr lang="en-GB" dirty="0"/>
          </a:p>
          <a:p>
            <a:pPr marL="0" indent="0">
              <a:buNone/>
            </a:pPr>
            <a:r>
              <a:rPr lang="en-GB" dirty="0"/>
              <a:t>A nice paper by two of the main protagonists of these two schools, comparing their work.</a:t>
            </a:r>
          </a:p>
        </p:txBody>
      </p:sp>
    </p:spTree>
    <p:extLst>
      <p:ext uri="{BB962C8B-B14F-4D97-AF65-F5344CB8AC3E}">
        <p14:creationId xmlns:p14="http://schemas.microsoft.com/office/powerpoint/2010/main" val="1162930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en-GB" b="1" dirty="0">
                <a:solidFill>
                  <a:schemeClr val="tx2"/>
                </a:solidFill>
              </a:rPr>
              <a:t>Transition culture</a:t>
            </a:r>
          </a:p>
        </p:txBody>
      </p:sp>
      <p:sp>
        <p:nvSpPr>
          <p:cNvPr id="3" name="Content Placeholder 2"/>
          <p:cNvSpPr>
            <a:spLocks noGrp="1"/>
          </p:cNvSpPr>
          <p:nvPr>
            <p:ph idx="1"/>
          </p:nvPr>
        </p:nvSpPr>
        <p:spPr>
          <a:xfrm>
            <a:off x="0" y="1052736"/>
            <a:ext cx="9144000" cy="4525963"/>
          </a:xfrm>
        </p:spPr>
        <p:txBody>
          <a:bodyPr>
            <a:normAutofit/>
          </a:bodyPr>
          <a:lstStyle/>
          <a:p>
            <a:r>
              <a:rPr lang="en-GB" b="1" dirty="0">
                <a:solidFill>
                  <a:srgbClr val="0070C0"/>
                </a:solidFill>
              </a:rPr>
              <a:t>The movement works towards developing communities that are more locally resilient by reducing the reliance on global oil production,</a:t>
            </a:r>
          </a:p>
          <a:p>
            <a:r>
              <a:rPr lang="en-GB" b="1" dirty="0">
                <a:solidFill>
                  <a:srgbClr val="0070C0"/>
                </a:solidFill>
              </a:rPr>
              <a:t> while locally responding to environmental issues</a:t>
            </a:r>
          </a:p>
          <a:p>
            <a:r>
              <a:rPr lang="en-GB" b="1" dirty="0">
                <a:solidFill>
                  <a:srgbClr val="0070C0"/>
                </a:solidFill>
              </a:rPr>
              <a:t>Transition culture is more focused on strong sustainability responses rather than centralized weak sustainability approaches. </a:t>
            </a:r>
          </a:p>
        </p:txBody>
      </p:sp>
    </p:spTree>
    <p:extLst>
      <p:ext uri="{BB962C8B-B14F-4D97-AF65-F5344CB8AC3E}">
        <p14:creationId xmlns:p14="http://schemas.microsoft.com/office/powerpoint/2010/main" val="334448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rPr>
              <a:t>The spread of transition</a:t>
            </a:r>
          </a:p>
        </p:txBody>
      </p:sp>
      <p:sp>
        <p:nvSpPr>
          <p:cNvPr id="3" name="Content Placeholder 2"/>
          <p:cNvSpPr>
            <a:spLocks noGrp="1"/>
          </p:cNvSpPr>
          <p:nvPr>
            <p:ph idx="1"/>
          </p:nvPr>
        </p:nvSpPr>
        <p:spPr>
          <a:xfrm>
            <a:off x="457200" y="1556792"/>
            <a:ext cx="8229600" cy="4525963"/>
          </a:xfrm>
        </p:spPr>
        <p:txBody>
          <a:bodyPr>
            <a:normAutofit/>
          </a:bodyPr>
          <a:lstStyle/>
          <a:p>
            <a:r>
              <a:rPr lang="en-GB" b="1" dirty="0">
                <a:solidFill>
                  <a:srgbClr val="0070C0"/>
                </a:solidFill>
              </a:rPr>
              <a:t>Transitions are not thought of as emerging from a single point, </a:t>
            </a:r>
          </a:p>
          <a:p>
            <a:r>
              <a:rPr lang="en-GB" b="1" dirty="0">
                <a:solidFill>
                  <a:srgbClr val="0070C0"/>
                </a:solidFill>
              </a:rPr>
              <a:t>and diffusing outwards, </a:t>
            </a:r>
          </a:p>
          <a:p>
            <a:r>
              <a:rPr lang="en-GB" b="1" dirty="0">
                <a:solidFill>
                  <a:srgbClr val="0070C0"/>
                </a:solidFill>
              </a:rPr>
              <a:t>but rather they occur in different locations, and modulate into a significant change</a:t>
            </a:r>
          </a:p>
          <a:p>
            <a:r>
              <a:rPr lang="en-GB" b="1" dirty="0">
                <a:solidFill>
                  <a:srgbClr val="0070C0"/>
                </a:solidFill>
              </a:rPr>
              <a:t>These ideas are difficult in terms of differences in starting points, cultures and geo-political heterogeneity across the planet. </a:t>
            </a:r>
          </a:p>
        </p:txBody>
      </p:sp>
    </p:spTree>
    <p:extLst>
      <p:ext uri="{BB962C8B-B14F-4D97-AF65-F5344CB8AC3E}">
        <p14:creationId xmlns:p14="http://schemas.microsoft.com/office/powerpoint/2010/main" val="282984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C630F-C9EB-443F-8A2E-009ECD33A578}"/>
              </a:ext>
            </a:extLst>
          </p:cNvPr>
          <p:cNvSpPr>
            <a:spLocks noGrp="1"/>
          </p:cNvSpPr>
          <p:nvPr>
            <p:ph type="title"/>
          </p:nvPr>
        </p:nvSpPr>
        <p:spPr>
          <a:xfrm>
            <a:off x="717748" y="58564"/>
            <a:ext cx="7886700" cy="994172"/>
          </a:xfrm>
        </p:spPr>
        <p:txBody>
          <a:bodyPr>
            <a:normAutofit fontScale="90000"/>
          </a:bodyPr>
          <a:lstStyle/>
          <a:p>
            <a:r>
              <a:rPr lang="en-US" b="1" dirty="0">
                <a:latin typeface="+mn-lt"/>
              </a:rPr>
              <a:t>What kind of a transition - a sustainable future?</a:t>
            </a:r>
            <a:endParaRPr lang="en-GB" b="1" dirty="0">
              <a:latin typeface="+mn-lt"/>
            </a:endParaRPr>
          </a:p>
        </p:txBody>
      </p:sp>
      <p:sp>
        <p:nvSpPr>
          <p:cNvPr id="3" name="Content Placeholder 2">
            <a:extLst>
              <a:ext uri="{FF2B5EF4-FFF2-40B4-BE49-F238E27FC236}">
                <a16:creationId xmlns:a16="http://schemas.microsoft.com/office/drawing/2014/main" id="{560F88C9-9425-4C4C-8F46-04C6BDCE4E0A}"/>
              </a:ext>
            </a:extLst>
          </p:cNvPr>
          <p:cNvSpPr>
            <a:spLocks noGrp="1"/>
          </p:cNvSpPr>
          <p:nvPr>
            <p:ph idx="1"/>
          </p:nvPr>
        </p:nvSpPr>
        <p:spPr>
          <a:xfrm>
            <a:off x="306363" y="4149080"/>
            <a:ext cx="5245376" cy="2450475"/>
          </a:xfrm>
        </p:spPr>
        <p:txBody>
          <a:bodyPr>
            <a:normAutofit/>
          </a:bodyPr>
          <a:lstStyle/>
          <a:p>
            <a:pPr marL="0" indent="0">
              <a:buNone/>
            </a:pPr>
            <a:r>
              <a:rPr lang="en-GB" sz="2400" b="1" dirty="0"/>
              <a:t>What does this destination actually look like?</a:t>
            </a:r>
          </a:p>
          <a:p>
            <a:pPr marL="0" indent="0">
              <a:buNone/>
            </a:pPr>
            <a:r>
              <a:rPr lang="en-GB" sz="2400" b="1" dirty="0"/>
              <a:t>Economic, social and environmental?</a:t>
            </a:r>
          </a:p>
          <a:p>
            <a:pPr marL="0" indent="0">
              <a:buNone/>
            </a:pPr>
            <a:r>
              <a:rPr lang="en-GB" sz="2400" b="1" dirty="0"/>
              <a:t>How do we get there?</a:t>
            </a:r>
          </a:p>
          <a:p>
            <a:pPr marL="0" indent="0">
              <a:buNone/>
            </a:pPr>
            <a:r>
              <a:rPr lang="en-GB" sz="2400" b="1" dirty="0"/>
              <a:t>Do we have to leave from the same station?</a:t>
            </a:r>
          </a:p>
          <a:p>
            <a:endParaRPr lang="en-GB" dirty="0"/>
          </a:p>
          <a:p>
            <a:endParaRPr lang="en-GB" dirty="0"/>
          </a:p>
        </p:txBody>
      </p:sp>
      <p:sp>
        <p:nvSpPr>
          <p:cNvPr id="5" name="TextBox 4">
            <a:extLst>
              <a:ext uri="{FF2B5EF4-FFF2-40B4-BE49-F238E27FC236}">
                <a16:creationId xmlns:a16="http://schemas.microsoft.com/office/drawing/2014/main" id="{796270A8-5876-445A-8D34-A053C7C8B789}"/>
              </a:ext>
            </a:extLst>
          </p:cNvPr>
          <p:cNvSpPr txBox="1"/>
          <p:nvPr/>
        </p:nvSpPr>
        <p:spPr>
          <a:xfrm>
            <a:off x="306363" y="1196752"/>
            <a:ext cx="5633789" cy="1938992"/>
          </a:xfrm>
          <a:prstGeom prst="rect">
            <a:avLst/>
          </a:prstGeom>
          <a:noFill/>
        </p:spPr>
        <p:txBody>
          <a:bodyPr wrap="square" rtlCol="0">
            <a:spAutoFit/>
          </a:bodyPr>
          <a:lstStyle/>
          <a:p>
            <a:r>
              <a:rPr lang="en-US" sz="2400" b="1" dirty="0"/>
              <a:t>In attempting to envisage what kind of a transition is needed, we must first identify what the goals of such a transition are</a:t>
            </a:r>
          </a:p>
          <a:p>
            <a:r>
              <a:rPr lang="en-US" sz="2400" b="1" dirty="0"/>
              <a:t>What are we transitioning towards and from?</a:t>
            </a:r>
          </a:p>
        </p:txBody>
      </p:sp>
      <p:sp>
        <p:nvSpPr>
          <p:cNvPr id="6" name="Right Arrow 3">
            <a:extLst>
              <a:ext uri="{FF2B5EF4-FFF2-40B4-BE49-F238E27FC236}">
                <a16:creationId xmlns:a16="http://schemas.microsoft.com/office/drawing/2014/main" id="{8B173371-C76B-4E5C-80CF-3E9B6119FE79}"/>
              </a:ext>
            </a:extLst>
          </p:cNvPr>
          <p:cNvSpPr/>
          <p:nvPr/>
        </p:nvSpPr>
        <p:spPr>
          <a:xfrm>
            <a:off x="1403648" y="3155484"/>
            <a:ext cx="3168352" cy="864096"/>
          </a:xfrm>
          <a:prstGeom prst="rightArrow">
            <a:avLst/>
          </a:prstGeom>
          <a:solidFill>
            <a:srgbClr val="C00000"/>
          </a:solidFill>
          <a:ln w="25400" cap="flat" cmpd="sng" algn="ctr">
            <a:solidFill>
              <a:srgbClr val="C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7" name="TextBox 6">
            <a:extLst>
              <a:ext uri="{FF2B5EF4-FFF2-40B4-BE49-F238E27FC236}">
                <a16:creationId xmlns:a16="http://schemas.microsoft.com/office/drawing/2014/main" id="{67D1B9F4-E42E-488A-A1EB-D7B73BF11E1A}"/>
              </a:ext>
            </a:extLst>
          </p:cNvPr>
          <p:cNvSpPr txBox="1"/>
          <p:nvPr/>
        </p:nvSpPr>
        <p:spPr>
          <a:xfrm>
            <a:off x="467544" y="2924944"/>
            <a:ext cx="1152128"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7200" b="1" i="0" u="none" strike="noStrike" kern="0" cap="none" spc="0" normalizeH="0" baseline="0" noProof="0" dirty="0">
                <a:ln>
                  <a:noFill/>
                </a:ln>
                <a:solidFill>
                  <a:prstClr val="black"/>
                </a:solidFill>
                <a:effectLst/>
                <a:uLnTx/>
                <a:uFillTx/>
              </a:rPr>
              <a:t>?</a:t>
            </a:r>
          </a:p>
        </p:txBody>
      </p:sp>
      <p:sp>
        <p:nvSpPr>
          <p:cNvPr id="8" name="TextBox 7">
            <a:extLst>
              <a:ext uri="{FF2B5EF4-FFF2-40B4-BE49-F238E27FC236}">
                <a16:creationId xmlns:a16="http://schemas.microsoft.com/office/drawing/2014/main" id="{19404D7B-9FA3-4FB2-8983-A1D5806ACCCE}"/>
              </a:ext>
            </a:extLst>
          </p:cNvPr>
          <p:cNvSpPr txBox="1"/>
          <p:nvPr/>
        </p:nvSpPr>
        <p:spPr>
          <a:xfrm>
            <a:off x="4860032" y="2996952"/>
            <a:ext cx="1152128"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7200" b="1" i="0" u="none" strike="noStrike" kern="0" cap="none" spc="0" normalizeH="0" baseline="0" noProof="0" dirty="0">
                <a:ln>
                  <a:noFill/>
                </a:ln>
                <a:solidFill>
                  <a:prstClr val="black"/>
                </a:solidFill>
                <a:effectLst/>
                <a:uLnTx/>
                <a:uFillTx/>
              </a:rPr>
              <a:t>?</a:t>
            </a:r>
          </a:p>
        </p:txBody>
      </p:sp>
    </p:spTree>
    <p:extLst>
      <p:ext uri="{BB962C8B-B14F-4D97-AF65-F5344CB8AC3E}">
        <p14:creationId xmlns:p14="http://schemas.microsoft.com/office/powerpoint/2010/main" val="19148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229600" cy="1143000"/>
          </a:xfrm>
        </p:spPr>
        <p:txBody>
          <a:bodyPr>
            <a:normAutofit fontScale="90000"/>
          </a:bodyPr>
          <a:lstStyle/>
          <a:p>
            <a:r>
              <a:rPr lang="en-GB" b="1" dirty="0">
                <a:solidFill>
                  <a:schemeClr val="tx2"/>
                </a:solidFill>
              </a:rPr>
              <a:t>Starting points </a:t>
            </a:r>
            <a:br>
              <a:rPr lang="en-GB" b="1" dirty="0">
                <a:solidFill>
                  <a:schemeClr val="tx2"/>
                </a:solidFill>
              </a:rPr>
            </a:br>
            <a:r>
              <a:rPr lang="en-GB" b="1" dirty="0">
                <a:solidFill>
                  <a:schemeClr val="tx2"/>
                </a:solidFill>
              </a:rPr>
              <a:t>differ</a:t>
            </a:r>
          </a:p>
        </p:txBody>
      </p:sp>
      <p:sp>
        <p:nvSpPr>
          <p:cNvPr id="3" name="Content Placeholder 2"/>
          <p:cNvSpPr>
            <a:spLocks noGrp="1"/>
          </p:cNvSpPr>
          <p:nvPr>
            <p:ph idx="1"/>
          </p:nvPr>
        </p:nvSpPr>
        <p:spPr>
          <a:xfrm>
            <a:off x="457200" y="1700808"/>
            <a:ext cx="8229600" cy="2692896"/>
          </a:xfrm>
        </p:spPr>
        <p:txBody>
          <a:bodyPr/>
          <a:lstStyle/>
          <a:p>
            <a:r>
              <a:rPr lang="en-GB" b="1" dirty="0">
                <a:solidFill>
                  <a:srgbClr val="0070C0"/>
                </a:solidFill>
              </a:rPr>
              <a:t>!Kung – hunter gatherers</a:t>
            </a:r>
          </a:p>
          <a:p>
            <a:r>
              <a:rPr lang="en-GB" b="1" dirty="0">
                <a:solidFill>
                  <a:srgbClr val="0070C0"/>
                </a:solidFill>
              </a:rPr>
              <a:t>Kenyan </a:t>
            </a:r>
            <a:r>
              <a:rPr lang="en-GB" b="1" dirty="0" err="1">
                <a:solidFill>
                  <a:srgbClr val="0070C0"/>
                </a:solidFill>
              </a:rPr>
              <a:t>shamba</a:t>
            </a:r>
            <a:r>
              <a:rPr lang="en-GB" b="1" dirty="0">
                <a:solidFill>
                  <a:srgbClr val="0070C0"/>
                </a:solidFill>
              </a:rPr>
              <a:t>– agrarian</a:t>
            </a:r>
          </a:p>
          <a:p>
            <a:r>
              <a:rPr lang="en-GB" b="1" dirty="0">
                <a:solidFill>
                  <a:srgbClr val="0070C0"/>
                </a:solidFill>
              </a:rPr>
              <a:t>Indian nail factory – industrial</a:t>
            </a:r>
          </a:p>
          <a:p>
            <a:r>
              <a:rPr lang="en-GB" b="1" dirty="0">
                <a:solidFill>
                  <a:srgbClr val="0070C0"/>
                </a:solidFill>
              </a:rPr>
              <a:t>American agriculture - technological</a:t>
            </a:r>
          </a:p>
        </p:txBody>
      </p:sp>
    </p:spTree>
    <p:extLst>
      <p:ext uri="{BB962C8B-B14F-4D97-AF65-F5344CB8AC3E}">
        <p14:creationId xmlns:p14="http://schemas.microsoft.com/office/powerpoint/2010/main" val="303055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82349-D7F6-4C4A-9999-C06BC2C8A2CD}"/>
              </a:ext>
            </a:extLst>
          </p:cNvPr>
          <p:cNvSpPr>
            <a:spLocks noGrp="1"/>
          </p:cNvSpPr>
          <p:nvPr>
            <p:ph type="title"/>
          </p:nvPr>
        </p:nvSpPr>
        <p:spPr/>
        <p:txBody>
          <a:bodyPr>
            <a:normAutofit/>
          </a:bodyPr>
          <a:lstStyle/>
          <a:p>
            <a:r>
              <a:rPr lang="en-GB" sz="4000" b="1" dirty="0">
                <a:latin typeface="+mn-lt"/>
              </a:rPr>
              <a:t>Different departure stations</a:t>
            </a:r>
          </a:p>
        </p:txBody>
      </p:sp>
      <p:sp>
        <p:nvSpPr>
          <p:cNvPr id="4" name="Oval 3">
            <a:extLst>
              <a:ext uri="{FF2B5EF4-FFF2-40B4-BE49-F238E27FC236}">
                <a16:creationId xmlns:a16="http://schemas.microsoft.com/office/drawing/2014/main" id="{E9006BBA-51BB-4480-897A-C0FCBB99A67A}"/>
              </a:ext>
            </a:extLst>
          </p:cNvPr>
          <p:cNvSpPr/>
          <p:nvPr/>
        </p:nvSpPr>
        <p:spPr>
          <a:xfrm>
            <a:off x="628650" y="2125266"/>
            <a:ext cx="1771658"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HUNTER</a:t>
            </a:r>
          </a:p>
          <a:p>
            <a:pPr algn="ctr" defTabSz="685800">
              <a:defRPr/>
            </a:pPr>
            <a:r>
              <a:rPr lang="en-GB" sz="1350" dirty="0">
                <a:solidFill>
                  <a:prstClr val="white"/>
                </a:solidFill>
                <a:latin typeface="Calibri" panose="020F0502020204030204"/>
              </a:rPr>
              <a:t>GATHERER</a:t>
            </a:r>
          </a:p>
        </p:txBody>
      </p:sp>
      <p:sp>
        <p:nvSpPr>
          <p:cNvPr id="5" name="Oval 4">
            <a:extLst>
              <a:ext uri="{FF2B5EF4-FFF2-40B4-BE49-F238E27FC236}">
                <a16:creationId xmlns:a16="http://schemas.microsoft.com/office/drawing/2014/main" id="{AA2F84E6-5D23-46E7-98DD-DFA3C2F05B59}"/>
              </a:ext>
            </a:extLst>
          </p:cNvPr>
          <p:cNvSpPr/>
          <p:nvPr/>
        </p:nvSpPr>
        <p:spPr>
          <a:xfrm>
            <a:off x="2544418" y="2140176"/>
            <a:ext cx="1962982"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AGRARIAN</a:t>
            </a:r>
          </a:p>
        </p:txBody>
      </p:sp>
      <p:sp>
        <p:nvSpPr>
          <p:cNvPr id="6" name="Oval 5">
            <a:extLst>
              <a:ext uri="{FF2B5EF4-FFF2-40B4-BE49-F238E27FC236}">
                <a16:creationId xmlns:a16="http://schemas.microsoft.com/office/drawing/2014/main" id="{D7303930-8F7E-4801-A297-711DEB658B81}"/>
              </a:ext>
            </a:extLst>
          </p:cNvPr>
          <p:cNvSpPr/>
          <p:nvPr/>
        </p:nvSpPr>
        <p:spPr>
          <a:xfrm>
            <a:off x="4706181" y="2140176"/>
            <a:ext cx="1888440"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INDUSTRIAL</a:t>
            </a:r>
          </a:p>
        </p:txBody>
      </p:sp>
      <p:sp>
        <p:nvSpPr>
          <p:cNvPr id="7" name="Oval 6">
            <a:extLst>
              <a:ext uri="{FF2B5EF4-FFF2-40B4-BE49-F238E27FC236}">
                <a16:creationId xmlns:a16="http://schemas.microsoft.com/office/drawing/2014/main" id="{AADD67AC-CA14-4353-AD5B-CAC20679E83F}"/>
              </a:ext>
            </a:extLst>
          </p:cNvPr>
          <p:cNvSpPr/>
          <p:nvPr/>
        </p:nvSpPr>
        <p:spPr>
          <a:xfrm>
            <a:off x="6738730" y="2155086"/>
            <a:ext cx="1937725"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TECHNOLOGICAL</a:t>
            </a:r>
          </a:p>
        </p:txBody>
      </p:sp>
    </p:spTree>
    <p:extLst>
      <p:ext uri="{BB962C8B-B14F-4D97-AF65-F5344CB8AC3E}">
        <p14:creationId xmlns:p14="http://schemas.microsoft.com/office/powerpoint/2010/main" val="8540095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82349-D7F6-4C4A-9999-C06BC2C8A2CD}"/>
              </a:ext>
            </a:extLst>
          </p:cNvPr>
          <p:cNvSpPr>
            <a:spLocks noGrp="1"/>
          </p:cNvSpPr>
          <p:nvPr>
            <p:ph type="title"/>
          </p:nvPr>
        </p:nvSpPr>
        <p:spPr/>
        <p:txBody>
          <a:bodyPr>
            <a:normAutofit/>
          </a:bodyPr>
          <a:lstStyle/>
          <a:p>
            <a:r>
              <a:rPr lang="en-GB" sz="4400" b="1" dirty="0">
                <a:latin typeface="+mn-lt"/>
              </a:rPr>
              <a:t>The One Path Approach</a:t>
            </a:r>
          </a:p>
        </p:txBody>
      </p:sp>
      <p:sp>
        <p:nvSpPr>
          <p:cNvPr id="4" name="Oval 3">
            <a:extLst>
              <a:ext uri="{FF2B5EF4-FFF2-40B4-BE49-F238E27FC236}">
                <a16:creationId xmlns:a16="http://schemas.microsoft.com/office/drawing/2014/main" id="{E9006BBA-51BB-4480-897A-C0FCBB99A67A}"/>
              </a:ext>
            </a:extLst>
          </p:cNvPr>
          <p:cNvSpPr/>
          <p:nvPr/>
        </p:nvSpPr>
        <p:spPr>
          <a:xfrm>
            <a:off x="628650" y="2125266"/>
            <a:ext cx="1771658"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HUNTER</a:t>
            </a:r>
          </a:p>
          <a:p>
            <a:pPr algn="ctr" defTabSz="685800">
              <a:defRPr/>
            </a:pPr>
            <a:r>
              <a:rPr lang="en-GB" sz="1350" dirty="0">
                <a:solidFill>
                  <a:prstClr val="white"/>
                </a:solidFill>
                <a:latin typeface="Calibri" panose="020F0502020204030204"/>
              </a:rPr>
              <a:t>GATHERER</a:t>
            </a:r>
          </a:p>
        </p:txBody>
      </p:sp>
      <p:sp>
        <p:nvSpPr>
          <p:cNvPr id="5" name="Oval 4">
            <a:extLst>
              <a:ext uri="{FF2B5EF4-FFF2-40B4-BE49-F238E27FC236}">
                <a16:creationId xmlns:a16="http://schemas.microsoft.com/office/drawing/2014/main" id="{AA2F84E6-5D23-46E7-98DD-DFA3C2F05B59}"/>
              </a:ext>
            </a:extLst>
          </p:cNvPr>
          <p:cNvSpPr/>
          <p:nvPr/>
        </p:nvSpPr>
        <p:spPr>
          <a:xfrm>
            <a:off x="2544418" y="2140176"/>
            <a:ext cx="1962982"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AGRARIAN</a:t>
            </a:r>
          </a:p>
        </p:txBody>
      </p:sp>
      <p:sp>
        <p:nvSpPr>
          <p:cNvPr id="6" name="Oval 5">
            <a:extLst>
              <a:ext uri="{FF2B5EF4-FFF2-40B4-BE49-F238E27FC236}">
                <a16:creationId xmlns:a16="http://schemas.microsoft.com/office/drawing/2014/main" id="{D7303930-8F7E-4801-A297-711DEB658B81}"/>
              </a:ext>
            </a:extLst>
          </p:cNvPr>
          <p:cNvSpPr/>
          <p:nvPr/>
        </p:nvSpPr>
        <p:spPr>
          <a:xfrm>
            <a:off x="4706181" y="2140176"/>
            <a:ext cx="1888440"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INDUSTRIAL</a:t>
            </a:r>
          </a:p>
        </p:txBody>
      </p:sp>
      <p:sp>
        <p:nvSpPr>
          <p:cNvPr id="7" name="Oval 6">
            <a:extLst>
              <a:ext uri="{FF2B5EF4-FFF2-40B4-BE49-F238E27FC236}">
                <a16:creationId xmlns:a16="http://schemas.microsoft.com/office/drawing/2014/main" id="{AADD67AC-CA14-4353-AD5B-CAC20679E83F}"/>
              </a:ext>
            </a:extLst>
          </p:cNvPr>
          <p:cNvSpPr/>
          <p:nvPr/>
        </p:nvSpPr>
        <p:spPr>
          <a:xfrm>
            <a:off x="6738731" y="2132856"/>
            <a:ext cx="1962982"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TECHNOLOGICAL</a:t>
            </a:r>
          </a:p>
        </p:txBody>
      </p:sp>
      <p:sp>
        <p:nvSpPr>
          <p:cNvPr id="3" name="Arrow: Curved Down 2">
            <a:extLst>
              <a:ext uri="{FF2B5EF4-FFF2-40B4-BE49-F238E27FC236}">
                <a16:creationId xmlns:a16="http://schemas.microsoft.com/office/drawing/2014/main" id="{D5D5C3A2-C7B1-4E89-B8F8-B14C72774B3E}"/>
              </a:ext>
            </a:extLst>
          </p:cNvPr>
          <p:cNvSpPr/>
          <p:nvPr/>
        </p:nvSpPr>
        <p:spPr>
          <a:xfrm>
            <a:off x="1977887" y="1920738"/>
            <a:ext cx="1073426" cy="23434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1" name="Arrow: Curved Down 10">
            <a:extLst>
              <a:ext uri="{FF2B5EF4-FFF2-40B4-BE49-F238E27FC236}">
                <a16:creationId xmlns:a16="http://schemas.microsoft.com/office/drawing/2014/main" id="{F21C235D-B2B0-4CD6-89B0-745476BC2E21}"/>
              </a:ext>
            </a:extLst>
          </p:cNvPr>
          <p:cNvSpPr/>
          <p:nvPr/>
        </p:nvSpPr>
        <p:spPr>
          <a:xfrm>
            <a:off x="4099894" y="1925707"/>
            <a:ext cx="1073426" cy="23434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2" name="Arrow: Curved Down 11">
            <a:extLst>
              <a:ext uri="{FF2B5EF4-FFF2-40B4-BE49-F238E27FC236}">
                <a16:creationId xmlns:a16="http://schemas.microsoft.com/office/drawing/2014/main" id="{3E03497B-8AB2-4442-8371-AA6FE0DDAE5D}"/>
              </a:ext>
            </a:extLst>
          </p:cNvPr>
          <p:cNvSpPr/>
          <p:nvPr/>
        </p:nvSpPr>
        <p:spPr>
          <a:xfrm>
            <a:off x="6167234" y="1935648"/>
            <a:ext cx="1073426" cy="23434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3" name="Arrow: Down 12">
            <a:extLst>
              <a:ext uri="{FF2B5EF4-FFF2-40B4-BE49-F238E27FC236}">
                <a16:creationId xmlns:a16="http://schemas.microsoft.com/office/drawing/2014/main" id="{95C4C342-67B4-4FF5-9994-4F7747109743}"/>
              </a:ext>
            </a:extLst>
          </p:cNvPr>
          <p:cNvSpPr/>
          <p:nvPr/>
        </p:nvSpPr>
        <p:spPr>
          <a:xfrm rot="3626872">
            <a:off x="6168032" y="2814296"/>
            <a:ext cx="402538" cy="15821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4" name="Oval 13">
            <a:extLst>
              <a:ext uri="{FF2B5EF4-FFF2-40B4-BE49-F238E27FC236}">
                <a16:creationId xmlns:a16="http://schemas.microsoft.com/office/drawing/2014/main" id="{E39761A2-3979-48C0-823F-D8CC69111175}"/>
              </a:ext>
            </a:extLst>
          </p:cNvPr>
          <p:cNvSpPr/>
          <p:nvPr/>
        </p:nvSpPr>
        <p:spPr>
          <a:xfrm>
            <a:off x="3692388" y="3814919"/>
            <a:ext cx="1962982" cy="1097497"/>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A</a:t>
            </a:r>
          </a:p>
          <a:p>
            <a:pPr algn="ctr" defTabSz="685800">
              <a:defRPr/>
            </a:pPr>
            <a:r>
              <a:rPr lang="en-GB" sz="1350" dirty="0">
                <a:solidFill>
                  <a:prstClr val="white"/>
                </a:solidFill>
                <a:latin typeface="Calibri" panose="020F0502020204030204"/>
              </a:rPr>
              <a:t>SUSTAINABLE</a:t>
            </a:r>
          </a:p>
          <a:p>
            <a:pPr algn="ctr" defTabSz="685800">
              <a:defRPr/>
            </a:pPr>
            <a:r>
              <a:rPr lang="en-GB" sz="1350" dirty="0">
                <a:solidFill>
                  <a:prstClr val="white"/>
                </a:solidFill>
                <a:latin typeface="Calibri" panose="020F0502020204030204"/>
              </a:rPr>
              <a:t>FUTURE</a:t>
            </a:r>
          </a:p>
        </p:txBody>
      </p:sp>
    </p:spTree>
    <p:extLst>
      <p:ext uri="{BB962C8B-B14F-4D97-AF65-F5344CB8AC3E}">
        <p14:creationId xmlns:p14="http://schemas.microsoft.com/office/powerpoint/2010/main" val="36938656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FF1D-FD23-4CB6-BA86-1CCFDC728CFD}"/>
              </a:ext>
            </a:extLst>
          </p:cNvPr>
          <p:cNvSpPr>
            <a:spLocks noGrp="1"/>
          </p:cNvSpPr>
          <p:nvPr>
            <p:ph type="title"/>
          </p:nvPr>
        </p:nvSpPr>
        <p:spPr/>
        <p:txBody>
          <a:bodyPr>
            <a:normAutofit fontScale="90000"/>
          </a:bodyPr>
          <a:lstStyle/>
          <a:p>
            <a:r>
              <a:rPr lang="en-US" b="1" dirty="0">
                <a:solidFill>
                  <a:srgbClr val="002060"/>
                </a:solidFill>
              </a:rPr>
              <a:t>The Sustainable Development Goals</a:t>
            </a:r>
            <a:endParaRPr lang="en-GB" b="1" dirty="0">
              <a:solidFill>
                <a:srgbClr val="002060"/>
              </a:solidFill>
            </a:endParaRPr>
          </a:p>
        </p:txBody>
      </p:sp>
      <p:sp>
        <p:nvSpPr>
          <p:cNvPr id="4" name="Content Placeholder 3">
            <a:extLst>
              <a:ext uri="{FF2B5EF4-FFF2-40B4-BE49-F238E27FC236}">
                <a16:creationId xmlns:a16="http://schemas.microsoft.com/office/drawing/2014/main" id="{014300E6-26F0-49FE-9258-314B1DF05483}"/>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503014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0752E-B777-4BB7-BD1A-7C9D2E5A06E5}"/>
              </a:ext>
            </a:extLst>
          </p:cNvPr>
          <p:cNvSpPr>
            <a:spLocks noGrp="1"/>
          </p:cNvSpPr>
          <p:nvPr>
            <p:ph type="title"/>
          </p:nvPr>
        </p:nvSpPr>
        <p:spPr/>
        <p:txBody>
          <a:bodyPr/>
          <a:lstStyle/>
          <a:p>
            <a:r>
              <a:rPr lang="en-US" b="1" dirty="0"/>
              <a:t>Questions and observations</a:t>
            </a:r>
            <a:endParaRPr lang="en-GB" b="1" dirty="0"/>
          </a:p>
        </p:txBody>
      </p:sp>
      <p:sp>
        <p:nvSpPr>
          <p:cNvPr id="3" name="Content Placeholder 2">
            <a:extLst>
              <a:ext uri="{FF2B5EF4-FFF2-40B4-BE49-F238E27FC236}">
                <a16:creationId xmlns:a16="http://schemas.microsoft.com/office/drawing/2014/main" id="{51BF93CB-1CAD-4073-B54B-84564DC613CC}"/>
              </a:ext>
            </a:extLst>
          </p:cNvPr>
          <p:cNvSpPr>
            <a:spLocks noGrp="1"/>
          </p:cNvSpPr>
          <p:nvPr>
            <p:ph idx="1"/>
          </p:nvPr>
        </p:nvSpPr>
        <p:spPr/>
        <p:txBody>
          <a:bodyPr/>
          <a:lstStyle/>
          <a:p>
            <a:r>
              <a:rPr lang="en-US" b="1" dirty="0"/>
              <a:t>Stop me at any time</a:t>
            </a:r>
          </a:p>
          <a:p>
            <a:r>
              <a:rPr lang="en-US" b="1" dirty="0"/>
              <a:t>Email me (</a:t>
            </a:r>
            <a:r>
              <a:rPr lang="en-US" b="1" dirty="0">
                <a:hlinkClick r:id="rId2"/>
              </a:rPr>
              <a:t>www.biosri.org</a:t>
            </a:r>
            <a:r>
              <a:rPr lang="en-US" b="1" dirty="0"/>
              <a:t>)</a:t>
            </a:r>
          </a:p>
          <a:p>
            <a:r>
              <a:rPr lang="en-US" b="1" dirty="0"/>
              <a:t>Access the web site for more reading.</a:t>
            </a:r>
            <a:endParaRPr lang="en-GB" b="1" dirty="0"/>
          </a:p>
        </p:txBody>
      </p:sp>
    </p:spTree>
    <p:extLst>
      <p:ext uri="{BB962C8B-B14F-4D97-AF65-F5344CB8AC3E}">
        <p14:creationId xmlns:p14="http://schemas.microsoft.com/office/powerpoint/2010/main" val="39649505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EAF13-6E4A-4EDE-B18B-91BCF0D31D64}"/>
              </a:ext>
            </a:extLst>
          </p:cNvPr>
          <p:cNvSpPr>
            <a:spLocks noGrp="1"/>
          </p:cNvSpPr>
          <p:nvPr>
            <p:ph type="title"/>
          </p:nvPr>
        </p:nvSpPr>
        <p:spPr/>
        <p:txBody>
          <a:bodyPr/>
          <a:lstStyle/>
          <a:p>
            <a:r>
              <a:rPr lang="en-US" b="1" dirty="0">
                <a:solidFill>
                  <a:srgbClr val="002060"/>
                </a:solidFill>
              </a:rPr>
              <a:t>But is this the right path?</a:t>
            </a:r>
            <a:endParaRPr lang="en-GB" b="1" dirty="0">
              <a:solidFill>
                <a:srgbClr val="002060"/>
              </a:solidFill>
            </a:endParaRPr>
          </a:p>
        </p:txBody>
      </p:sp>
      <p:sp>
        <p:nvSpPr>
          <p:cNvPr id="4" name="Content Placeholder 3">
            <a:extLst>
              <a:ext uri="{FF2B5EF4-FFF2-40B4-BE49-F238E27FC236}">
                <a16:creationId xmlns:a16="http://schemas.microsoft.com/office/drawing/2014/main" id="{B4467A62-588A-4CD3-B3D6-8212FB5907CC}"/>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3216105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DB896-C894-4E70-A9BF-96A3B516ECC2}"/>
              </a:ext>
            </a:extLst>
          </p:cNvPr>
          <p:cNvSpPr>
            <a:spLocks noGrp="1"/>
          </p:cNvSpPr>
          <p:nvPr>
            <p:ph type="title"/>
          </p:nvPr>
        </p:nvSpPr>
        <p:spPr>
          <a:xfrm>
            <a:off x="628650" y="-200819"/>
            <a:ext cx="7886700" cy="1325563"/>
          </a:xfrm>
        </p:spPr>
        <p:txBody>
          <a:bodyPr>
            <a:normAutofit/>
          </a:bodyPr>
          <a:lstStyle/>
          <a:p>
            <a:pPr algn="ctr"/>
            <a:r>
              <a:rPr lang="en-GB" sz="4000" b="1" dirty="0">
                <a:latin typeface="+mn-lt"/>
              </a:rPr>
              <a:t>Issues with development</a:t>
            </a:r>
          </a:p>
        </p:txBody>
      </p:sp>
      <p:sp>
        <p:nvSpPr>
          <p:cNvPr id="3" name="Content Placeholder 2">
            <a:extLst>
              <a:ext uri="{FF2B5EF4-FFF2-40B4-BE49-F238E27FC236}">
                <a16:creationId xmlns:a16="http://schemas.microsoft.com/office/drawing/2014/main" id="{8AF536A5-E4F1-49FF-8D08-41FEE0C61CE7}"/>
              </a:ext>
            </a:extLst>
          </p:cNvPr>
          <p:cNvSpPr>
            <a:spLocks noGrp="1"/>
          </p:cNvSpPr>
          <p:nvPr>
            <p:ph idx="1"/>
          </p:nvPr>
        </p:nvSpPr>
        <p:spPr>
          <a:xfrm>
            <a:off x="628650" y="908720"/>
            <a:ext cx="7886700" cy="4351338"/>
          </a:xfrm>
        </p:spPr>
        <p:txBody>
          <a:bodyPr/>
          <a:lstStyle/>
          <a:p>
            <a:r>
              <a:rPr lang="en-GB" sz="2600" b="1" dirty="0"/>
              <a:t>Arturo Escobar: “ Development can be described as an apparatus that links forms of knowledge about the Third World with the deployment of forms of power and intervention resulting in the mapping and production of Third World societies” </a:t>
            </a:r>
          </a:p>
          <a:p>
            <a:r>
              <a:rPr lang="en-GB" dirty="0">
                <a:hlinkClick r:id="rId2"/>
              </a:rPr>
              <a:t>https://www.theguardian.com/global-development/2012/nov/05/arturo-escobar-post-development-thinker</a:t>
            </a:r>
            <a:endParaRPr lang="en-GB" dirty="0"/>
          </a:p>
          <a:p>
            <a:endParaRPr lang="en-GB" dirty="0"/>
          </a:p>
        </p:txBody>
      </p:sp>
    </p:spTree>
    <p:extLst>
      <p:ext uri="{BB962C8B-B14F-4D97-AF65-F5344CB8AC3E}">
        <p14:creationId xmlns:p14="http://schemas.microsoft.com/office/powerpoint/2010/main" val="16284767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F5E2-3B73-481C-BB7C-A42DC586518B}"/>
              </a:ext>
            </a:extLst>
          </p:cNvPr>
          <p:cNvSpPr>
            <a:spLocks noGrp="1"/>
          </p:cNvSpPr>
          <p:nvPr>
            <p:ph type="title"/>
          </p:nvPr>
        </p:nvSpPr>
        <p:spPr>
          <a:xfrm>
            <a:off x="628650" y="-315416"/>
            <a:ext cx="7886700" cy="1325563"/>
          </a:xfrm>
        </p:spPr>
        <p:txBody>
          <a:bodyPr/>
          <a:lstStyle/>
          <a:p>
            <a:r>
              <a:rPr lang="en-GB" b="1" dirty="0">
                <a:latin typeface="+mn-lt"/>
              </a:rPr>
              <a:t>Jean Marc Ela, Cameroonian sociologist</a:t>
            </a:r>
          </a:p>
        </p:txBody>
      </p:sp>
      <p:sp>
        <p:nvSpPr>
          <p:cNvPr id="3" name="Content Placeholder 2">
            <a:extLst>
              <a:ext uri="{FF2B5EF4-FFF2-40B4-BE49-F238E27FC236}">
                <a16:creationId xmlns:a16="http://schemas.microsoft.com/office/drawing/2014/main" id="{90BA0400-4928-4738-AFAE-2C727C25D0FA}"/>
              </a:ext>
            </a:extLst>
          </p:cNvPr>
          <p:cNvSpPr>
            <a:spLocks noGrp="1"/>
          </p:cNvSpPr>
          <p:nvPr>
            <p:ph idx="1"/>
          </p:nvPr>
        </p:nvSpPr>
        <p:spPr>
          <a:xfrm>
            <a:off x="172261" y="1052736"/>
            <a:ext cx="6776003" cy="5688632"/>
          </a:xfrm>
        </p:spPr>
        <p:txBody>
          <a:bodyPr>
            <a:normAutofit fontScale="77500" lnSpcReduction="20000"/>
          </a:bodyPr>
          <a:lstStyle/>
          <a:p>
            <a:r>
              <a:rPr lang="en-GB" sz="4100" b="1" dirty="0"/>
              <a:t>“ Africa is not against development.  It dreams of other things than the expansion of a culture of death or an alienating modernity that destroys the fundamental values so dear to Africa…Africa sees further than an all-embracing world of material things and the dictatorship of the here and now, that insists in trying to persuade us that the only valid motto is “I sell, therefore I am”. In a world often devoid of meaning, Africa is a reminder that there are other ways of being”</a:t>
            </a:r>
          </a:p>
          <a:p>
            <a:r>
              <a:rPr lang="en-GB" dirty="0"/>
              <a:t>From: Ela, J. (1998) Western development has failed: looking to a new Africa. Le Monde Diplomatique, October 1998. </a:t>
            </a:r>
            <a:r>
              <a:rPr lang="en-GB" dirty="0">
                <a:hlinkClick r:id="rId2"/>
              </a:rPr>
              <a:t>https://mondediplo.com/1998/10/06africa</a:t>
            </a:r>
            <a:r>
              <a:rPr lang="en-GB" dirty="0"/>
              <a:t> </a:t>
            </a:r>
          </a:p>
        </p:txBody>
      </p:sp>
    </p:spTree>
    <p:extLst>
      <p:ext uri="{BB962C8B-B14F-4D97-AF65-F5344CB8AC3E}">
        <p14:creationId xmlns:p14="http://schemas.microsoft.com/office/powerpoint/2010/main" val="1821394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solidFill>
              </a:rPr>
              <a:t>Dr </a:t>
            </a:r>
            <a:r>
              <a:rPr lang="en-GB" b="1" dirty="0" err="1">
                <a:solidFill>
                  <a:schemeClr val="tx2"/>
                </a:solidFill>
              </a:rPr>
              <a:t>Vandana</a:t>
            </a:r>
            <a:r>
              <a:rPr lang="en-GB" b="1" dirty="0">
                <a:solidFill>
                  <a:schemeClr val="tx2"/>
                </a:solidFill>
              </a:rPr>
              <a:t> Shiva</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9699099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Maldevelopemnt</a:t>
            </a:r>
            <a:endParaRPr lang="en-GB" dirty="0"/>
          </a:p>
        </p:txBody>
      </p:sp>
      <p:sp>
        <p:nvSpPr>
          <p:cNvPr id="3" name="Content Placeholder 2"/>
          <p:cNvSpPr>
            <a:spLocks noGrp="1"/>
          </p:cNvSpPr>
          <p:nvPr>
            <p:ph idx="1"/>
          </p:nvPr>
        </p:nvSpPr>
        <p:spPr>
          <a:xfrm>
            <a:off x="36512" y="1600200"/>
            <a:ext cx="9144000" cy="4525963"/>
          </a:xfrm>
        </p:spPr>
        <p:txBody>
          <a:bodyPr>
            <a:normAutofit fontScale="92500" lnSpcReduction="20000"/>
          </a:bodyPr>
          <a:lstStyle/>
          <a:p>
            <a:r>
              <a:rPr lang="en-GB" b="1" dirty="0">
                <a:latin typeface="+mj-lt"/>
              </a:rPr>
              <a:t>“What is referred to today as ‘development’ is actually ‘</a:t>
            </a:r>
            <a:r>
              <a:rPr lang="en-GB" b="1" dirty="0" err="1">
                <a:latin typeface="+mj-lt"/>
              </a:rPr>
              <a:t>maldevelopment</a:t>
            </a:r>
            <a:r>
              <a:rPr lang="en-GB" b="1" dirty="0">
                <a:latin typeface="+mj-lt"/>
              </a:rPr>
              <a:t>’. It is designed and driven by external forces for the profits and control of external agents and actors. The World Bank generates $3 of business for western companies for every dollar it lends to the Third World for ‘development’. ‘Development’ allows $500billion to flow out from the Third World to the rich West in interest and debt payments and low prices for Third World products, while $50billion goes in the opposite direction as development aid.”</a:t>
            </a:r>
          </a:p>
        </p:txBody>
      </p:sp>
    </p:spTree>
    <p:extLst>
      <p:ext uri="{BB962C8B-B14F-4D97-AF65-F5344CB8AC3E}">
        <p14:creationId xmlns:p14="http://schemas.microsoft.com/office/powerpoint/2010/main" val="3613586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6512" y="476672"/>
            <a:ext cx="9180512" cy="4525963"/>
          </a:xfrm>
        </p:spPr>
        <p:txBody>
          <a:bodyPr>
            <a:noAutofit/>
          </a:bodyPr>
          <a:lstStyle/>
          <a:p>
            <a:r>
              <a:rPr lang="en-GB" b="1" dirty="0">
                <a:latin typeface="Times New Roman"/>
              </a:rPr>
              <a:t>“It is time to move beyond the fictions and illusions of economic growth which siphons wealth from the poor to the rich, and take into account the reality of ecological catastrophes and social disintegration that have been unleashed by ‘development’ processes and which leave the poor poorer.”</a:t>
            </a:r>
            <a:endParaRPr lang="en-GB" b="1" dirty="0"/>
          </a:p>
        </p:txBody>
      </p:sp>
    </p:spTree>
    <p:extLst>
      <p:ext uri="{BB962C8B-B14F-4D97-AF65-F5344CB8AC3E}">
        <p14:creationId xmlns:p14="http://schemas.microsoft.com/office/powerpoint/2010/main" val="33598852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82349-D7F6-4C4A-9999-C06BC2C8A2CD}"/>
              </a:ext>
            </a:extLst>
          </p:cNvPr>
          <p:cNvSpPr>
            <a:spLocks noGrp="1"/>
          </p:cNvSpPr>
          <p:nvPr>
            <p:ph type="title"/>
          </p:nvPr>
        </p:nvSpPr>
        <p:spPr>
          <a:xfrm>
            <a:off x="628650" y="850652"/>
            <a:ext cx="7886700" cy="994172"/>
          </a:xfrm>
        </p:spPr>
        <p:txBody>
          <a:bodyPr>
            <a:normAutofit/>
          </a:bodyPr>
          <a:lstStyle/>
          <a:p>
            <a:r>
              <a:rPr lang="en-GB" sz="4000" b="1" dirty="0">
                <a:solidFill>
                  <a:srgbClr val="002060"/>
                </a:solidFill>
                <a:latin typeface="+mn-lt"/>
              </a:rPr>
              <a:t>A Different Perspective</a:t>
            </a:r>
          </a:p>
        </p:txBody>
      </p:sp>
      <p:sp>
        <p:nvSpPr>
          <p:cNvPr id="4" name="Oval 3">
            <a:extLst>
              <a:ext uri="{FF2B5EF4-FFF2-40B4-BE49-F238E27FC236}">
                <a16:creationId xmlns:a16="http://schemas.microsoft.com/office/drawing/2014/main" id="{E9006BBA-51BB-4480-897A-C0FCBB99A67A}"/>
              </a:ext>
            </a:extLst>
          </p:cNvPr>
          <p:cNvSpPr/>
          <p:nvPr/>
        </p:nvSpPr>
        <p:spPr>
          <a:xfrm>
            <a:off x="628650" y="2125266"/>
            <a:ext cx="1771658"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HUNTER</a:t>
            </a:r>
          </a:p>
          <a:p>
            <a:pPr algn="ctr" defTabSz="685800">
              <a:defRPr/>
            </a:pPr>
            <a:r>
              <a:rPr lang="en-GB" sz="1350" dirty="0">
                <a:solidFill>
                  <a:prstClr val="white"/>
                </a:solidFill>
                <a:latin typeface="Calibri" panose="020F0502020204030204"/>
              </a:rPr>
              <a:t>GATHERER</a:t>
            </a:r>
          </a:p>
        </p:txBody>
      </p:sp>
      <p:sp>
        <p:nvSpPr>
          <p:cNvPr id="5" name="Oval 4">
            <a:extLst>
              <a:ext uri="{FF2B5EF4-FFF2-40B4-BE49-F238E27FC236}">
                <a16:creationId xmlns:a16="http://schemas.microsoft.com/office/drawing/2014/main" id="{AA2F84E6-5D23-46E7-98DD-DFA3C2F05B59}"/>
              </a:ext>
            </a:extLst>
          </p:cNvPr>
          <p:cNvSpPr/>
          <p:nvPr/>
        </p:nvSpPr>
        <p:spPr>
          <a:xfrm>
            <a:off x="2544418" y="2140176"/>
            <a:ext cx="1962982"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AGRARIAN</a:t>
            </a:r>
          </a:p>
        </p:txBody>
      </p:sp>
      <p:sp>
        <p:nvSpPr>
          <p:cNvPr id="6" name="Oval 5">
            <a:extLst>
              <a:ext uri="{FF2B5EF4-FFF2-40B4-BE49-F238E27FC236}">
                <a16:creationId xmlns:a16="http://schemas.microsoft.com/office/drawing/2014/main" id="{D7303930-8F7E-4801-A297-711DEB658B81}"/>
              </a:ext>
            </a:extLst>
          </p:cNvPr>
          <p:cNvSpPr/>
          <p:nvPr/>
        </p:nvSpPr>
        <p:spPr>
          <a:xfrm>
            <a:off x="4706181" y="2140176"/>
            <a:ext cx="1888440"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INDUSTRIAL</a:t>
            </a:r>
          </a:p>
        </p:txBody>
      </p:sp>
      <p:sp>
        <p:nvSpPr>
          <p:cNvPr id="7" name="Oval 6">
            <a:extLst>
              <a:ext uri="{FF2B5EF4-FFF2-40B4-BE49-F238E27FC236}">
                <a16:creationId xmlns:a16="http://schemas.microsoft.com/office/drawing/2014/main" id="{AADD67AC-CA14-4353-AD5B-CAC20679E83F}"/>
              </a:ext>
            </a:extLst>
          </p:cNvPr>
          <p:cNvSpPr/>
          <p:nvPr/>
        </p:nvSpPr>
        <p:spPr>
          <a:xfrm>
            <a:off x="6738731" y="2155086"/>
            <a:ext cx="1962982"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TECHNOLOGICAL</a:t>
            </a:r>
          </a:p>
        </p:txBody>
      </p:sp>
      <p:pic>
        <p:nvPicPr>
          <p:cNvPr id="3" name="Picture 2">
            <a:extLst>
              <a:ext uri="{FF2B5EF4-FFF2-40B4-BE49-F238E27FC236}">
                <a16:creationId xmlns:a16="http://schemas.microsoft.com/office/drawing/2014/main" id="{EF12B8EC-F96B-498E-A664-8712295D8804}"/>
              </a:ext>
            </a:extLst>
          </p:cNvPr>
          <p:cNvPicPr>
            <a:picLocks noChangeAspect="1"/>
          </p:cNvPicPr>
          <p:nvPr/>
        </p:nvPicPr>
        <p:blipFill>
          <a:blip r:embed="rId2"/>
          <a:stretch>
            <a:fillRect/>
          </a:stretch>
        </p:blipFill>
        <p:spPr>
          <a:xfrm>
            <a:off x="2592734" y="4456060"/>
            <a:ext cx="1970703" cy="1106520"/>
          </a:xfrm>
          <a:prstGeom prst="rect">
            <a:avLst/>
          </a:prstGeom>
        </p:spPr>
      </p:pic>
      <p:sp>
        <p:nvSpPr>
          <p:cNvPr id="11" name="Arrow: Curved Down 10">
            <a:extLst>
              <a:ext uri="{FF2B5EF4-FFF2-40B4-BE49-F238E27FC236}">
                <a16:creationId xmlns:a16="http://schemas.microsoft.com/office/drawing/2014/main" id="{7016AF3A-7335-41EB-9367-6C1FFDCB9747}"/>
              </a:ext>
            </a:extLst>
          </p:cNvPr>
          <p:cNvSpPr/>
          <p:nvPr/>
        </p:nvSpPr>
        <p:spPr>
          <a:xfrm>
            <a:off x="2107096" y="1880980"/>
            <a:ext cx="854765" cy="244286"/>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2" name="Arrow: Curved Down 11">
            <a:extLst>
              <a:ext uri="{FF2B5EF4-FFF2-40B4-BE49-F238E27FC236}">
                <a16:creationId xmlns:a16="http://schemas.microsoft.com/office/drawing/2014/main" id="{CBEBEF79-D09B-4E1A-BFFF-B67AD87A6299}"/>
              </a:ext>
            </a:extLst>
          </p:cNvPr>
          <p:cNvSpPr/>
          <p:nvPr/>
        </p:nvSpPr>
        <p:spPr>
          <a:xfrm rot="10800000" flipV="1">
            <a:off x="4184375" y="1949003"/>
            <a:ext cx="834887" cy="24428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3" name="Arrow: Curved Down 12">
            <a:extLst>
              <a:ext uri="{FF2B5EF4-FFF2-40B4-BE49-F238E27FC236}">
                <a16:creationId xmlns:a16="http://schemas.microsoft.com/office/drawing/2014/main" id="{430DD580-8FC9-416D-8EA7-0DF26790090E}"/>
              </a:ext>
            </a:extLst>
          </p:cNvPr>
          <p:cNvSpPr/>
          <p:nvPr/>
        </p:nvSpPr>
        <p:spPr>
          <a:xfrm rot="10800000" flipV="1">
            <a:off x="6316321" y="1973850"/>
            <a:ext cx="834887" cy="24428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black"/>
              </a:solidFill>
              <a:latin typeface="Calibri" panose="020F0502020204030204"/>
            </a:endParaRPr>
          </a:p>
        </p:txBody>
      </p:sp>
      <p:sp>
        <p:nvSpPr>
          <p:cNvPr id="14" name="Arrow: Down 13">
            <a:extLst>
              <a:ext uri="{FF2B5EF4-FFF2-40B4-BE49-F238E27FC236}">
                <a16:creationId xmlns:a16="http://schemas.microsoft.com/office/drawing/2014/main" id="{8CBCB0C4-8E3F-4E02-990A-D35A8253D878}"/>
              </a:ext>
            </a:extLst>
          </p:cNvPr>
          <p:cNvSpPr/>
          <p:nvPr/>
        </p:nvSpPr>
        <p:spPr>
          <a:xfrm>
            <a:off x="3309731" y="3429000"/>
            <a:ext cx="407504" cy="9590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Tree>
    <p:extLst>
      <p:ext uri="{BB962C8B-B14F-4D97-AF65-F5344CB8AC3E}">
        <p14:creationId xmlns:p14="http://schemas.microsoft.com/office/powerpoint/2010/main" val="19288409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82349-D7F6-4C4A-9999-C06BC2C8A2CD}"/>
              </a:ext>
            </a:extLst>
          </p:cNvPr>
          <p:cNvSpPr>
            <a:spLocks noGrp="1"/>
          </p:cNvSpPr>
          <p:nvPr>
            <p:ph type="title"/>
          </p:nvPr>
        </p:nvSpPr>
        <p:spPr/>
        <p:txBody>
          <a:bodyPr>
            <a:normAutofit/>
          </a:bodyPr>
          <a:lstStyle/>
          <a:p>
            <a:r>
              <a:rPr lang="en-GB" sz="4000" b="1" dirty="0">
                <a:solidFill>
                  <a:srgbClr val="002060"/>
                </a:solidFill>
                <a:latin typeface="+mn-lt"/>
              </a:rPr>
              <a:t>Different Destinations (</a:t>
            </a:r>
            <a:r>
              <a:rPr lang="en-GB" sz="4000" b="1" dirty="0" err="1">
                <a:solidFill>
                  <a:srgbClr val="002060"/>
                </a:solidFill>
                <a:latin typeface="+mn-lt"/>
              </a:rPr>
              <a:t>Pluriverse</a:t>
            </a:r>
            <a:r>
              <a:rPr lang="en-GB" sz="4000" b="1" dirty="0">
                <a:solidFill>
                  <a:srgbClr val="002060"/>
                </a:solidFill>
                <a:latin typeface="+mn-lt"/>
              </a:rPr>
              <a:t>)</a:t>
            </a:r>
          </a:p>
        </p:txBody>
      </p:sp>
      <p:sp>
        <p:nvSpPr>
          <p:cNvPr id="4" name="Oval 3">
            <a:extLst>
              <a:ext uri="{FF2B5EF4-FFF2-40B4-BE49-F238E27FC236}">
                <a16:creationId xmlns:a16="http://schemas.microsoft.com/office/drawing/2014/main" id="{E9006BBA-51BB-4480-897A-C0FCBB99A67A}"/>
              </a:ext>
            </a:extLst>
          </p:cNvPr>
          <p:cNvSpPr/>
          <p:nvPr/>
        </p:nvSpPr>
        <p:spPr>
          <a:xfrm>
            <a:off x="628650" y="2125266"/>
            <a:ext cx="1771658"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HUNTER</a:t>
            </a:r>
          </a:p>
          <a:p>
            <a:pPr algn="ctr" defTabSz="685800">
              <a:defRPr/>
            </a:pPr>
            <a:r>
              <a:rPr lang="en-GB" sz="1350" dirty="0">
                <a:solidFill>
                  <a:prstClr val="white"/>
                </a:solidFill>
                <a:latin typeface="Calibri" panose="020F0502020204030204"/>
              </a:rPr>
              <a:t>GATHERER</a:t>
            </a:r>
          </a:p>
        </p:txBody>
      </p:sp>
      <p:sp>
        <p:nvSpPr>
          <p:cNvPr id="5" name="Oval 4">
            <a:extLst>
              <a:ext uri="{FF2B5EF4-FFF2-40B4-BE49-F238E27FC236}">
                <a16:creationId xmlns:a16="http://schemas.microsoft.com/office/drawing/2014/main" id="{AA2F84E6-5D23-46E7-98DD-DFA3C2F05B59}"/>
              </a:ext>
            </a:extLst>
          </p:cNvPr>
          <p:cNvSpPr/>
          <p:nvPr/>
        </p:nvSpPr>
        <p:spPr>
          <a:xfrm>
            <a:off x="2544418" y="2140176"/>
            <a:ext cx="1962982"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AGRARIAN</a:t>
            </a:r>
          </a:p>
        </p:txBody>
      </p:sp>
      <p:sp>
        <p:nvSpPr>
          <p:cNvPr id="6" name="Oval 5">
            <a:extLst>
              <a:ext uri="{FF2B5EF4-FFF2-40B4-BE49-F238E27FC236}">
                <a16:creationId xmlns:a16="http://schemas.microsoft.com/office/drawing/2014/main" id="{D7303930-8F7E-4801-A297-711DEB658B81}"/>
              </a:ext>
            </a:extLst>
          </p:cNvPr>
          <p:cNvSpPr/>
          <p:nvPr/>
        </p:nvSpPr>
        <p:spPr>
          <a:xfrm>
            <a:off x="4706181" y="2140176"/>
            <a:ext cx="1888440"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INDUSTRIAL</a:t>
            </a:r>
          </a:p>
        </p:txBody>
      </p:sp>
      <p:sp>
        <p:nvSpPr>
          <p:cNvPr id="7" name="Oval 6">
            <a:extLst>
              <a:ext uri="{FF2B5EF4-FFF2-40B4-BE49-F238E27FC236}">
                <a16:creationId xmlns:a16="http://schemas.microsoft.com/office/drawing/2014/main" id="{AADD67AC-CA14-4353-AD5B-CAC20679E83F}"/>
              </a:ext>
            </a:extLst>
          </p:cNvPr>
          <p:cNvSpPr/>
          <p:nvPr/>
        </p:nvSpPr>
        <p:spPr>
          <a:xfrm>
            <a:off x="6738730" y="2155086"/>
            <a:ext cx="1962981" cy="1097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r>
              <a:rPr lang="en-GB" sz="1350" dirty="0">
                <a:solidFill>
                  <a:prstClr val="white"/>
                </a:solidFill>
                <a:latin typeface="Calibri" panose="020F0502020204030204"/>
              </a:rPr>
              <a:t>TECHNOLOGICAL</a:t>
            </a:r>
          </a:p>
        </p:txBody>
      </p:sp>
      <p:pic>
        <p:nvPicPr>
          <p:cNvPr id="11" name="Picture 10">
            <a:extLst>
              <a:ext uri="{FF2B5EF4-FFF2-40B4-BE49-F238E27FC236}">
                <a16:creationId xmlns:a16="http://schemas.microsoft.com/office/drawing/2014/main" id="{35F4AA7C-4DEF-42CF-8589-65B349800198}"/>
              </a:ext>
            </a:extLst>
          </p:cNvPr>
          <p:cNvPicPr>
            <a:picLocks noChangeAspect="1"/>
          </p:cNvPicPr>
          <p:nvPr/>
        </p:nvPicPr>
        <p:blipFill>
          <a:blip r:embed="rId2"/>
          <a:stretch>
            <a:fillRect/>
          </a:stretch>
        </p:blipFill>
        <p:spPr>
          <a:xfrm>
            <a:off x="515454" y="4456060"/>
            <a:ext cx="1970703" cy="1106520"/>
          </a:xfrm>
          <a:prstGeom prst="rect">
            <a:avLst/>
          </a:prstGeom>
        </p:spPr>
      </p:pic>
      <p:sp>
        <p:nvSpPr>
          <p:cNvPr id="3" name="Arrow: Down 2">
            <a:extLst>
              <a:ext uri="{FF2B5EF4-FFF2-40B4-BE49-F238E27FC236}">
                <a16:creationId xmlns:a16="http://schemas.microsoft.com/office/drawing/2014/main" id="{0C9AEFE0-AC78-4456-8545-C42B8C473F9C}"/>
              </a:ext>
            </a:extLst>
          </p:cNvPr>
          <p:cNvSpPr/>
          <p:nvPr/>
        </p:nvSpPr>
        <p:spPr>
          <a:xfrm>
            <a:off x="1292087" y="3342032"/>
            <a:ext cx="387626" cy="97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5" name="Arrow: Down 14">
            <a:extLst>
              <a:ext uri="{FF2B5EF4-FFF2-40B4-BE49-F238E27FC236}">
                <a16:creationId xmlns:a16="http://schemas.microsoft.com/office/drawing/2014/main" id="{85A4A37D-670B-466B-8EF2-932CBAB41672}"/>
              </a:ext>
            </a:extLst>
          </p:cNvPr>
          <p:cNvSpPr/>
          <p:nvPr/>
        </p:nvSpPr>
        <p:spPr>
          <a:xfrm>
            <a:off x="3354460" y="3356942"/>
            <a:ext cx="387626" cy="97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6" name="Arrow: Down 15">
            <a:extLst>
              <a:ext uri="{FF2B5EF4-FFF2-40B4-BE49-F238E27FC236}">
                <a16:creationId xmlns:a16="http://schemas.microsoft.com/office/drawing/2014/main" id="{A30AD120-F86C-4F90-A2F9-0325F4718BC0}"/>
              </a:ext>
            </a:extLst>
          </p:cNvPr>
          <p:cNvSpPr/>
          <p:nvPr/>
        </p:nvSpPr>
        <p:spPr>
          <a:xfrm>
            <a:off x="5431738" y="3347003"/>
            <a:ext cx="387626" cy="97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7" name="Arrow: Down 16">
            <a:extLst>
              <a:ext uri="{FF2B5EF4-FFF2-40B4-BE49-F238E27FC236}">
                <a16:creationId xmlns:a16="http://schemas.microsoft.com/office/drawing/2014/main" id="{FED8BEB1-D708-4C10-B359-5E3703ED6E02}"/>
              </a:ext>
            </a:extLst>
          </p:cNvPr>
          <p:cNvSpPr/>
          <p:nvPr/>
        </p:nvSpPr>
        <p:spPr>
          <a:xfrm>
            <a:off x="7509024" y="3356941"/>
            <a:ext cx="387626" cy="97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9" name="Rectangle 18">
            <a:extLst>
              <a:ext uri="{FF2B5EF4-FFF2-40B4-BE49-F238E27FC236}">
                <a16:creationId xmlns:a16="http://schemas.microsoft.com/office/drawing/2014/main" id="{1CB12235-9108-4F9A-B0D1-93C1A31FAE87}"/>
              </a:ext>
            </a:extLst>
          </p:cNvPr>
          <p:cNvSpPr/>
          <p:nvPr/>
        </p:nvSpPr>
        <p:spPr>
          <a:xfrm>
            <a:off x="2613992" y="4614240"/>
            <a:ext cx="1893408" cy="94834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GB" sz="1350" dirty="0">
                <a:solidFill>
                  <a:prstClr val="white"/>
                </a:solidFill>
                <a:latin typeface="Calibri" panose="020F0502020204030204"/>
              </a:rPr>
              <a:t>A</a:t>
            </a:r>
          </a:p>
          <a:p>
            <a:pPr algn="ctr" defTabSz="685800"/>
            <a:r>
              <a:rPr lang="en-GB" sz="1350" dirty="0">
                <a:solidFill>
                  <a:prstClr val="white"/>
                </a:solidFill>
                <a:latin typeface="Calibri" panose="020F0502020204030204"/>
              </a:rPr>
              <a:t>SUSTAINABLE</a:t>
            </a:r>
          </a:p>
          <a:p>
            <a:pPr algn="ctr" defTabSz="685800"/>
            <a:r>
              <a:rPr lang="en-GB" sz="1350" dirty="0">
                <a:solidFill>
                  <a:prstClr val="white"/>
                </a:solidFill>
                <a:latin typeface="Calibri" panose="020F0502020204030204"/>
              </a:rPr>
              <a:t>FUTURE</a:t>
            </a:r>
          </a:p>
        </p:txBody>
      </p:sp>
      <p:sp>
        <p:nvSpPr>
          <p:cNvPr id="20" name="Isosceles Triangle 19">
            <a:extLst>
              <a:ext uri="{FF2B5EF4-FFF2-40B4-BE49-F238E27FC236}">
                <a16:creationId xmlns:a16="http://schemas.microsoft.com/office/drawing/2014/main" id="{96D6EC9A-9B30-48CC-A285-62AD6764ED8B}"/>
              </a:ext>
            </a:extLst>
          </p:cNvPr>
          <p:cNvSpPr/>
          <p:nvPr/>
        </p:nvSpPr>
        <p:spPr>
          <a:xfrm>
            <a:off x="4502428" y="4456059"/>
            <a:ext cx="2271095" cy="1270846"/>
          </a:xfrm>
          <a:prstGeom prst="triangl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GB" sz="1350" dirty="0">
                <a:solidFill>
                  <a:prstClr val="white"/>
                </a:solidFill>
                <a:latin typeface="Calibri" panose="020F0502020204030204"/>
              </a:rPr>
              <a:t>A</a:t>
            </a:r>
          </a:p>
          <a:p>
            <a:pPr algn="ctr" defTabSz="685800"/>
            <a:r>
              <a:rPr lang="en-GB" sz="1350" dirty="0">
                <a:solidFill>
                  <a:prstClr val="white"/>
                </a:solidFill>
                <a:latin typeface="Calibri" panose="020F0502020204030204"/>
              </a:rPr>
              <a:t>SUSTAINABLE</a:t>
            </a:r>
          </a:p>
          <a:p>
            <a:pPr algn="ctr" defTabSz="685800"/>
            <a:r>
              <a:rPr lang="en-GB" sz="1350" dirty="0">
                <a:solidFill>
                  <a:prstClr val="white"/>
                </a:solidFill>
                <a:latin typeface="Calibri" panose="020F0502020204030204"/>
              </a:rPr>
              <a:t>FUTURE</a:t>
            </a:r>
          </a:p>
        </p:txBody>
      </p:sp>
      <p:sp>
        <p:nvSpPr>
          <p:cNvPr id="21" name="Pentagon 20">
            <a:extLst>
              <a:ext uri="{FF2B5EF4-FFF2-40B4-BE49-F238E27FC236}">
                <a16:creationId xmlns:a16="http://schemas.microsoft.com/office/drawing/2014/main" id="{D1F98E87-E10B-47FA-8815-2B5D36A0F339}"/>
              </a:ext>
            </a:extLst>
          </p:cNvPr>
          <p:cNvSpPr/>
          <p:nvPr/>
        </p:nvSpPr>
        <p:spPr>
          <a:xfrm>
            <a:off x="6853024" y="4456060"/>
            <a:ext cx="1808934" cy="1270847"/>
          </a:xfrm>
          <a:prstGeom prst="pentago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GB" sz="1350" dirty="0">
                <a:solidFill>
                  <a:prstClr val="white"/>
                </a:solidFill>
                <a:latin typeface="Calibri" panose="020F0502020204030204"/>
              </a:rPr>
              <a:t>A SUSTAINABLE</a:t>
            </a:r>
          </a:p>
          <a:p>
            <a:pPr algn="ctr" defTabSz="685800"/>
            <a:r>
              <a:rPr lang="en-GB" sz="1350" dirty="0">
                <a:solidFill>
                  <a:prstClr val="white"/>
                </a:solidFill>
                <a:latin typeface="Calibri" panose="020F0502020204030204"/>
              </a:rPr>
              <a:t>FUTURE</a:t>
            </a:r>
          </a:p>
        </p:txBody>
      </p:sp>
    </p:spTree>
    <p:extLst>
      <p:ext uri="{BB962C8B-B14F-4D97-AF65-F5344CB8AC3E}">
        <p14:creationId xmlns:p14="http://schemas.microsoft.com/office/powerpoint/2010/main" val="2397376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4C8E8-6B16-4E78-9973-5DE3BA191703}"/>
              </a:ext>
            </a:extLst>
          </p:cNvPr>
          <p:cNvSpPr>
            <a:spLocks noGrp="1"/>
          </p:cNvSpPr>
          <p:nvPr>
            <p:ph type="title"/>
          </p:nvPr>
        </p:nvSpPr>
        <p:spPr/>
        <p:txBody>
          <a:bodyPr/>
          <a:lstStyle/>
          <a:p>
            <a:r>
              <a:rPr lang="en-US" dirty="0"/>
              <a:t>Project Time</a:t>
            </a:r>
            <a:endParaRPr lang="en-GB" dirty="0"/>
          </a:p>
        </p:txBody>
      </p:sp>
      <p:sp>
        <p:nvSpPr>
          <p:cNvPr id="3" name="Content Placeholder 2">
            <a:extLst>
              <a:ext uri="{FF2B5EF4-FFF2-40B4-BE49-F238E27FC236}">
                <a16:creationId xmlns:a16="http://schemas.microsoft.com/office/drawing/2014/main" id="{48A6E232-95CB-4346-A9F5-46D50E08D9F4}"/>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9854069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FBA06-29F8-434E-83D6-D64A9176933E}"/>
              </a:ext>
            </a:extLst>
          </p:cNvPr>
          <p:cNvSpPr>
            <a:spLocks noGrp="1"/>
          </p:cNvSpPr>
          <p:nvPr>
            <p:ph type="title"/>
          </p:nvPr>
        </p:nvSpPr>
        <p:spPr/>
        <p:txBody>
          <a:bodyPr/>
          <a:lstStyle/>
          <a:p>
            <a:endParaRPr lang="en-GB" dirty="0"/>
          </a:p>
        </p:txBody>
      </p:sp>
      <p:sp>
        <p:nvSpPr>
          <p:cNvPr id="4" name="Freeform: Shape 3">
            <a:extLst>
              <a:ext uri="{FF2B5EF4-FFF2-40B4-BE49-F238E27FC236}">
                <a16:creationId xmlns:a16="http://schemas.microsoft.com/office/drawing/2014/main" id="{D97E3C26-3098-4E70-AD92-5E81FB8E0392}"/>
              </a:ext>
            </a:extLst>
          </p:cNvPr>
          <p:cNvSpPr/>
          <p:nvPr/>
        </p:nvSpPr>
        <p:spPr>
          <a:xfrm>
            <a:off x="962978" y="2394585"/>
            <a:ext cx="5880735" cy="768668"/>
          </a:xfrm>
          <a:custGeom>
            <a:avLst/>
            <a:gdLst>
              <a:gd name="connsiteX0" fmla="*/ 0 w 7840980"/>
              <a:gd name="connsiteY0" fmla="*/ 2232660 h 2232660"/>
              <a:gd name="connsiteX1" fmla="*/ 449580 w 7840980"/>
              <a:gd name="connsiteY1" fmla="*/ 2186940 h 2232660"/>
              <a:gd name="connsiteX2" fmla="*/ 1394460 w 7840980"/>
              <a:gd name="connsiteY2" fmla="*/ 2072640 h 2232660"/>
              <a:gd name="connsiteX3" fmla="*/ 2933700 w 7840980"/>
              <a:gd name="connsiteY3" fmla="*/ 1737360 h 2232660"/>
              <a:gd name="connsiteX4" fmla="*/ 4815840 w 7840980"/>
              <a:gd name="connsiteY4" fmla="*/ 1074420 h 2232660"/>
              <a:gd name="connsiteX5" fmla="*/ 6865620 w 7840980"/>
              <a:gd name="connsiteY5" fmla="*/ 411480 h 2232660"/>
              <a:gd name="connsiteX6" fmla="*/ 7772400 w 7840980"/>
              <a:gd name="connsiteY6" fmla="*/ 22860 h 2232660"/>
              <a:gd name="connsiteX7" fmla="*/ 7772400 w 7840980"/>
              <a:gd name="connsiteY7" fmla="*/ 22860 h 2232660"/>
              <a:gd name="connsiteX8" fmla="*/ 7840980 w 7840980"/>
              <a:gd name="connsiteY8" fmla="*/ 0 h 2232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40980" h="2232660">
                <a:moveTo>
                  <a:pt x="0" y="2232660"/>
                </a:moveTo>
                <a:lnTo>
                  <a:pt x="449580" y="2186940"/>
                </a:lnTo>
                <a:cubicBezTo>
                  <a:pt x="681990" y="2160270"/>
                  <a:pt x="980440" y="2147570"/>
                  <a:pt x="1394460" y="2072640"/>
                </a:cubicBezTo>
                <a:cubicBezTo>
                  <a:pt x="1808480" y="1997710"/>
                  <a:pt x="2363470" y="1903730"/>
                  <a:pt x="2933700" y="1737360"/>
                </a:cubicBezTo>
                <a:cubicBezTo>
                  <a:pt x="3503930" y="1570990"/>
                  <a:pt x="4160520" y="1295400"/>
                  <a:pt x="4815840" y="1074420"/>
                </a:cubicBezTo>
                <a:cubicBezTo>
                  <a:pt x="5471160" y="853440"/>
                  <a:pt x="6372860" y="586740"/>
                  <a:pt x="6865620" y="411480"/>
                </a:cubicBezTo>
                <a:cubicBezTo>
                  <a:pt x="7358380" y="236220"/>
                  <a:pt x="7772400" y="22860"/>
                  <a:pt x="7772400" y="22860"/>
                </a:cubicBezTo>
                <a:lnTo>
                  <a:pt x="7772400" y="22860"/>
                </a:lnTo>
                <a:lnTo>
                  <a:pt x="7840980" y="0"/>
                </a:ln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5" name="Freeform: Shape 4">
            <a:extLst>
              <a:ext uri="{FF2B5EF4-FFF2-40B4-BE49-F238E27FC236}">
                <a16:creationId xmlns:a16="http://schemas.microsoft.com/office/drawing/2014/main" id="{F448493F-2200-4D79-B7D8-1ABE6D3F292B}"/>
              </a:ext>
            </a:extLst>
          </p:cNvPr>
          <p:cNvSpPr/>
          <p:nvPr/>
        </p:nvSpPr>
        <p:spPr>
          <a:xfrm flipV="1">
            <a:off x="951548" y="3351847"/>
            <a:ext cx="5880735" cy="694373"/>
          </a:xfrm>
          <a:custGeom>
            <a:avLst/>
            <a:gdLst>
              <a:gd name="connsiteX0" fmla="*/ 0 w 7840980"/>
              <a:gd name="connsiteY0" fmla="*/ 2232660 h 2232660"/>
              <a:gd name="connsiteX1" fmla="*/ 449580 w 7840980"/>
              <a:gd name="connsiteY1" fmla="*/ 2186940 h 2232660"/>
              <a:gd name="connsiteX2" fmla="*/ 1394460 w 7840980"/>
              <a:gd name="connsiteY2" fmla="*/ 2072640 h 2232660"/>
              <a:gd name="connsiteX3" fmla="*/ 2933700 w 7840980"/>
              <a:gd name="connsiteY3" fmla="*/ 1737360 h 2232660"/>
              <a:gd name="connsiteX4" fmla="*/ 4815840 w 7840980"/>
              <a:gd name="connsiteY4" fmla="*/ 1074420 h 2232660"/>
              <a:gd name="connsiteX5" fmla="*/ 6865620 w 7840980"/>
              <a:gd name="connsiteY5" fmla="*/ 411480 h 2232660"/>
              <a:gd name="connsiteX6" fmla="*/ 7772400 w 7840980"/>
              <a:gd name="connsiteY6" fmla="*/ 22860 h 2232660"/>
              <a:gd name="connsiteX7" fmla="*/ 7772400 w 7840980"/>
              <a:gd name="connsiteY7" fmla="*/ 22860 h 2232660"/>
              <a:gd name="connsiteX8" fmla="*/ 7840980 w 7840980"/>
              <a:gd name="connsiteY8" fmla="*/ 0 h 2232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40980" h="2232660">
                <a:moveTo>
                  <a:pt x="0" y="2232660"/>
                </a:moveTo>
                <a:lnTo>
                  <a:pt x="449580" y="2186940"/>
                </a:lnTo>
                <a:cubicBezTo>
                  <a:pt x="681990" y="2160270"/>
                  <a:pt x="980440" y="2147570"/>
                  <a:pt x="1394460" y="2072640"/>
                </a:cubicBezTo>
                <a:cubicBezTo>
                  <a:pt x="1808480" y="1997710"/>
                  <a:pt x="2363470" y="1903730"/>
                  <a:pt x="2933700" y="1737360"/>
                </a:cubicBezTo>
                <a:cubicBezTo>
                  <a:pt x="3503930" y="1570990"/>
                  <a:pt x="4160520" y="1295400"/>
                  <a:pt x="4815840" y="1074420"/>
                </a:cubicBezTo>
                <a:cubicBezTo>
                  <a:pt x="5471160" y="853440"/>
                  <a:pt x="6372860" y="586740"/>
                  <a:pt x="6865620" y="411480"/>
                </a:cubicBezTo>
                <a:cubicBezTo>
                  <a:pt x="7358380" y="236220"/>
                  <a:pt x="7772400" y="22860"/>
                  <a:pt x="7772400" y="22860"/>
                </a:cubicBezTo>
                <a:lnTo>
                  <a:pt x="7772400" y="22860"/>
                </a:lnTo>
                <a:lnTo>
                  <a:pt x="7840980" y="0"/>
                </a:ln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6" name="Text Box 3">
            <a:extLst>
              <a:ext uri="{FF2B5EF4-FFF2-40B4-BE49-F238E27FC236}">
                <a16:creationId xmlns:a16="http://schemas.microsoft.com/office/drawing/2014/main" id="{CF1CB9BB-1CC9-45A6-A5A5-F23B9A6718A7}"/>
              </a:ext>
            </a:extLst>
          </p:cNvPr>
          <p:cNvSpPr txBox="1">
            <a:spLocks noChangeArrowheads="1"/>
          </p:cNvSpPr>
          <p:nvPr/>
        </p:nvSpPr>
        <p:spPr bwMode="auto">
          <a:xfrm>
            <a:off x="261502" y="3076429"/>
            <a:ext cx="750094"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none" lIns="68580" tIns="34290" rIns="68580" bIns="34290" numCol="1" anchor="t"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7" name="Freeform: Shape 6">
            <a:extLst>
              <a:ext uri="{FF2B5EF4-FFF2-40B4-BE49-F238E27FC236}">
                <a16:creationId xmlns:a16="http://schemas.microsoft.com/office/drawing/2014/main" id="{47C1A6E1-6E96-4CE2-BA74-BE1665820946}"/>
              </a:ext>
            </a:extLst>
          </p:cNvPr>
          <p:cNvSpPr/>
          <p:nvPr/>
        </p:nvSpPr>
        <p:spPr>
          <a:xfrm>
            <a:off x="742950" y="3371374"/>
            <a:ext cx="514350" cy="605790"/>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8" name="Freeform: Shape 7">
            <a:extLst>
              <a:ext uri="{FF2B5EF4-FFF2-40B4-BE49-F238E27FC236}">
                <a16:creationId xmlns:a16="http://schemas.microsoft.com/office/drawing/2014/main" id="{1BBD382D-D289-47AA-A3B7-F537F523641A}"/>
              </a:ext>
            </a:extLst>
          </p:cNvPr>
          <p:cNvSpPr/>
          <p:nvPr/>
        </p:nvSpPr>
        <p:spPr>
          <a:xfrm>
            <a:off x="785812" y="3371850"/>
            <a:ext cx="580073" cy="654368"/>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9" name="Text Box 6">
            <a:extLst>
              <a:ext uri="{FF2B5EF4-FFF2-40B4-BE49-F238E27FC236}">
                <a16:creationId xmlns:a16="http://schemas.microsoft.com/office/drawing/2014/main" id="{8DB810FE-2A09-4A0A-8332-05BE622CD4B7}"/>
              </a:ext>
            </a:extLst>
          </p:cNvPr>
          <p:cNvSpPr txBox="1">
            <a:spLocks noChangeArrowheads="1"/>
          </p:cNvSpPr>
          <p:nvPr/>
        </p:nvSpPr>
        <p:spPr bwMode="auto">
          <a:xfrm>
            <a:off x="261597" y="3788351"/>
            <a:ext cx="720329" cy="542925"/>
          </a:xfrm>
          <a:prstGeom prst="rect">
            <a:avLst/>
          </a:prstGeom>
          <a:solidFill>
            <a:srgbClr val="FFFFFF"/>
          </a:solidFill>
          <a:ln w="6350">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10" name="Freeform: Shape 9">
            <a:extLst>
              <a:ext uri="{FF2B5EF4-FFF2-40B4-BE49-F238E27FC236}">
                <a16:creationId xmlns:a16="http://schemas.microsoft.com/office/drawing/2014/main" id="{6B92999A-D084-4C25-84CA-CF04081F150B}"/>
              </a:ext>
            </a:extLst>
          </p:cNvPr>
          <p:cNvSpPr/>
          <p:nvPr/>
        </p:nvSpPr>
        <p:spPr>
          <a:xfrm rot="17241937">
            <a:off x="1337310" y="2468880"/>
            <a:ext cx="537210" cy="617220"/>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11" name="Freeform: Shape 10">
            <a:extLst>
              <a:ext uri="{FF2B5EF4-FFF2-40B4-BE49-F238E27FC236}">
                <a16:creationId xmlns:a16="http://schemas.microsoft.com/office/drawing/2014/main" id="{5125164A-DAFB-4732-9D5B-537C759404E5}"/>
              </a:ext>
            </a:extLst>
          </p:cNvPr>
          <p:cNvSpPr/>
          <p:nvPr/>
        </p:nvSpPr>
        <p:spPr>
          <a:xfrm rot="17241937">
            <a:off x="1411605" y="2448878"/>
            <a:ext cx="537210" cy="617220"/>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12" name="Text Box 9">
            <a:extLst>
              <a:ext uri="{FF2B5EF4-FFF2-40B4-BE49-F238E27FC236}">
                <a16:creationId xmlns:a16="http://schemas.microsoft.com/office/drawing/2014/main" id="{B03FBA45-6F1E-42B0-8A71-006A2445792E}"/>
              </a:ext>
            </a:extLst>
          </p:cNvPr>
          <p:cNvSpPr txBox="1">
            <a:spLocks noChangeArrowheads="1"/>
          </p:cNvSpPr>
          <p:nvPr/>
        </p:nvSpPr>
        <p:spPr bwMode="auto">
          <a:xfrm>
            <a:off x="588876" y="1977630"/>
            <a:ext cx="981076" cy="497681"/>
          </a:xfrm>
          <a:prstGeom prst="rect">
            <a:avLst/>
          </a:prstGeom>
          <a:solidFill>
            <a:srgbClr val="FFFFFF"/>
          </a:solidFill>
          <a:ln w="6350">
            <a:solidFill>
              <a:srgbClr val="000000"/>
            </a:solidFill>
            <a:miter lim="800000"/>
            <a:headEnd/>
            <a:tailEnd/>
          </a:ln>
        </p:spPr>
        <p:txBody>
          <a:bodyPr vert="horz" wrap="none" lIns="68580" tIns="34290" rIns="68580" bIns="34290" numCol="1" anchor="t"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13" name="Freeform: Shape 12">
            <a:extLst>
              <a:ext uri="{FF2B5EF4-FFF2-40B4-BE49-F238E27FC236}">
                <a16:creationId xmlns:a16="http://schemas.microsoft.com/office/drawing/2014/main" id="{32E67D08-47C7-4E03-B360-965BBF007826}"/>
              </a:ext>
            </a:extLst>
          </p:cNvPr>
          <p:cNvSpPr/>
          <p:nvPr/>
        </p:nvSpPr>
        <p:spPr>
          <a:xfrm>
            <a:off x="2023110" y="3446145"/>
            <a:ext cx="537210" cy="617220"/>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14" name="Freeform: Shape 13">
            <a:extLst>
              <a:ext uri="{FF2B5EF4-FFF2-40B4-BE49-F238E27FC236}">
                <a16:creationId xmlns:a16="http://schemas.microsoft.com/office/drawing/2014/main" id="{515AAE8A-107B-4B92-AC53-EA05CE38C21F}"/>
              </a:ext>
            </a:extLst>
          </p:cNvPr>
          <p:cNvSpPr/>
          <p:nvPr/>
        </p:nvSpPr>
        <p:spPr>
          <a:xfrm>
            <a:off x="2114550" y="3457575"/>
            <a:ext cx="525780" cy="674370"/>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15" name="Text Box 12">
            <a:extLst>
              <a:ext uri="{FF2B5EF4-FFF2-40B4-BE49-F238E27FC236}">
                <a16:creationId xmlns:a16="http://schemas.microsoft.com/office/drawing/2014/main" id="{1FBE5202-4058-4F5B-8A03-768A0B0B5310}"/>
              </a:ext>
            </a:extLst>
          </p:cNvPr>
          <p:cNvSpPr txBox="1">
            <a:spLocks noChangeArrowheads="1"/>
          </p:cNvSpPr>
          <p:nvPr/>
        </p:nvSpPr>
        <p:spPr bwMode="auto">
          <a:xfrm>
            <a:off x="1103470" y="4036656"/>
            <a:ext cx="1278731" cy="371475"/>
          </a:xfrm>
          <a:prstGeom prst="rect">
            <a:avLst/>
          </a:prstGeom>
          <a:solidFill>
            <a:srgbClr val="FFFFFF"/>
          </a:solidFill>
          <a:ln w="6350">
            <a:solidFill>
              <a:srgbClr val="000000"/>
            </a:solidFill>
            <a:miter lim="800000"/>
            <a:headEnd/>
            <a:tailEnd/>
          </a:ln>
        </p:spPr>
        <p:txBody>
          <a:bodyPr vert="horz" wrap="none" lIns="68580" tIns="34290" rIns="68580" bIns="34290" numCol="1" anchor="t"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16" name="Freeform: Shape 15">
            <a:extLst>
              <a:ext uri="{FF2B5EF4-FFF2-40B4-BE49-F238E27FC236}">
                <a16:creationId xmlns:a16="http://schemas.microsoft.com/office/drawing/2014/main" id="{8C3930A6-CDF4-40C8-8FFD-623BB87DF6BA}"/>
              </a:ext>
            </a:extLst>
          </p:cNvPr>
          <p:cNvSpPr/>
          <p:nvPr/>
        </p:nvSpPr>
        <p:spPr>
          <a:xfrm rot="17241937">
            <a:off x="2600325" y="2346008"/>
            <a:ext cx="537210" cy="617220"/>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17" name="Freeform: Shape 16">
            <a:extLst>
              <a:ext uri="{FF2B5EF4-FFF2-40B4-BE49-F238E27FC236}">
                <a16:creationId xmlns:a16="http://schemas.microsoft.com/office/drawing/2014/main" id="{44726CAD-5FE4-40F8-B4F2-B6D80726EFDC}"/>
              </a:ext>
            </a:extLst>
          </p:cNvPr>
          <p:cNvSpPr/>
          <p:nvPr/>
        </p:nvSpPr>
        <p:spPr>
          <a:xfrm rot="17241937">
            <a:off x="3946446" y="2093066"/>
            <a:ext cx="570071" cy="636270"/>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18" name="Freeform: Shape 17">
            <a:extLst>
              <a:ext uri="{FF2B5EF4-FFF2-40B4-BE49-F238E27FC236}">
                <a16:creationId xmlns:a16="http://schemas.microsoft.com/office/drawing/2014/main" id="{A456FF6B-1129-4833-A433-FD9C90CF9398}"/>
              </a:ext>
            </a:extLst>
          </p:cNvPr>
          <p:cNvSpPr/>
          <p:nvPr/>
        </p:nvSpPr>
        <p:spPr>
          <a:xfrm>
            <a:off x="3320415" y="3606165"/>
            <a:ext cx="525780" cy="674370"/>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19" name="Freeform: Shape 18">
            <a:extLst>
              <a:ext uri="{FF2B5EF4-FFF2-40B4-BE49-F238E27FC236}">
                <a16:creationId xmlns:a16="http://schemas.microsoft.com/office/drawing/2014/main" id="{7656FBB8-987A-4B38-8647-9E5C89FC78D8}"/>
              </a:ext>
            </a:extLst>
          </p:cNvPr>
          <p:cNvSpPr/>
          <p:nvPr/>
        </p:nvSpPr>
        <p:spPr>
          <a:xfrm>
            <a:off x="3377565" y="3619460"/>
            <a:ext cx="554355" cy="725805"/>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20" name="Text Box 18">
            <a:extLst>
              <a:ext uri="{FF2B5EF4-FFF2-40B4-BE49-F238E27FC236}">
                <a16:creationId xmlns:a16="http://schemas.microsoft.com/office/drawing/2014/main" id="{4FB368E3-3213-4571-BBE6-BBF27C6F91B7}"/>
              </a:ext>
            </a:extLst>
          </p:cNvPr>
          <p:cNvSpPr txBox="1">
            <a:spLocks noChangeArrowheads="1"/>
          </p:cNvSpPr>
          <p:nvPr/>
        </p:nvSpPr>
        <p:spPr bwMode="auto">
          <a:xfrm>
            <a:off x="2666808" y="4268998"/>
            <a:ext cx="763191" cy="354806"/>
          </a:xfrm>
          <a:prstGeom prst="rect">
            <a:avLst/>
          </a:prstGeom>
          <a:solidFill>
            <a:srgbClr val="FFFFFF"/>
          </a:solidFill>
          <a:ln w="6350">
            <a:solidFill>
              <a:srgbClr val="000000"/>
            </a:solidFill>
            <a:miter lim="800000"/>
            <a:headEnd/>
            <a:tailEnd/>
          </a:ln>
        </p:spPr>
        <p:txBody>
          <a:bodyPr vert="horz" wrap="none" lIns="68580" tIns="34290" rIns="68580" bIns="34290" numCol="1" anchor="t"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21" name="Freeform: Shape 20">
            <a:extLst>
              <a:ext uri="{FF2B5EF4-FFF2-40B4-BE49-F238E27FC236}">
                <a16:creationId xmlns:a16="http://schemas.microsoft.com/office/drawing/2014/main" id="{683BB901-2A41-4CE5-ADEE-D56A9897F006}"/>
              </a:ext>
            </a:extLst>
          </p:cNvPr>
          <p:cNvSpPr/>
          <p:nvPr/>
        </p:nvSpPr>
        <p:spPr>
          <a:xfrm rot="17241937">
            <a:off x="2656285" y="2296716"/>
            <a:ext cx="570071" cy="636270"/>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22" name="Text Box 15">
            <a:extLst>
              <a:ext uri="{FF2B5EF4-FFF2-40B4-BE49-F238E27FC236}">
                <a16:creationId xmlns:a16="http://schemas.microsoft.com/office/drawing/2014/main" id="{C54AF198-F4B8-4661-9FCC-8D86E28414B7}"/>
              </a:ext>
            </a:extLst>
          </p:cNvPr>
          <p:cNvSpPr txBox="1">
            <a:spLocks noChangeArrowheads="1"/>
          </p:cNvSpPr>
          <p:nvPr/>
        </p:nvSpPr>
        <p:spPr bwMode="auto">
          <a:xfrm>
            <a:off x="1756367" y="2028705"/>
            <a:ext cx="1075134" cy="354806"/>
          </a:xfrm>
          <a:prstGeom prst="rect">
            <a:avLst/>
          </a:prstGeom>
          <a:solidFill>
            <a:srgbClr val="FFFFFF"/>
          </a:solidFill>
          <a:ln w="6350">
            <a:solidFill>
              <a:srgbClr val="000000"/>
            </a:solidFill>
            <a:miter lim="800000"/>
            <a:headEnd/>
            <a:tailEnd/>
          </a:ln>
        </p:spPr>
        <p:txBody>
          <a:bodyPr vert="horz" wrap="none" lIns="68580" tIns="34290" rIns="68580" bIns="34290" numCol="1" anchor="t"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23" name="Freeform: Shape 22">
            <a:extLst>
              <a:ext uri="{FF2B5EF4-FFF2-40B4-BE49-F238E27FC236}">
                <a16:creationId xmlns:a16="http://schemas.microsoft.com/office/drawing/2014/main" id="{C94E3759-C8E7-43E9-9D0B-97751879649A}"/>
              </a:ext>
            </a:extLst>
          </p:cNvPr>
          <p:cNvSpPr/>
          <p:nvPr/>
        </p:nvSpPr>
        <p:spPr>
          <a:xfrm rot="17241937">
            <a:off x="3891915" y="2128838"/>
            <a:ext cx="537210" cy="617220"/>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24" name="Text Box 21">
            <a:extLst>
              <a:ext uri="{FF2B5EF4-FFF2-40B4-BE49-F238E27FC236}">
                <a16:creationId xmlns:a16="http://schemas.microsoft.com/office/drawing/2014/main" id="{C97AD9DB-235D-4DE5-934C-2D335A4331DD}"/>
              </a:ext>
            </a:extLst>
          </p:cNvPr>
          <p:cNvSpPr txBox="1">
            <a:spLocks noChangeArrowheads="1"/>
          </p:cNvSpPr>
          <p:nvPr/>
        </p:nvSpPr>
        <p:spPr bwMode="auto">
          <a:xfrm>
            <a:off x="3212307" y="1757778"/>
            <a:ext cx="1021556" cy="336947"/>
          </a:xfrm>
          <a:prstGeom prst="rect">
            <a:avLst/>
          </a:prstGeom>
          <a:solidFill>
            <a:srgbClr val="FFFFFF"/>
          </a:solidFill>
          <a:ln w="6350">
            <a:solidFill>
              <a:srgbClr val="000000"/>
            </a:solidFill>
            <a:miter lim="800000"/>
            <a:headEnd/>
            <a:tailEnd/>
          </a:ln>
        </p:spPr>
        <p:txBody>
          <a:bodyPr vert="horz" wrap="none" lIns="68580" tIns="34290" rIns="68580" bIns="34290" numCol="1" anchor="t"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25" name="Freeform: Shape 24">
            <a:extLst>
              <a:ext uri="{FF2B5EF4-FFF2-40B4-BE49-F238E27FC236}">
                <a16:creationId xmlns:a16="http://schemas.microsoft.com/office/drawing/2014/main" id="{2C38A03A-A286-49FB-8BE8-C87AF19912B0}"/>
              </a:ext>
            </a:extLst>
          </p:cNvPr>
          <p:cNvSpPr/>
          <p:nvPr/>
        </p:nvSpPr>
        <p:spPr>
          <a:xfrm>
            <a:off x="4549140" y="3780764"/>
            <a:ext cx="554355" cy="725805"/>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26" name="Freeform: Shape 25">
            <a:extLst>
              <a:ext uri="{FF2B5EF4-FFF2-40B4-BE49-F238E27FC236}">
                <a16:creationId xmlns:a16="http://schemas.microsoft.com/office/drawing/2014/main" id="{466CD150-143A-4639-9794-F68188D93E02}"/>
              </a:ext>
            </a:extLst>
          </p:cNvPr>
          <p:cNvSpPr/>
          <p:nvPr/>
        </p:nvSpPr>
        <p:spPr>
          <a:xfrm>
            <a:off x="4486275" y="3771900"/>
            <a:ext cx="525780" cy="674370"/>
          </a:xfrm>
          <a:custGeom>
            <a:avLst/>
            <a:gdLst>
              <a:gd name="connsiteX0" fmla="*/ 0 w 685800"/>
              <a:gd name="connsiteY0" fmla="*/ 807880 h 807880"/>
              <a:gd name="connsiteX1" fmla="*/ 137160 w 685800"/>
              <a:gd name="connsiteY1" fmla="*/ 746920 h 807880"/>
              <a:gd name="connsiteX2" fmla="*/ 129540 w 685800"/>
              <a:gd name="connsiteY2" fmla="*/ 564040 h 807880"/>
              <a:gd name="connsiteX3" fmla="*/ 320040 w 685800"/>
              <a:gd name="connsiteY3" fmla="*/ 510700 h 807880"/>
              <a:gd name="connsiteX4" fmla="*/ 342900 w 685800"/>
              <a:gd name="connsiteY4" fmla="*/ 297340 h 807880"/>
              <a:gd name="connsiteX5" fmla="*/ 586740 w 685800"/>
              <a:gd name="connsiteY5" fmla="*/ 236380 h 807880"/>
              <a:gd name="connsiteX6" fmla="*/ 594360 w 685800"/>
              <a:gd name="connsiteY6" fmla="*/ 38260 h 807880"/>
              <a:gd name="connsiteX7" fmla="*/ 685800 w 685800"/>
              <a:gd name="connsiteY7" fmla="*/ 160 h 807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807880">
                <a:moveTo>
                  <a:pt x="0" y="807880"/>
                </a:moveTo>
                <a:cubicBezTo>
                  <a:pt x="57785" y="797720"/>
                  <a:pt x="115570" y="787560"/>
                  <a:pt x="137160" y="746920"/>
                </a:cubicBezTo>
                <a:cubicBezTo>
                  <a:pt x="158750" y="706280"/>
                  <a:pt x="99060" y="603410"/>
                  <a:pt x="129540" y="564040"/>
                </a:cubicBezTo>
                <a:cubicBezTo>
                  <a:pt x="160020" y="524670"/>
                  <a:pt x="284480" y="555150"/>
                  <a:pt x="320040" y="510700"/>
                </a:cubicBezTo>
                <a:cubicBezTo>
                  <a:pt x="355600" y="466250"/>
                  <a:pt x="298450" y="343060"/>
                  <a:pt x="342900" y="297340"/>
                </a:cubicBezTo>
                <a:cubicBezTo>
                  <a:pt x="387350" y="251620"/>
                  <a:pt x="544830" y="279560"/>
                  <a:pt x="586740" y="236380"/>
                </a:cubicBezTo>
                <a:cubicBezTo>
                  <a:pt x="628650" y="193200"/>
                  <a:pt x="577850" y="77630"/>
                  <a:pt x="594360" y="38260"/>
                </a:cubicBezTo>
                <a:cubicBezTo>
                  <a:pt x="610870" y="-1110"/>
                  <a:pt x="648335" y="-475"/>
                  <a:pt x="685800" y="160"/>
                </a:cubicBezTo>
              </a:path>
            </a:pathLst>
          </a:custGeom>
          <a:noFill/>
          <a:ln w="28575"/>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defTabSz="685800"/>
            <a:endParaRPr lang="en-GB" sz="1350">
              <a:solidFill>
                <a:prstClr val="white"/>
              </a:solidFill>
              <a:latin typeface="Calibri" panose="020F0502020204030204"/>
            </a:endParaRPr>
          </a:p>
        </p:txBody>
      </p:sp>
      <p:sp>
        <p:nvSpPr>
          <p:cNvPr id="27" name="Text Box 24">
            <a:extLst>
              <a:ext uri="{FF2B5EF4-FFF2-40B4-BE49-F238E27FC236}">
                <a16:creationId xmlns:a16="http://schemas.microsoft.com/office/drawing/2014/main" id="{75100E5C-C9FE-4347-94CC-7C5757DB11E3}"/>
              </a:ext>
            </a:extLst>
          </p:cNvPr>
          <p:cNvSpPr txBox="1">
            <a:spLocks noChangeArrowheads="1"/>
          </p:cNvSpPr>
          <p:nvPr/>
        </p:nvSpPr>
        <p:spPr bwMode="auto">
          <a:xfrm>
            <a:off x="3871866" y="4442076"/>
            <a:ext cx="1364456" cy="359569"/>
          </a:xfrm>
          <a:prstGeom prst="rect">
            <a:avLst/>
          </a:prstGeom>
          <a:solidFill>
            <a:srgbClr val="FFFFFF"/>
          </a:solidFill>
          <a:ln w="6350">
            <a:solidFill>
              <a:srgbClr val="000000"/>
            </a:solidFill>
            <a:miter lim="800000"/>
            <a:headEnd/>
            <a:tailEnd/>
          </a:ln>
        </p:spPr>
        <p:txBody>
          <a:bodyPr vert="horz" wrap="none" lIns="68580" tIns="34290" rIns="68580" bIns="34290" numCol="1" anchor="t"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28" name="Text Box 27">
            <a:extLst>
              <a:ext uri="{FF2B5EF4-FFF2-40B4-BE49-F238E27FC236}">
                <a16:creationId xmlns:a16="http://schemas.microsoft.com/office/drawing/2014/main" id="{F129BF45-E0CA-4E07-B510-E3AEBD3FD4BC}"/>
              </a:ext>
            </a:extLst>
          </p:cNvPr>
          <p:cNvSpPr txBox="1">
            <a:spLocks noChangeArrowheads="1"/>
          </p:cNvSpPr>
          <p:nvPr/>
        </p:nvSpPr>
        <p:spPr bwMode="auto">
          <a:xfrm>
            <a:off x="3551054" y="2973138"/>
            <a:ext cx="834628" cy="540544"/>
          </a:xfrm>
          <a:prstGeom prst="rect">
            <a:avLst/>
          </a:prstGeom>
          <a:solidFill>
            <a:srgbClr val="FFFFFF"/>
          </a:solidFill>
          <a:ln w="28575">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29" name="Text Box 28">
            <a:extLst>
              <a:ext uri="{FF2B5EF4-FFF2-40B4-BE49-F238E27FC236}">
                <a16:creationId xmlns:a16="http://schemas.microsoft.com/office/drawing/2014/main" id="{610F43EF-B0A5-4AA0-BC5E-CFE356EC4386}"/>
              </a:ext>
            </a:extLst>
          </p:cNvPr>
          <p:cNvSpPr txBox="1">
            <a:spLocks noChangeArrowheads="1"/>
          </p:cNvSpPr>
          <p:nvPr/>
        </p:nvSpPr>
        <p:spPr bwMode="auto">
          <a:xfrm>
            <a:off x="5017780" y="2914530"/>
            <a:ext cx="634604" cy="731044"/>
          </a:xfrm>
          <a:prstGeom prst="rect">
            <a:avLst/>
          </a:prstGeom>
          <a:solidFill>
            <a:srgbClr val="FFFFFF"/>
          </a:solidFill>
          <a:ln w="28575">
            <a:solidFill>
              <a:srgbClr val="000000"/>
            </a:solidFill>
            <a:miter lim="800000"/>
            <a:headEnd/>
            <a:tailEnd/>
          </a:ln>
        </p:spPr>
        <p:txBody>
          <a:bodyPr vert="horz" wrap="square" lIns="68580" tIns="34290" rIns="68580" bIns="34290" numCol="1" anchor="t"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30" name="Oval 29">
            <a:extLst>
              <a:ext uri="{FF2B5EF4-FFF2-40B4-BE49-F238E27FC236}">
                <a16:creationId xmlns:a16="http://schemas.microsoft.com/office/drawing/2014/main" id="{9586977C-928C-4B3C-BCBA-B0ABA98D48CF}"/>
              </a:ext>
            </a:extLst>
          </p:cNvPr>
          <p:cNvSpPr>
            <a:spLocks noChangeArrowheads="1"/>
          </p:cNvSpPr>
          <p:nvPr/>
        </p:nvSpPr>
        <p:spPr bwMode="auto">
          <a:xfrm>
            <a:off x="5863004" y="2600959"/>
            <a:ext cx="837009" cy="479822"/>
          </a:xfrm>
          <a:prstGeom prst="ellipse">
            <a:avLst/>
          </a:prstGeom>
          <a:noFill/>
          <a:ln w="381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31" name="Oval 30">
            <a:extLst>
              <a:ext uri="{FF2B5EF4-FFF2-40B4-BE49-F238E27FC236}">
                <a16:creationId xmlns:a16="http://schemas.microsoft.com/office/drawing/2014/main" id="{DFF80C1E-0849-43B5-AD16-E891A0764406}"/>
              </a:ext>
            </a:extLst>
          </p:cNvPr>
          <p:cNvSpPr>
            <a:spLocks noChangeArrowheads="1"/>
          </p:cNvSpPr>
          <p:nvPr/>
        </p:nvSpPr>
        <p:spPr bwMode="auto">
          <a:xfrm>
            <a:off x="6121709" y="3198654"/>
            <a:ext cx="1245394" cy="726281"/>
          </a:xfrm>
          <a:prstGeom prst="ellipse">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ctr" anchorCtr="0" compatLnSpc="1">
            <a:prstTxWarp prst="textNoShape">
              <a:avLst/>
            </a:prstTxWarp>
          </a:bodyPr>
          <a:lstStyle/>
          <a:p>
            <a:pPr algn="ctr" defTabSz="685800" eaLnBrk="0" fontAlgn="base" hangingPunct="0">
              <a:spcBef>
                <a:spcPct val="0"/>
              </a:spcBef>
              <a:spcAft>
                <a:spcPct val="0"/>
              </a:spcAft>
            </a:pPr>
            <a:endParaRPr lang="en-US" altLang="en-US" sz="1350" dirty="0">
              <a:solidFill>
                <a:prstClr val="black"/>
              </a:solidFill>
              <a:latin typeface="Arial" panose="020B0604020202020204" pitchFamily="34" charset="0"/>
            </a:endParaRPr>
          </a:p>
        </p:txBody>
      </p:sp>
      <p:sp>
        <p:nvSpPr>
          <p:cNvPr id="32" name="Rectangle 29">
            <a:extLst>
              <a:ext uri="{FF2B5EF4-FFF2-40B4-BE49-F238E27FC236}">
                <a16:creationId xmlns:a16="http://schemas.microsoft.com/office/drawing/2014/main" id="{68EFA031-DCEE-42E8-A17B-145DFCBCE21D}"/>
              </a:ext>
            </a:extLst>
          </p:cNvPr>
          <p:cNvSpPr>
            <a:spLocks noChangeArrowheads="1"/>
          </p:cNvSpPr>
          <p:nvPr/>
        </p:nvSpPr>
        <p:spPr bwMode="auto">
          <a:xfrm>
            <a:off x="1" y="890201"/>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defTabSz="685800"/>
            <a:endParaRPr lang="en-GB" sz="1350">
              <a:solidFill>
                <a:prstClr val="black"/>
              </a:solidFill>
              <a:latin typeface="Calibri" panose="020F0502020204030204"/>
            </a:endParaRPr>
          </a:p>
        </p:txBody>
      </p:sp>
      <p:sp>
        <p:nvSpPr>
          <p:cNvPr id="33" name="TextBox 32">
            <a:extLst>
              <a:ext uri="{FF2B5EF4-FFF2-40B4-BE49-F238E27FC236}">
                <a16:creationId xmlns:a16="http://schemas.microsoft.com/office/drawing/2014/main" id="{FBA778C5-22D3-4D27-AD45-089A36F491F6}"/>
              </a:ext>
            </a:extLst>
          </p:cNvPr>
          <p:cNvSpPr txBox="1"/>
          <p:nvPr/>
        </p:nvSpPr>
        <p:spPr>
          <a:xfrm>
            <a:off x="35496" y="416858"/>
            <a:ext cx="7416824" cy="707886"/>
          </a:xfrm>
          <a:prstGeom prst="rect">
            <a:avLst/>
          </a:prstGeom>
          <a:noFill/>
        </p:spPr>
        <p:txBody>
          <a:bodyPr wrap="square" rtlCol="0">
            <a:spAutoFit/>
          </a:bodyPr>
          <a:lstStyle/>
          <a:p>
            <a:pPr defTabSz="685800"/>
            <a:r>
              <a:rPr lang="en-US" sz="4000" b="1" dirty="0">
                <a:solidFill>
                  <a:prstClr val="black"/>
                </a:solidFill>
                <a:latin typeface="Calibri" panose="020F0502020204030204"/>
              </a:rPr>
              <a:t>THE RIVER OF PROJECT PROGRESS</a:t>
            </a:r>
            <a:endParaRPr lang="en-GB" sz="4000" b="1" dirty="0">
              <a:solidFill>
                <a:prstClr val="black"/>
              </a:solidFill>
              <a:latin typeface="Calibri" panose="020F0502020204030204"/>
            </a:endParaRPr>
          </a:p>
        </p:txBody>
      </p:sp>
      <p:sp>
        <p:nvSpPr>
          <p:cNvPr id="35" name="TextBox 34">
            <a:extLst>
              <a:ext uri="{FF2B5EF4-FFF2-40B4-BE49-F238E27FC236}">
                <a16:creationId xmlns:a16="http://schemas.microsoft.com/office/drawing/2014/main" id="{371AE7A8-41B9-4CC7-9FD2-EE5568B78676}"/>
              </a:ext>
            </a:extLst>
          </p:cNvPr>
          <p:cNvSpPr txBox="1"/>
          <p:nvPr/>
        </p:nvSpPr>
        <p:spPr>
          <a:xfrm>
            <a:off x="7380312" y="6525344"/>
            <a:ext cx="901722" cy="300082"/>
          </a:xfrm>
          <a:prstGeom prst="rect">
            <a:avLst/>
          </a:prstGeom>
          <a:solidFill>
            <a:schemeClr val="bg2">
              <a:lumMod val="50000"/>
            </a:schemeClr>
          </a:solidFill>
        </p:spPr>
        <p:txBody>
          <a:bodyPr wrap="none" rtlCol="0">
            <a:spAutoFit/>
          </a:bodyPr>
          <a:lstStyle/>
          <a:p>
            <a:pPr defTabSz="685800"/>
            <a:r>
              <a:rPr lang="en-US" sz="1350" b="1" dirty="0">
                <a:solidFill>
                  <a:prstClr val="black"/>
                </a:solidFill>
                <a:latin typeface="Calibri" panose="020F0502020204030204"/>
              </a:rPr>
              <a:t>Euphrates</a:t>
            </a:r>
            <a:endParaRPr lang="en-GB" sz="1350" b="1" dirty="0">
              <a:solidFill>
                <a:prstClr val="black"/>
              </a:solidFill>
              <a:latin typeface="Calibri" panose="020F0502020204030204"/>
            </a:endParaRPr>
          </a:p>
        </p:txBody>
      </p:sp>
      <p:sp>
        <p:nvSpPr>
          <p:cNvPr id="38" name="TextBox 37">
            <a:extLst>
              <a:ext uri="{FF2B5EF4-FFF2-40B4-BE49-F238E27FC236}">
                <a16:creationId xmlns:a16="http://schemas.microsoft.com/office/drawing/2014/main" id="{0F31F1FF-DBD9-4432-9ED0-B8C51A4A1896}"/>
              </a:ext>
            </a:extLst>
          </p:cNvPr>
          <p:cNvSpPr txBox="1"/>
          <p:nvPr/>
        </p:nvSpPr>
        <p:spPr>
          <a:xfrm>
            <a:off x="7896805" y="2780928"/>
            <a:ext cx="563627" cy="300082"/>
          </a:xfrm>
          <a:prstGeom prst="rect">
            <a:avLst/>
          </a:prstGeom>
          <a:solidFill>
            <a:schemeClr val="bg2">
              <a:lumMod val="75000"/>
            </a:schemeClr>
          </a:solidFill>
        </p:spPr>
        <p:txBody>
          <a:bodyPr wrap="square" rtlCol="0">
            <a:spAutoFit/>
          </a:bodyPr>
          <a:lstStyle/>
          <a:p>
            <a:pPr defTabSz="685800"/>
            <a:r>
              <a:rPr lang="en-US" sz="1350" b="1" dirty="0">
                <a:solidFill>
                  <a:prstClr val="black"/>
                </a:solidFill>
                <a:latin typeface="Calibri" panose="020F0502020204030204"/>
              </a:rPr>
              <a:t>Arno</a:t>
            </a:r>
            <a:endParaRPr lang="en-GB" sz="1350" b="1" dirty="0">
              <a:solidFill>
                <a:prstClr val="black"/>
              </a:solidFill>
              <a:latin typeface="Calibri" panose="020F0502020204030204"/>
            </a:endParaRPr>
          </a:p>
        </p:txBody>
      </p:sp>
      <p:sp>
        <p:nvSpPr>
          <p:cNvPr id="41" name="TextBox 40">
            <a:extLst>
              <a:ext uri="{FF2B5EF4-FFF2-40B4-BE49-F238E27FC236}">
                <a16:creationId xmlns:a16="http://schemas.microsoft.com/office/drawing/2014/main" id="{E51C8A4A-83E3-4FC6-A3AA-4A007911C820}"/>
              </a:ext>
            </a:extLst>
          </p:cNvPr>
          <p:cNvSpPr txBox="1"/>
          <p:nvPr/>
        </p:nvSpPr>
        <p:spPr>
          <a:xfrm>
            <a:off x="1122420" y="6525344"/>
            <a:ext cx="497252" cy="300082"/>
          </a:xfrm>
          <a:prstGeom prst="rect">
            <a:avLst/>
          </a:prstGeom>
          <a:solidFill>
            <a:schemeClr val="bg2">
              <a:lumMod val="90000"/>
            </a:schemeClr>
          </a:solidFill>
        </p:spPr>
        <p:txBody>
          <a:bodyPr wrap="none" rtlCol="0">
            <a:spAutoFit/>
          </a:bodyPr>
          <a:lstStyle/>
          <a:p>
            <a:pPr defTabSz="685800"/>
            <a:r>
              <a:rPr lang="en-US" sz="1350" dirty="0">
                <a:solidFill>
                  <a:prstClr val="black"/>
                </a:solidFill>
                <a:latin typeface="Calibri" panose="020F0502020204030204"/>
              </a:rPr>
              <a:t>NILE</a:t>
            </a:r>
            <a:endParaRPr lang="en-GB" sz="1350" dirty="0">
              <a:solidFill>
                <a:prstClr val="black"/>
              </a:solidFill>
              <a:latin typeface="Calibri" panose="020F0502020204030204"/>
            </a:endParaRPr>
          </a:p>
        </p:txBody>
      </p:sp>
      <p:sp>
        <p:nvSpPr>
          <p:cNvPr id="36" name="Content Placeholder 35">
            <a:extLst>
              <a:ext uri="{FF2B5EF4-FFF2-40B4-BE49-F238E27FC236}">
                <a16:creationId xmlns:a16="http://schemas.microsoft.com/office/drawing/2014/main" id="{3327FA5B-E287-4EAC-9319-CCD30238B0D9}"/>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1800361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4C976-4A28-4A37-9AA2-C22B9E25B2F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148422D-180C-4539-ABEE-575FB5ABF06B}"/>
              </a:ext>
            </a:extLst>
          </p:cNvPr>
          <p:cNvSpPr>
            <a:spLocks noGrp="1"/>
          </p:cNvSpPr>
          <p:nvPr>
            <p:ph idx="1"/>
          </p:nvPr>
        </p:nvSpPr>
        <p:spPr/>
        <p:txBody>
          <a:bodyPr>
            <a:normAutofit fontScale="92500"/>
          </a:bodyPr>
          <a:lstStyle/>
          <a:p>
            <a:r>
              <a:rPr lang="en-US" b="1" dirty="0"/>
              <a:t>Week One. Transition: from where and to what? A brief history of change. Project for Change I</a:t>
            </a:r>
          </a:p>
          <a:p>
            <a:r>
              <a:rPr lang="en-US" b="1" dirty="0"/>
              <a:t>Week Two. Measuring transition. Project for Change II</a:t>
            </a:r>
          </a:p>
          <a:p>
            <a:r>
              <a:rPr lang="en-US" b="1" dirty="0"/>
              <a:t>Week Three. Systems, society and me: the three levels of change. Project for Change III</a:t>
            </a:r>
          </a:p>
          <a:p>
            <a:r>
              <a:rPr lang="en-US" b="1" dirty="0"/>
              <a:t>Week Four. Overcoming the barriers to transition. Project for Change IV. Presentations.</a:t>
            </a:r>
          </a:p>
        </p:txBody>
      </p:sp>
    </p:spTree>
    <p:extLst>
      <p:ext uri="{BB962C8B-B14F-4D97-AF65-F5344CB8AC3E}">
        <p14:creationId xmlns:p14="http://schemas.microsoft.com/office/powerpoint/2010/main" val="32014818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5D7D9-6CE1-4C2B-9EA3-E6C0858CF42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A4762D5-4E6C-4D25-8108-86920848513D}"/>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372769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5A0C8-9688-495E-BEB1-4D9C294C083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F3ABB6E-B79A-49F4-8922-E96B3C795367}"/>
              </a:ext>
            </a:extLst>
          </p:cNvPr>
          <p:cNvSpPr>
            <a:spLocks noGrp="1"/>
          </p:cNvSpPr>
          <p:nvPr>
            <p:ph idx="1"/>
          </p:nvPr>
        </p:nvSpPr>
        <p:spPr/>
        <p:txBody>
          <a:bodyPr/>
          <a:lstStyle/>
          <a:p>
            <a:endParaRPr lang="en-GB"/>
          </a:p>
        </p:txBody>
      </p:sp>
      <p:sp>
        <p:nvSpPr>
          <p:cNvPr id="4" name="Rectangle 3">
            <a:extLst>
              <a:ext uri="{FF2B5EF4-FFF2-40B4-BE49-F238E27FC236}">
                <a16:creationId xmlns:a16="http://schemas.microsoft.com/office/drawing/2014/main" id="{A522D652-D3C8-4D33-A329-B3AC4E331450}"/>
              </a:ext>
            </a:extLst>
          </p:cNvPr>
          <p:cNvSpPr/>
          <p:nvPr/>
        </p:nvSpPr>
        <p:spPr>
          <a:xfrm>
            <a:off x="683568" y="731836"/>
            <a:ext cx="7848872" cy="5812425"/>
          </a:xfrm>
          <a:prstGeom prst="rect">
            <a:avLst/>
          </a:prstGeom>
        </p:spPr>
        <p:txBody>
          <a:bodyPr wrap="square">
            <a:spAutoFit/>
          </a:bodyPr>
          <a:lstStyle/>
          <a:p>
            <a:pPr>
              <a:lnSpc>
                <a:spcPct val="107000"/>
              </a:lnSpc>
              <a:spcAft>
                <a:spcPts val="800"/>
              </a:spcAft>
            </a:pPr>
            <a:r>
              <a:rPr lang="en-GB" sz="2400" b="1" dirty="0">
                <a:latin typeface="Calibri" panose="020F0502020204030204" pitchFamily="34" charset="0"/>
                <a:ea typeface="Calibri" panose="020F0502020204030204" pitchFamily="34" charset="0"/>
                <a:cs typeface="Times New Roman" panose="02020603050405020304" pitchFamily="18" charset="0"/>
              </a:rPr>
              <a:t> “As long as the people of your culture are convinced that the world belongs to them and that their divinely-appointed destiny is to conquer and rule it, then they are of course going to go on acting the way they’ve been acting for the past ten thousand years… You can’t change these things with laws. You must change people’s minds. </a:t>
            </a:r>
          </a:p>
          <a:p>
            <a:pPr>
              <a:lnSpc>
                <a:spcPct val="107000"/>
              </a:lnSpc>
              <a:spcAft>
                <a:spcPts val="800"/>
              </a:spcAft>
            </a:pPr>
            <a:r>
              <a:rPr lang="en-GB" sz="2400" b="1" dirty="0">
                <a:latin typeface="Calibri" panose="020F0502020204030204" pitchFamily="34" charset="0"/>
                <a:ea typeface="Calibri" panose="020F0502020204030204" pitchFamily="34" charset="0"/>
                <a:cs typeface="Times New Roman" panose="02020603050405020304" pitchFamily="18" charset="0"/>
              </a:rPr>
              <a:t>And you can’t just root out a harmful complex of ideas and leave a void behind; you have to give people something that is as meaningful as what they’ve lost – something that makes better sense than the old horror of Man Supreme, wiping out everything on the planet that doesn’t serve his needs directly or indirectly.”</a:t>
            </a:r>
          </a:p>
          <a:p>
            <a:pPr marL="342900" lvl="0" indent="-342900">
              <a:lnSpc>
                <a:spcPct val="107000"/>
              </a:lnSpc>
              <a:spcAft>
                <a:spcPts val="800"/>
              </a:spcAft>
              <a:buFont typeface="Calibri" panose="020F0502020204030204" pitchFamily="34" charset="0"/>
              <a:buChar char="-"/>
            </a:pPr>
            <a:r>
              <a:rPr lang="en-GB" sz="2400" b="1" dirty="0">
                <a:latin typeface="Calibri" panose="020F0502020204030204" pitchFamily="34" charset="0"/>
                <a:ea typeface="Times New Roman" panose="02020603050405020304" pitchFamily="18" charset="0"/>
                <a:cs typeface="Times New Roman" panose="02020603050405020304" pitchFamily="18" charset="0"/>
              </a:rPr>
              <a:t>Daniel Quinn (1992). </a:t>
            </a:r>
            <a:r>
              <a:rPr lang="en-GB" sz="2400" b="1" i="1" dirty="0">
                <a:latin typeface="Calibri" panose="020F0502020204030204" pitchFamily="34" charset="0"/>
                <a:ea typeface="Times New Roman" panose="02020603050405020304" pitchFamily="18" charset="0"/>
                <a:cs typeface="Times New Roman" panose="02020603050405020304" pitchFamily="18" charset="0"/>
              </a:rPr>
              <a:t>Ismael: An Adventure of Mind and Spirit</a:t>
            </a:r>
          </a:p>
        </p:txBody>
      </p:sp>
    </p:spTree>
    <p:extLst>
      <p:ext uri="{BB962C8B-B14F-4D97-AF65-F5344CB8AC3E}">
        <p14:creationId xmlns:p14="http://schemas.microsoft.com/office/powerpoint/2010/main" val="313300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7CAC-E284-42E3-A045-00EFA8C708E8}"/>
              </a:ext>
            </a:extLst>
          </p:cNvPr>
          <p:cNvSpPr>
            <a:spLocks noGrp="1"/>
          </p:cNvSpPr>
          <p:nvPr>
            <p:ph type="title"/>
          </p:nvPr>
        </p:nvSpPr>
        <p:spPr/>
        <p:txBody>
          <a:bodyPr/>
          <a:lstStyle/>
          <a:p>
            <a:endParaRPr lang="en-GB"/>
          </a:p>
        </p:txBody>
      </p:sp>
      <p:sp>
        <p:nvSpPr>
          <p:cNvPr id="4" name="Rectangle 3">
            <a:extLst>
              <a:ext uri="{FF2B5EF4-FFF2-40B4-BE49-F238E27FC236}">
                <a16:creationId xmlns:a16="http://schemas.microsoft.com/office/drawing/2014/main" id="{4FCDA41A-A812-4989-8415-03BFAE26BAE5}"/>
              </a:ext>
            </a:extLst>
          </p:cNvPr>
          <p:cNvSpPr/>
          <p:nvPr/>
        </p:nvSpPr>
        <p:spPr>
          <a:xfrm>
            <a:off x="251520" y="476672"/>
            <a:ext cx="8435280" cy="5212068"/>
          </a:xfrm>
          <a:prstGeom prst="rect">
            <a:avLst/>
          </a:prstGeom>
        </p:spPr>
        <p:txBody>
          <a:bodyPr wrap="square">
            <a:spAutoFit/>
          </a:bodyPr>
          <a:lstStyle/>
          <a:p>
            <a:pPr marL="457200">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a:t>
            </a:r>
            <a:r>
              <a:rPr lang="en-GB" sz="2400" b="1" i="1" dirty="0">
                <a:latin typeface="Calibri" panose="020F0502020204030204" pitchFamily="34" charset="0"/>
                <a:ea typeface="Calibri" panose="020F0502020204030204" pitchFamily="34" charset="0"/>
                <a:cs typeface="Times New Roman" panose="02020603050405020304" pitchFamily="18" charset="0"/>
              </a:rPr>
              <a:t>Those in the System, would like us to share their belief that all the changes are not connected: they are simply anomalies, isolated symptoms to be treated or preferably ignored, before the all-powerful Western capitalist patriarchal model goes on to ever greater heights and grander ejaculations. Most are numb to it, caught in fear, denial or resistance.</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GB" sz="2400" b="1" i="1" dirty="0">
                <a:latin typeface="Calibri" panose="020F0502020204030204" pitchFamily="34" charset="0"/>
                <a:ea typeface="Calibri" panose="020F0502020204030204" pitchFamily="34" charset="0"/>
                <a:cs typeface="Times New Roman" panose="02020603050405020304" pitchFamily="18" charset="0"/>
              </a:rPr>
              <a:t> </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en-GB" sz="2400" b="1" i="1" dirty="0">
                <a:latin typeface="Calibri" panose="020F0502020204030204" pitchFamily="34" charset="0"/>
                <a:ea typeface="Calibri" panose="020F0502020204030204" pitchFamily="34" charset="0"/>
                <a:cs typeface="Times New Roman" panose="02020603050405020304" pitchFamily="18" charset="0"/>
              </a:rPr>
              <a:t>But we, Burning Woman, know this process intimately. Amongst Burning Women and Men, there is a fierce, quiet knowing that these are both the death pangs of the old, and the birthing pangs of the new.</a:t>
            </a:r>
            <a:r>
              <a:rPr lang="en-GB" sz="2400" b="1" dirty="0">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spcAft>
                <a:spcPts val="0"/>
              </a:spcAft>
            </a:pPr>
            <a:r>
              <a:rPr lang="en-GB" sz="2400" b="1" dirty="0">
                <a:latin typeface="Calibri" panose="020F0502020204030204" pitchFamily="34" charset="0"/>
                <a:ea typeface="Calibri" panose="020F0502020204030204" pitchFamily="34" charset="0"/>
                <a:cs typeface="Times New Roman" panose="02020603050405020304" pitchFamily="18" charset="0"/>
              </a:rPr>
              <a:t> </a:t>
            </a:r>
          </a:p>
          <a:p>
            <a:pPr marL="457200">
              <a:lnSpc>
                <a:spcPct val="107000"/>
              </a:lnSpc>
              <a:spcAft>
                <a:spcPts val="800"/>
              </a:spcAft>
            </a:pPr>
            <a:r>
              <a:rPr lang="en-GB" sz="2400" b="1" dirty="0">
                <a:latin typeface="Calibri" panose="020F0502020204030204" pitchFamily="34" charset="0"/>
                <a:ea typeface="Calibri" panose="020F0502020204030204" pitchFamily="34" charset="0"/>
                <a:cs typeface="Times New Roman" panose="02020603050405020304" pitchFamily="18" charset="0"/>
              </a:rPr>
              <a:t>― Lucy H. Pearce (2016). </a:t>
            </a:r>
            <a:r>
              <a:rPr lang="en-GB" sz="2400" b="1" i="1" dirty="0">
                <a:latin typeface="Calibri" panose="020F0502020204030204" pitchFamily="34" charset="0"/>
                <a:ea typeface="Calibri" panose="020F0502020204030204" pitchFamily="34" charset="0"/>
                <a:cs typeface="Times New Roman" panose="02020603050405020304" pitchFamily="18" charset="0"/>
              </a:rPr>
              <a:t>Burning Woman </a:t>
            </a:r>
            <a:endParaRPr lang="en-GB" sz="2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F8659C21-6567-4DC3-8FD8-06287C72FD6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423826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27ED0-0048-437E-95D5-79D464B1F552}"/>
              </a:ext>
            </a:extLst>
          </p:cNvPr>
          <p:cNvSpPr>
            <a:spLocks noGrp="1"/>
          </p:cNvSpPr>
          <p:nvPr>
            <p:ph type="title"/>
          </p:nvPr>
        </p:nvSpPr>
        <p:spPr/>
        <p:txBody>
          <a:bodyPr/>
          <a:lstStyle/>
          <a:p>
            <a:r>
              <a:rPr lang="en-US" b="1" dirty="0"/>
              <a:t>Transitions</a:t>
            </a:r>
            <a:endParaRPr lang="en-GB" b="1" dirty="0"/>
          </a:p>
        </p:txBody>
      </p:sp>
      <p:sp>
        <p:nvSpPr>
          <p:cNvPr id="6" name="TextBox 5">
            <a:extLst>
              <a:ext uri="{FF2B5EF4-FFF2-40B4-BE49-F238E27FC236}">
                <a16:creationId xmlns:a16="http://schemas.microsoft.com/office/drawing/2014/main" id="{49FD169D-919E-4AD8-B0A2-4A0B89D86CE6}"/>
              </a:ext>
            </a:extLst>
          </p:cNvPr>
          <p:cNvSpPr txBox="1"/>
          <p:nvPr/>
        </p:nvSpPr>
        <p:spPr>
          <a:xfrm>
            <a:off x="1835696" y="548680"/>
            <a:ext cx="5489644" cy="707886"/>
          </a:xfrm>
          <a:prstGeom prst="rect">
            <a:avLst/>
          </a:prstGeom>
          <a:solidFill>
            <a:schemeClr val="accent2">
              <a:alpha val="75000"/>
            </a:schemeClr>
          </a:solidFill>
          <a:effectLst>
            <a:softEdge rad="101600"/>
          </a:effectLst>
        </p:spPr>
        <p:txBody>
          <a:bodyPr wrap="none" rtlCol="0">
            <a:spAutoFit/>
          </a:bodyPr>
          <a:lstStyle/>
          <a:p>
            <a:r>
              <a:rPr lang="en-US" sz="4000" b="1" dirty="0">
                <a:solidFill>
                  <a:schemeClr val="bg1"/>
                </a:solidFill>
              </a:rPr>
              <a:t>INDIVIDUAL TRANSITION</a:t>
            </a:r>
            <a:endParaRPr lang="en-GB" sz="4000" b="1" dirty="0">
              <a:solidFill>
                <a:schemeClr val="bg1"/>
              </a:solidFill>
            </a:endParaRPr>
          </a:p>
        </p:txBody>
      </p:sp>
      <p:sp>
        <p:nvSpPr>
          <p:cNvPr id="9" name="Content Placeholder 8">
            <a:extLst>
              <a:ext uri="{FF2B5EF4-FFF2-40B4-BE49-F238E27FC236}">
                <a16:creationId xmlns:a16="http://schemas.microsoft.com/office/drawing/2014/main" id="{CF231308-3297-4691-A8A3-98142F6943E6}"/>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15849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27ED0-0048-437E-95D5-79D464B1F552}"/>
              </a:ext>
            </a:extLst>
          </p:cNvPr>
          <p:cNvSpPr>
            <a:spLocks noGrp="1"/>
          </p:cNvSpPr>
          <p:nvPr>
            <p:ph type="title"/>
          </p:nvPr>
        </p:nvSpPr>
        <p:spPr/>
        <p:txBody>
          <a:bodyPr/>
          <a:lstStyle/>
          <a:p>
            <a:r>
              <a:rPr lang="en-US" b="1" dirty="0"/>
              <a:t>Transitions</a:t>
            </a:r>
            <a:endParaRPr lang="en-GB" b="1" dirty="0"/>
          </a:p>
        </p:txBody>
      </p:sp>
      <p:sp>
        <p:nvSpPr>
          <p:cNvPr id="3" name="Content Placeholder 2">
            <a:extLst>
              <a:ext uri="{FF2B5EF4-FFF2-40B4-BE49-F238E27FC236}">
                <a16:creationId xmlns:a16="http://schemas.microsoft.com/office/drawing/2014/main" id="{FAA0C3D0-6A28-4E18-85B4-024DE15048CA}"/>
              </a:ext>
            </a:extLst>
          </p:cNvPr>
          <p:cNvSpPr>
            <a:spLocks noGrp="1"/>
          </p:cNvSpPr>
          <p:nvPr>
            <p:ph idx="1"/>
          </p:nvPr>
        </p:nvSpPr>
        <p:spPr>
          <a:xfrm>
            <a:off x="1115616" y="1772816"/>
            <a:ext cx="6552728" cy="5127178"/>
          </a:xfrm>
          <a:solidFill>
            <a:schemeClr val="accent2">
              <a:alpha val="53000"/>
            </a:schemeClr>
          </a:solidFill>
          <a:effectLst>
            <a:softEdge rad="88900"/>
          </a:effectLst>
        </p:spPr>
        <p:txBody>
          <a:bodyPr>
            <a:normAutofit/>
          </a:bodyPr>
          <a:lstStyle/>
          <a:p>
            <a:r>
              <a:rPr lang="en-US" sz="2800" b="1" dirty="0">
                <a:solidFill>
                  <a:schemeClr val="bg1"/>
                </a:solidFill>
              </a:rPr>
              <a:t>Adolescence</a:t>
            </a:r>
          </a:p>
          <a:p>
            <a:r>
              <a:rPr lang="en-US" sz="2800" b="1" dirty="0">
                <a:solidFill>
                  <a:schemeClr val="bg1"/>
                </a:solidFill>
              </a:rPr>
              <a:t>Childbirth</a:t>
            </a:r>
          </a:p>
          <a:p>
            <a:r>
              <a:rPr lang="en-US" sz="2800" b="1" dirty="0">
                <a:solidFill>
                  <a:schemeClr val="bg1"/>
                </a:solidFill>
              </a:rPr>
              <a:t>Moving house/school/job</a:t>
            </a:r>
          </a:p>
          <a:p>
            <a:r>
              <a:rPr lang="en-US" sz="2800" b="1" dirty="0">
                <a:solidFill>
                  <a:schemeClr val="bg1"/>
                </a:solidFill>
              </a:rPr>
              <a:t>Demotion</a:t>
            </a:r>
          </a:p>
          <a:p>
            <a:r>
              <a:rPr lang="en-US" sz="2800" b="1" dirty="0">
                <a:solidFill>
                  <a:schemeClr val="bg1"/>
                </a:solidFill>
              </a:rPr>
              <a:t>Promotion</a:t>
            </a:r>
          </a:p>
          <a:p>
            <a:r>
              <a:rPr lang="en-US" sz="2800" b="1" dirty="0">
                <a:solidFill>
                  <a:schemeClr val="bg1"/>
                </a:solidFill>
              </a:rPr>
              <a:t>Unemployment</a:t>
            </a:r>
          </a:p>
          <a:p>
            <a:r>
              <a:rPr lang="en-US" sz="2800" b="1" dirty="0">
                <a:solidFill>
                  <a:schemeClr val="bg1"/>
                </a:solidFill>
              </a:rPr>
              <a:t>Retirement</a:t>
            </a:r>
          </a:p>
          <a:p>
            <a:r>
              <a:rPr lang="en-US" sz="2800" b="1" dirty="0">
                <a:solidFill>
                  <a:schemeClr val="bg1"/>
                </a:solidFill>
              </a:rPr>
              <a:t>Beginning of a close relationship</a:t>
            </a:r>
          </a:p>
          <a:p>
            <a:r>
              <a:rPr lang="en-US" sz="2800" b="1" dirty="0">
                <a:solidFill>
                  <a:schemeClr val="bg1"/>
                </a:solidFill>
              </a:rPr>
              <a:t>End of a close relationship.</a:t>
            </a:r>
          </a:p>
          <a:p>
            <a:endParaRPr lang="en-GB" dirty="0"/>
          </a:p>
        </p:txBody>
      </p:sp>
      <p:sp>
        <p:nvSpPr>
          <p:cNvPr id="6" name="TextBox 5">
            <a:extLst>
              <a:ext uri="{FF2B5EF4-FFF2-40B4-BE49-F238E27FC236}">
                <a16:creationId xmlns:a16="http://schemas.microsoft.com/office/drawing/2014/main" id="{49FD169D-919E-4AD8-B0A2-4A0B89D86CE6}"/>
              </a:ext>
            </a:extLst>
          </p:cNvPr>
          <p:cNvSpPr txBox="1"/>
          <p:nvPr/>
        </p:nvSpPr>
        <p:spPr>
          <a:xfrm>
            <a:off x="3184142" y="548680"/>
            <a:ext cx="2828018" cy="707886"/>
          </a:xfrm>
          <a:prstGeom prst="rect">
            <a:avLst/>
          </a:prstGeom>
          <a:solidFill>
            <a:schemeClr val="accent2">
              <a:alpha val="75000"/>
            </a:schemeClr>
          </a:solidFill>
          <a:effectLst>
            <a:softEdge rad="101600"/>
          </a:effectLst>
        </p:spPr>
        <p:txBody>
          <a:bodyPr wrap="none" rtlCol="0">
            <a:spAutoFit/>
          </a:bodyPr>
          <a:lstStyle/>
          <a:p>
            <a:r>
              <a:rPr lang="en-US" sz="4000" b="1" dirty="0">
                <a:solidFill>
                  <a:schemeClr val="bg1"/>
                </a:solidFill>
              </a:rPr>
              <a:t>TRANSITION</a:t>
            </a:r>
            <a:endParaRPr lang="en-GB" sz="4000" b="1" dirty="0">
              <a:solidFill>
                <a:schemeClr val="bg1"/>
              </a:solidFill>
            </a:endParaRPr>
          </a:p>
        </p:txBody>
      </p:sp>
    </p:spTree>
    <p:extLst>
      <p:ext uri="{BB962C8B-B14F-4D97-AF65-F5344CB8AC3E}">
        <p14:creationId xmlns:p14="http://schemas.microsoft.com/office/powerpoint/2010/main" val="359974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2747</TotalTime>
  <Words>2021</Words>
  <Application>Microsoft Office PowerPoint</Application>
  <PresentationFormat>On-screen Show (4:3)</PresentationFormat>
  <Paragraphs>195</Paragraphs>
  <Slides>50</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50</vt:i4>
      </vt:variant>
    </vt:vector>
  </HeadingPairs>
  <TitlesOfParts>
    <vt:vector size="57" baseType="lpstr">
      <vt:lpstr>Arial</vt:lpstr>
      <vt:lpstr>Calibri</vt:lpstr>
      <vt:lpstr>Calibri Light</vt:lpstr>
      <vt:lpstr>Times New Roman</vt:lpstr>
      <vt:lpstr>Office Theme</vt:lpstr>
      <vt:lpstr>1_Office Theme</vt:lpstr>
      <vt:lpstr>2_Office Theme</vt:lpstr>
      <vt:lpstr>Transforming Humanity</vt:lpstr>
      <vt:lpstr>The plan</vt:lpstr>
      <vt:lpstr>The Project</vt:lpstr>
      <vt:lpstr>Questions and observations</vt:lpstr>
      <vt:lpstr>PowerPoint Presentation</vt:lpstr>
      <vt:lpstr>PowerPoint Presentation</vt:lpstr>
      <vt:lpstr>PowerPoint Presentation</vt:lpstr>
      <vt:lpstr>Transitions</vt:lpstr>
      <vt:lpstr>Transitions</vt:lpstr>
      <vt:lpstr>What is a social transition?</vt:lpstr>
      <vt:lpstr>Sustainable transition</vt:lpstr>
      <vt:lpstr>Thomas Berry</vt:lpstr>
      <vt:lpstr>PowerPoint Presentation</vt:lpstr>
      <vt:lpstr>Sustainable transitions differ from previous transitions </vt:lpstr>
      <vt:lpstr>The mechanics of transition – transitional models </vt:lpstr>
      <vt:lpstr>PowerPoint Presentation</vt:lpstr>
      <vt:lpstr>Two approaches: build or emerge</vt:lpstr>
      <vt:lpstr>The Viennese and Dutch schools of transition</vt:lpstr>
      <vt:lpstr>1. The Builders</vt:lpstr>
      <vt:lpstr>The Viennese School of sustainable transition </vt:lpstr>
      <vt:lpstr>PowerPoint Presentation</vt:lpstr>
      <vt:lpstr>Problems with using previous transitions to inform us</vt:lpstr>
      <vt:lpstr>The foundations laid</vt:lpstr>
      <vt:lpstr>Other problems with the SM approach</vt:lpstr>
      <vt:lpstr>Dutch Knowledge Network on System Innovation and Transitions (KSI) </vt:lpstr>
      <vt:lpstr>Four stages of KSI</vt:lpstr>
      <vt:lpstr>Catalyst not construct: an emergent model</vt:lpstr>
      <vt:lpstr>Types of transition</vt:lpstr>
      <vt:lpstr>PowerPoint Presentation</vt:lpstr>
      <vt:lpstr>Problems with KSI</vt:lpstr>
      <vt:lpstr>PowerPoint Presentation</vt:lpstr>
      <vt:lpstr>Fischer-Kowalski, M., and J. Rotmans. 2009. Conceptualizing, observing, and influencing social–ecological transitions. Ecology and Society 14(2):  3.</vt:lpstr>
      <vt:lpstr>Transition culture</vt:lpstr>
      <vt:lpstr>The spread of transition</vt:lpstr>
      <vt:lpstr>What kind of a transition - a sustainable future?</vt:lpstr>
      <vt:lpstr>Starting points  differ</vt:lpstr>
      <vt:lpstr>Different departure stations</vt:lpstr>
      <vt:lpstr>The One Path Approach</vt:lpstr>
      <vt:lpstr>The Sustainable Development Goals</vt:lpstr>
      <vt:lpstr>But is this the right path?</vt:lpstr>
      <vt:lpstr>Issues with development</vt:lpstr>
      <vt:lpstr>Jean Marc Ela, Cameroonian sociologist</vt:lpstr>
      <vt:lpstr>Dr Vandana Shiva</vt:lpstr>
      <vt:lpstr>Maldevelopemnt</vt:lpstr>
      <vt:lpstr>PowerPoint Presentation</vt:lpstr>
      <vt:lpstr>A Different Perspective</vt:lpstr>
      <vt:lpstr>Different Destinations (Pluriverse)</vt:lpstr>
      <vt:lpstr>Project Time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Economics: Context, Challenges and Opportunities for the 21st Century Practitioner</dc:title>
  <dc:creator>krskene</dc:creator>
  <cp:lastModifiedBy>Keith Skene</cp:lastModifiedBy>
  <cp:revision>72</cp:revision>
  <dcterms:created xsi:type="dcterms:W3CDTF">2015-03-31T08:47:11Z</dcterms:created>
  <dcterms:modified xsi:type="dcterms:W3CDTF">2019-11-07T10:29:11Z</dcterms:modified>
</cp:coreProperties>
</file>