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7" r:id="rId5"/>
    <p:sldId id="259" r:id="rId6"/>
    <p:sldId id="262" r:id="rId7"/>
    <p:sldId id="260" r:id="rId8"/>
    <p:sldId id="264" r:id="rId9"/>
    <p:sldId id="265" r:id="rId10"/>
    <p:sldId id="290" r:id="rId11"/>
    <p:sldId id="321" r:id="rId12"/>
    <p:sldId id="322" r:id="rId13"/>
    <p:sldId id="323" r:id="rId14"/>
    <p:sldId id="32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383922-9709-4012-B326-CB4375169C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22B627-096A-4EA5-BD5C-4C147B3279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494A2-4944-4463-B2E9-1590F1EDC5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76365-B7A9-42B8-9E46-9B8AF305B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7727EB-F023-425D-B897-7C22668ED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59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9198D-C8F5-4EE5-B76E-DC91CE311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53BE14-4BFB-4DC8-A425-4D1F22C599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DBF43-9EAC-4901-8E70-4910E2DCB5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5CCB72-72CD-411F-9493-147C33F32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3165AE-A595-41A6-8E53-64A74DA11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915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866701F-6442-4768-87D7-7AAF4B78E8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26BC5F-F32C-4726-8D5E-2B4D6310BB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479165-9B16-47F9-B031-0849454ED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3A49E-67E4-4306-A347-4BABB88AD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20FA50-F584-4435-B945-95ACEB8F9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665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24060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94584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7271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2386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4001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55494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0851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842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7077B-2EF5-469A-801B-8D708F72F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B99886-ED3D-4945-9947-C34296A22A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019F61-4F29-457D-9347-CAB289E6E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40EB2-B4FB-4BA5-8A9F-566BE86C3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5CCE9A-8389-4F0C-8FDC-54292A8FE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60526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31899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785679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1598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AC37D-3C60-4762-9131-BB8952EC2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2B8212-94AE-45BB-A4B0-EA16CB027D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EFB95-C6A3-4664-96F4-BA060198C2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3717BC-C80B-4CAF-BD22-9FE48C9D7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A7EB4-9CEE-4186-9507-A7B8EEAFB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20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5FA54-A5A4-46DE-B63F-BF40BCA12D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934530-40A2-4986-8C80-621EFD0120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8C192D-C616-4D14-8ABE-5410C12553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2BF995-6F9A-4BE4-9063-52FA679DC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4EDD5C-D9A9-4B17-BF1F-754C9D824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E44D3-9ABB-4FD5-9FD8-9D2CF698B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7497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7779E-E4F2-430D-B2BB-3DD4DA3F02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1BC557-D9A0-48BE-B206-0C3C9A72F1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196951-38A8-40F5-9372-6D6470556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56DDCE-4743-48D1-9CC6-6DFB81F94C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FEC356F-3B72-43CF-8D45-2695854424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6DB02-8190-4C17-BA0B-273D0CB303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FE694FD-FCA6-4609-A667-751D8FBE9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84D1504-768B-49B6-9F64-3FCBE0474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802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504C6-0048-40B0-9C6B-648B8D70C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B22DD-7F38-463B-9BF7-07F3FF5B8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B67198-E09B-4A0D-8687-103CF2CB4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6F9F21-7B83-4ACC-8C92-83D43D6F9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092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275BB8D-3841-4BFD-BDD3-465996586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364980-0DF3-409A-9FF4-367270E5F3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8163A15-945F-46E3-A2E2-BA189D591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71665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5E0BF6-660B-469C-B4D7-2216C6304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70C83-1203-442D-90D7-52EC4D8A39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72D788-79A1-41AD-BE5E-043C940C88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E528C-B574-4E43-9E9C-C05535141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91DFB7-DADE-4CD3-AC15-5935F1B44F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1A98B-088B-45DF-825A-255A8DDA0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20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9E8613-FC64-494F-9E83-96B87577D4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084AE45-5520-4919-B2D1-241800F494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C42E3B-AC8A-4E63-A9E6-5FE236C27D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3D5F1-0B41-4EE1-BABD-7F666A774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DC8D9B-EAF4-4E47-B07C-A000310AD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8142D1-CE90-486B-9DB6-916E444C6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899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F4224B5-5045-4B2D-ADC7-CD9F85A009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968082-F491-4FB1-B55C-83568975D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11DEF-9797-4D6F-B739-A1AABDDCD7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4781-AF41-459A-A641-C6F8A19426B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627386-26D4-4C50-811D-8404BA8FBF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E0168-A3A6-42FC-8AB7-4CF746AC28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EA58B-7AAD-4090-8E4E-8C603429EB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1342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46000">
              <a:schemeClr val="accent1">
                <a:tint val="44500"/>
                <a:satMod val="160000"/>
              </a:schemeClr>
            </a:gs>
            <a:gs pos="73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09CF82-3E8C-4431-8372-742263DE790E}" type="datetimeFigureOut">
              <a:rPr lang="en-GB" smtClean="0"/>
              <a:t>27/11/2019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66608A-4684-498A-9FDD-B6C454BD1A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915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0ahUKEwi4tfzajpDLAhWCzxoKHRZMCb0QjRwIBw&amp;url=http://www.pelicanweb.org/solisustv07n05supp1.html&amp;bvm=bv.115277099,d.d2s&amp;psig=AFQjCNFHmQ-SifY87NhUOVBEms8CdoGG_Q&amp;ust=1456393475703304" TargetMode="Externa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25"/>
            <a:ext cx="7772400" cy="1470025"/>
          </a:xfrm>
        </p:spPr>
        <p:txBody>
          <a:bodyPr>
            <a:normAutofit/>
          </a:bodyPr>
          <a:lstStyle/>
          <a:p>
            <a:r>
              <a:rPr lang="en-GB" b="1" dirty="0">
                <a:solidFill>
                  <a:schemeClr val="tx2"/>
                </a:solidFill>
              </a:rPr>
              <a:t>Transforming Humanity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1076" y="1340768"/>
            <a:ext cx="6908276" cy="2477088"/>
          </a:xfrm>
        </p:spPr>
        <p:txBody>
          <a:bodyPr>
            <a:normAutofit fontScale="77500" lnSpcReduction="20000"/>
          </a:bodyPr>
          <a:lstStyle/>
          <a:p>
            <a:r>
              <a:rPr lang="en-GB" b="1" dirty="0">
                <a:solidFill>
                  <a:srgbClr val="0070C0"/>
                </a:solidFill>
              </a:rPr>
              <a:t>How do we change direction?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WEEK FOUR</a:t>
            </a:r>
          </a:p>
          <a:p>
            <a:endParaRPr lang="en-GB" b="1" dirty="0">
              <a:solidFill>
                <a:srgbClr val="0070C0"/>
              </a:solidFill>
            </a:endParaRPr>
          </a:p>
          <a:p>
            <a:r>
              <a:rPr lang="en-GB" b="1" dirty="0">
                <a:solidFill>
                  <a:srgbClr val="0070C0"/>
                </a:solidFill>
              </a:rPr>
              <a:t>Dr Keith Skene</a:t>
            </a:r>
          </a:p>
          <a:p>
            <a:r>
              <a:rPr lang="en-GB" b="1" dirty="0">
                <a:solidFill>
                  <a:srgbClr val="0070C0"/>
                </a:solidFill>
              </a:rPr>
              <a:t>Biosphere Research Institute</a:t>
            </a:r>
          </a:p>
        </p:txBody>
      </p:sp>
      <p:pic>
        <p:nvPicPr>
          <p:cNvPr id="1026" name="Picture 2" descr="http://www.pelicanweb.org/sustainable-development-euroecoteens-315x302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905" y="3933854"/>
            <a:ext cx="3000375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4014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EB3681-432A-489C-AF70-4F45F46E84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5368" y="3005688"/>
            <a:ext cx="6105194" cy="2031055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 sz="4000" b="1" kern="1200" dirty="0">
                <a:solidFill>
                  <a:srgbClr val="FFFFFF"/>
                </a:solidFill>
                <a:latin typeface="+mn-lt"/>
                <a:ea typeface="+mj-ea"/>
                <a:cs typeface="+mj-cs"/>
              </a:rPr>
              <a:t>Sustainability issues require a separate government of national unity, all-inclusive, and pluralistic – it’s that important</a:t>
            </a:r>
          </a:p>
        </p:txBody>
      </p:sp>
    </p:spTree>
    <p:extLst>
      <p:ext uri="{BB962C8B-B14F-4D97-AF65-F5344CB8AC3E}">
        <p14:creationId xmlns:p14="http://schemas.microsoft.com/office/powerpoint/2010/main" val="128706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A35FF-67F2-48D7-B0FC-0A9CC3DB4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Eight essential support structures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A1451-B635-4741-9888-31327E8EDB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7963" y="1825625"/>
            <a:ext cx="11566689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1. Civil society incentivization</a:t>
            </a:r>
          </a:p>
          <a:p>
            <a:r>
              <a:rPr lang="en-US" dirty="0"/>
              <a:t>2. Training in how to team build</a:t>
            </a:r>
          </a:p>
          <a:p>
            <a:r>
              <a:rPr lang="en-US" dirty="0"/>
              <a:t>3. Infrastructure provision e.g. micro-hydropower units for local stream</a:t>
            </a:r>
          </a:p>
          <a:p>
            <a:r>
              <a:rPr lang="en-US" dirty="0"/>
              <a:t>4. Supportive technology</a:t>
            </a:r>
          </a:p>
          <a:p>
            <a:r>
              <a:rPr lang="en-US" dirty="0"/>
              <a:t>5. Reformed education system: system theory and 50% sustainability-based</a:t>
            </a:r>
          </a:p>
          <a:p>
            <a:r>
              <a:rPr lang="en-US" dirty="0"/>
              <a:t>6. Significant green tax on non-compliant industry</a:t>
            </a:r>
          </a:p>
          <a:p>
            <a:r>
              <a:rPr lang="en-US" dirty="0"/>
              <a:t>7. Poverty-related barriers to sustainable living addressed</a:t>
            </a:r>
          </a:p>
          <a:p>
            <a:r>
              <a:rPr lang="en-US" dirty="0"/>
              <a:t>8. Co-design, co-production and co-dissemination at national and regional level for all citizens: ownership and accountability.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6910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02FFF-A262-4E7E-A0EF-4392AA2E6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Full ecological footprints of all supply chains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677279-6478-423A-8808-6EF55A424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916816"/>
          </a:xfrm>
        </p:spPr>
        <p:txBody>
          <a:bodyPr/>
          <a:lstStyle/>
          <a:p>
            <a:r>
              <a:rPr lang="en-US" b="1" dirty="0"/>
              <a:t>Essential for accountability in consumerism</a:t>
            </a:r>
          </a:p>
          <a:p>
            <a:r>
              <a:rPr lang="en-US" b="1" dirty="0"/>
              <a:t>Essential for accountability in production</a:t>
            </a:r>
          </a:p>
          <a:p>
            <a:r>
              <a:rPr lang="en-US" b="1" dirty="0"/>
              <a:t>Essential for accountability in design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13319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3314B-4891-40D6-9161-33D4199E1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Midas, King of Phrygia</a:t>
            </a:r>
            <a:endParaRPr lang="en-GB" b="1" dirty="0">
              <a:latin typeface="+mn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E6F981-F259-41CF-82E1-01ACE6915F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9837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FBACD6-8A6A-44F1-9AAA-654FFAA22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An overview</a:t>
            </a:r>
            <a:endParaRPr lang="en-GB" b="1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CA00A7-DFBC-497D-8AC2-49130ED2E2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32245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5E36-0086-4D25-B033-EEAADB4A9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5084" y="-68509"/>
            <a:ext cx="6850934" cy="1325563"/>
          </a:xfrm>
        </p:spPr>
        <p:txBody>
          <a:bodyPr/>
          <a:lstStyle/>
          <a:p>
            <a:pPr algn="ctr"/>
            <a:r>
              <a:rPr lang="en-US" b="1" dirty="0">
                <a:latin typeface="+mn-lt"/>
              </a:rPr>
              <a:t>A new model for transition:</a:t>
            </a:r>
            <a:br>
              <a:rPr lang="en-US" b="1" dirty="0">
                <a:latin typeface="+mn-lt"/>
              </a:rPr>
            </a:br>
            <a:r>
              <a:rPr lang="en-US" b="1" dirty="0">
                <a:latin typeface="+mn-lt"/>
              </a:rPr>
              <a:t>Cornerstones.</a:t>
            </a:r>
            <a:endParaRPr lang="en-GB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F0FC09-63D5-4BA8-816D-FAF90288CA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AA8C53D9-646F-45BA-879A-891DCA9652E3}"/>
              </a:ext>
            </a:extLst>
          </p:cNvPr>
          <p:cNvSpPr/>
          <p:nvPr/>
        </p:nvSpPr>
        <p:spPr>
          <a:xfrm>
            <a:off x="169683" y="678719"/>
            <a:ext cx="2846895" cy="1885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CENTRALITY OF SYSTEMS THINKING</a:t>
            </a:r>
            <a:endParaRPr lang="en-GB" sz="2800" b="1" dirty="0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CC41D82-989A-40A7-BEAE-C3FB92BCCEDC}"/>
              </a:ext>
            </a:extLst>
          </p:cNvPr>
          <p:cNvSpPr/>
          <p:nvPr/>
        </p:nvSpPr>
        <p:spPr>
          <a:xfrm>
            <a:off x="4025244" y="2320565"/>
            <a:ext cx="2867318" cy="1885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FACING DOWN THE BARRIERS</a:t>
            </a:r>
            <a:endParaRPr lang="en-GB" sz="2800" b="1" dirty="0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3BF81B47-669B-443F-BD02-BD15EF088459}"/>
              </a:ext>
            </a:extLst>
          </p:cNvPr>
          <p:cNvSpPr/>
          <p:nvPr/>
        </p:nvSpPr>
        <p:spPr>
          <a:xfrm>
            <a:off x="8182466" y="546754"/>
            <a:ext cx="3280528" cy="656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INFORMATION</a:t>
            </a:r>
            <a:endParaRPr lang="en-GB" sz="2400" b="1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CC10BCB-81BE-48AF-B6F7-A1B351B8831B}"/>
              </a:ext>
            </a:extLst>
          </p:cNvPr>
          <p:cNvSpPr/>
          <p:nvPr/>
        </p:nvSpPr>
        <p:spPr>
          <a:xfrm>
            <a:off x="8221742" y="1726680"/>
            <a:ext cx="3280528" cy="656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EDUCATION</a:t>
            </a:r>
            <a:endParaRPr lang="en-GB" sz="2400" b="1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7A0F9225-52A9-4D9B-98FD-A1F881B2F05E}"/>
              </a:ext>
            </a:extLst>
          </p:cNvPr>
          <p:cNvSpPr/>
          <p:nvPr/>
        </p:nvSpPr>
        <p:spPr>
          <a:xfrm>
            <a:off x="8334866" y="2914452"/>
            <a:ext cx="3167404" cy="656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FUNCTIONAL SOCIETY</a:t>
            </a:r>
            <a:endParaRPr lang="en-GB" sz="2400" b="1" dirty="0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D27DB7C6-1E09-407D-9DBD-B81E347A143F}"/>
              </a:ext>
            </a:extLst>
          </p:cNvPr>
          <p:cNvSpPr/>
          <p:nvPr/>
        </p:nvSpPr>
        <p:spPr>
          <a:xfrm>
            <a:off x="8334866" y="4130509"/>
            <a:ext cx="3461992" cy="656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INCENTIVIZATION</a:t>
            </a:r>
            <a:endParaRPr lang="en-GB" sz="2400" b="1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9441350B-B167-4E2B-BEAD-2A12C5A6B6ED}"/>
              </a:ext>
            </a:extLst>
          </p:cNvPr>
          <p:cNvSpPr/>
          <p:nvPr/>
        </p:nvSpPr>
        <p:spPr>
          <a:xfrm>
            <a:off x="8221743" y="5280579"/>
            <a:ext cx="3731444" cy="65670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/>
              <a:t>POSITIVE MESSAGING</a:t>
            </a:r>
            <a:endParaRPr lang="en-GB" sz="2400" b="1" dirty="0"/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7088822B-60CE-46F5-9944-B87ED78842A4}"/>
              </a:ext>
            </a:extLst>
          </p:cNvPr>
          <p:cNvSpPr/>
          <p:nvPr/>
        </p:nvSpPr>
        <p:spPr>
          <a:xfrm flipH="1">
            <a:off x="7145513" y="3074710"/>
            <a:ext cx="942680" cy="300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Arrow: Right 11">
            <a:extLst>
              <a:ext uri="{FF2B5EF4-FFF2-40B4-BE49-F238E27FC236}">
                <a16:creationId xmlns:a16="http://schemas.microsoft.com/office/drawing/2014/main" id="{5CF20C52-AD25-4A34-9368-A1BA2F9EFE51}"/>
              </a:ext>
            </a:extLst>
          </p:cNvPr>
          <p:cNvSpPr/>
          <p:nvPr/>
        </p:nvSpPr>
        <p:spPr>
          <a:xfrm rot="775213" flipH="1">
            <a:off x="7203643" y="4198073"/>
            <a:ext cx="942680" cy="300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Right 12">
            <a:extLst>
              <a:ext uri="{FF2B5EF4-FFF2-40B4-BE49-F238E27FC236}">
                <a16:creationId xmlns:a16="http://schemas.microsoft.com/office/drawing/2014/main" id="{367ABD17-CC74-474A-899D-F6831C24AE31}"/>
              </a:ext>
            </a:extLst>
          </p:cNvPr>
          <p:cNvSpPr/>
          <p:nvPr/>
        </p:nvSpPr>
        <p:spPr>
          <a:xfrm rot="1663989" flipH="1">
            <a:off x="7137654" y="5187883"/>
            <a:ext cx="942680" cy="300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B2CB8B42-99B0-41A8-A75C-BC04973FF0FA}"/>
              </a:ext>
            </a:extLst>
          </p:cNvPr>
          <p:cNvSpPr/>
          <p:nvPr/>
        </p:nvSpPr>
        <p:spPr>
          <a:xfrm rot="20235141" flipH="1">
            <a:off x="7110944" y="2106894"/>
            <a:ext cx="942680" cy="300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0BC000D9-563C-4EF3-9AF4-B49C9136110C}"/>
              </a:ext>
            </a:extLst>
          </p:cNvPr>
          <p:cNvSpPr/>
          <p:nvPr/>
        </p:nvSpPr>
        <p:spPr>
          <a:xfrm rot="19490101" flipH="1">
            <a:off x="7112513" y="1099798"/>
            <a:ext cx="942680" cy="3000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3B20491-5B18-4BF5-AD58-C1615F821D02}"/>
              </a:ext>
            </a:extLst>
          </p:cNvPr>
          <p:cNvSpPr/>
          <p:nvPr/>
        </p:nvSpPr>
        <p:spPr>
          <a:xfrm>
            <a:off x="124118" y="2763618"/>
            <a:ext cx="3033860" cy="1885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LANDSCAPE/</a:t>
            </a:r>
          </a:p>
          <a:p>
            <a:pPr algn="ctr"/>
            <a:r>
              <a:rPr lang="en-US" sz="2800" b="1" dirty="0"/>
              <a:t>CULTURE</a:t>
            </a:r>
            <a:endParaRPr lang="en-GB" sz="2800" b="1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818389-CD39-431C-A8C7-BC69F6AB0476}"/>
              </a:ext>
            </a:extLst>
          </p:cNvPr>
          <p:cNvSpPr/>
          <p:nvPr/>
        </p:nvSpPr>
        <p:spPr>
          <a:xfrm>
            <a:off x="144540" y="4839087"/>
            <a:ext cx="3033860" cy="188536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/>
              <a:t>INDIGENOUS THINKING</a:t>
            </a:r>
            <a:endParaRPr lang="en-GB" sz="2800" b="1" dirty="0"/>
          </a:p>
        </p:txBody>
      </p:sp>
    </p:spTree>
    <p:extLst>
      <p:ext uri="{BB962C8B-B14F-4D97-AF65-F5344CB8AC3E}">
        <p14:creationId xmlns:p14="http://schemas.microsoft.com/office/powerpoint/2010/main" val="4139634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EFD4-2F87-4717-8135-6617EC33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The Earth System is the Only System We Need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B4DD-283C-49BE-89C6-93461575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Perfectly functional</a:t>
            </a:r>
          </a:p>
          <a:p>
            <a:r>
              <a:rPr lang="en-US" dirty="0"/>
              <a:t>Tried and tested over 3.4 billion years of inquisition</a:t>
            </a:r>
            <a:endParaRPr lang="en-GB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D475AEB-B49F-4DE9-8CD4-1F5C9900CA94}"/>
              </a:ext>
            </a:extLst>
          </p:cNvPr>
          <p:cNvSpPr/>
          <p:nvPr/>
        </p:nvSpPr>
        <p:spPr>
          <a:xfrm>
            <a:off x="2394406" y="5335571"/>
            <a:ext cx="7249213" cy="1357460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336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EFD4-2F87-4717-8135-6617EC33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The Earth System is the Only System We Need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B4DD-283C-49BE-89C6-93461575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Perfectly functional</a:t>
            </a:r>
          </a:p>
          <a:p>
            <a:r>
              <a:rPr lang="en-US" dirty="0"/>
              <a:t>Tried and tested over 3.4 billion years of inquisition</a:t>
            </a:r>
            <a:endParaRPr lang="en-GB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D475AEB-B49F-4DE9-8CD4-1F5C9900CA94}"/>
              </a:ext>
            </a:extLst>
          </p:cNvPr>
          <p:cNvSpPr/>
          <p:nvPr/>
        </p:nvSpPr>
        <p:spPr>
          <a:xfrm>
            <a:off x="2394406" y="5335571"/>
            <a:ext cx="7249213" cy="1357460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066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EFD4-2F87-4717-8135-6617EC33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The importance of a functional society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B4DD-283C-49BE-89C6-93461575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functional society, contextualized within the Earth system</a:t>
            </a:r>
            <a:endParaRPr lang="en-GB" dirty="0"/>
          </a:p>
          <a:p>
            <a:r>
              <a:rPr lang="en-GB" dirty="0"/>
              <a:t>Such societies, the indigenous or First Nation peoples, already exist</a:t>
            </a:r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D475AEB-B49F-4DE9-8CD4-1F5C9900CA94}"/>
              </a:ext>
            </a:extLst>
          </p:cNvPr>
          <p:cNvSpPr/>
          <p:nvPr/>
        </p:nvSpPr>
        <p:spPr>
          <a:xfrm>
            <a:off x="2394406" y="5335571"/>
            <a:ext cx="7249213" cy="1357460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2A557D23-3F03-46A1-9655-BF9BE7A1BF3D}"/>
              </a:ext>
            </a:extLst>
          </p:cNvPr>
          <p:cNvSpPr/>
          <p:nvPr/>
        </p:nvSpPr>
        <p:spPr>
          <a:xfrm>
            <a:off x="3827282" y="4440025"/>
            <a:ext cx="4600281" cy="113121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0367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A4EFD4-2F87-4717-8135-6617EC330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latin typeface="+mn-lt"/>
              </a:rPr>
              <a:t>The economic activity emerges from a functional society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4B4DD-283C-49BE-89C6-9346157510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ylinder 3">
            <a:extLst>
              <a:ext uri="{FF2B5EF4-FFF2-40B4-BE49-F238E27FC236}">
                <a16:creationId xmlns:a16="http://schemas.microsoft.com/office/drawing/2014/main" id="{8D475AEB-B49F-4DE9-8CD4-1F5C9900CA94}"/>
              </a:ext>
            </a:extLst>
          </p:cNvPr>
          <p:cNvSpPr/>
          <p:nvPr/>
        </p:nvSpPr>
        <p:spPr>
          <a:xfrm>
            <a:off x="2394406" y="5335571"/>
            <a:ext cx="7249213" cy="1357460"/>
          </a:xfrm>
          <a:prstGeom prst="can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B050"/>
              </a:solidFill>
            </a:endParaRPr>
          </a:p>
        </p:txBody>
      </p:sp>
      <p:sp>
        <p:nvSpPr>
          <p:cNvPr id="5" name="Cylinder 4">
            <a:extLst>
              <a:ext uri="{FF2B5EF4-FFF2-40B4-BE49-F238E27FC236}">
                <a16:creationId xmlns:a16="http://schemas.microsoft.com/office/drawing/2014/main" id="{2A557D23-3F03-46A1-9655-BF9BE7A1BF3D}"/>
              </a:ext>
            </a:extLst>
          </p:cNvPr>
          <p:cNvSpPr/>
          <p:nvPr/>
        </p:nvSpPr>
        <p:spPr>
          <a:xfrm>
            <a:off x="3827282" y="4440025"/>
            <a:ext cx="4600281" cy="1131216"/>
          </a:xfrm>
          <a:prstGeom prst="can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Cylinder 5">
            <a:extLst>
              <a:ext uri="{FF2B5EF4-FFF2-40B4-BE49-F238E27FC236}">
                <a16:creationId xmlns:a16="http://schemas.microsoft.com/office/drawing/2014/main" id="{FEEE30D6-52E9-4CF0-96C1-536482B527D3}"/>
              </a:ext>
            </a:extLst>
          </p:cNvPr>
          <p:cNvSpPr/>
          <p:nvPr/>
        </p:nvSpPr>
        <p:spPr>
          <a:xfrm>
            <a:off x="5373278" y="3834302"/>
            <a:ext cx="1442301" cy="75655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439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C969A6-4AD4-44B5-8A17-41318561D3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Three initial steps</a:t>
            </a:r>
            <a:endParaRPr lang="en-GB" b="1" dirty="0">
              <a:latin typeface="+mn-lt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29D9AEC-1D1E-4D7F-A9F5-7E506D4D3653}"/>
              </a:ext>
            </a:extLst>
          </p:cNvPr>
          <p:cNvSpPr txBox="1"/>
          <p:nvPr/>
        </p:nvSpPr>
        <p:spPr>
          <a:xfrm>
            <a:off x="395925" y="1932495"/>
            <a:ext cx="6357894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/>
              <a:t>Reduce our disturbing behavior</a:t>
            </a:r>
          </a:p>
          <a:p>
            <a:endParaRPr lang="en-US" sz="2800" b="1" dirty="0"/>
          </a:p>
          <a:p>
            <a:r>
              <a:rPr lang="en-US" sz="2800" b="1" dirty="0"/>
              <a:t>Trust the Earth system</a:t>
            </a:r>
          </a:p>
          <a:p>
            <a:endParaRPr lang="en-US" sz="2800" b="1" dirty="0"/>
          </a:p>
          <a:p>
            <a:r>
              <a:rPr lang="en-US" sz="2800" b="1" dirty="0"/>
              <a:t>A societal transition means re-integration</a:t>
            </a:r>
          </a:p>
          <a:p>
            <a:r>
              <a:rPr lang="en-US" sz="2800" b="1" dirty="0"/>
              <a:t>- A cultural re-birth within the landscape</a:t>
            </a:r>
            <a:endParaRPr lang="en-GB" sz="2800" b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2CB1BA-52A0-4B29-9C2D-0A173D1148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6536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364EE-341A-48F9-9982-2196EB35CA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847" y="363361"/>
            <a:ext cx="5076092" cy="1043409"/>
          </a:xfrm>
        </p:spPr>
        <p:txBody>
          <a:bodyPr>
            <a:noAutofit/>
          </a:bodyPr>
          <a:lstStyle/>
          <a:p>
            <a:r>
              <a:rPr lang="en-US" sz="4000" b="1" dirty="0">
                <a:latin typeface="+mn-lt"/>
              </a:rPr>
              <a:t>Sustainability cannot be political</a:t>
            </a:r>
            <a:endParaRPr lang="en-GB" sz="4000" b="1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38AD2D-3E3B-4E07-9B76-E1BD6B2AAD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862" y="1621973"/>
            <a:ext cx="4806461" cy="3360336"/>
          </a:xfrm>
        </p:spPr>
        <p:txBody>
          <a:bodyPr anchor="t">
            <a:noAutofit/>
          </a:bodyPr>
          <a:lstStyle/>
          <a:p>
            <a:r>
              <a:rPr lang="en-US" b="1" dirty="0"/>
              <a:t>Politics is dogmatic</a:t>
            </a:r>
          </a:p>
          <a:p>
            <a:r>
              <a:rPr lang="en-US" b="1" dirty="0"/>
              <a:t>Politics divides</a:t>
            </a:r>
          </a:p>
          <a:p>
            <a:r>
              <a:rPr lang="en-US" b="1" dirty="0"/>
              <a:t>Sustainability requires togetherness</a:t>
            </a:r>
          </a:p>
          <a:p>
            <a:r>
              <a:rPr lang="en-US" b="1" dirty="0"/>
              <a:t>United around the environment</a:t>
            </a:r>
          </a:p>
          <a:p>
            <a:r>
              <a:rPr lang="en-US" b="1" dirty="0"/>
              <a:t>The Earth system is not political.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993150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</TotalTime>
  <Words>295</Words>
  <Application>Microsoft Office PowerPoint</Application>
  <PresentationFormat>Widescreen</PresentationFormat>
  <Paragraphs>57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1_Office Theme</vt:lpstr>
      <vt:lpstr>Transforming Humanity</vt:lpstr>
      <vt:lpstr>An overview</vt:lpstr>
      <vt:lpstr>A new model for transition: Cornerstones.</vt:lpstr>
      <vt:lpstr>The Earth System is the Only System We Need</vt:lpstr>
      <vt:lpstr>The Earth System is the Only System We Need</vt:lpstr>
      <vt:lpstr>The importance of a functional society</vt:lpstr>
      <vt:lpstr>The economic activity emerges from a functional society</vt:lpstr>
      <vt:lpstr>Three initial steps</vt:lpstr>
      <vt:lpstr>Sustainability cannot be political</vt:lpstr>
      <vt:lpstr>Sustainability issues require a separate government of national unity, all-inclusive, and pluralistic – it’s that important</vt:lpstr>
      <vt:lpstr>Eight essential support structures</vt:lpstr>
      <vt:lpstr>Full ecological footprints of all supply chains</vt:lpstr>
      <vt:lpstr>Midas, King of Phrygia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Transforming Humanity</dc:title>
  <dc:creator>Keith Skene</dc:creator>
  <cp:lastModifiedBy>Keith Skene</cp:lastModifiedBy>
  <cp:revision>12</cp:revision>
  <dcterms:created xsi:type="dcterms:W3CDTF">2019-10-08T13:35:26Z</dcterms:created>
  <dcterms:modified xsi:type="dcterms:W3CDTF">2019-11-27T14:43:15Z</dcterms:modified>
</cp:coreProperties>
</file>