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59"/>
  </p:notesMasterIdLst>
  <p:sldIdLst>
    <p:sldId id="257" r:id="rId9"/>
    <p:sldId id="295" r:id="rId10"/>
    <p:sldId id="373" r:id="rId11"/>
    <p:sldId id="347" r:id="rId12"/>
    <p:sldId id="401" r:id="rId13"/>
    <p:sldId id="402" r:id="rId14"/>
    <p:sldId id="403" r:id="rId15"/>
    <p:sldId id="382" r:id="rId16"/>
    <p:sldId id="275" r:id="rId17"/>
    <p:sldId id="282" r:id="rId18"/>
    <p:sldId id="404" r:id="rId19"/>
    <p:sldId id="349" r:id="rId20"/>
    <p:sldId id="405" r:id="rId21"/>
    <p:sldId id="376" r:id="rId22"/>
    <p:sldId id="377" r:id="rId23"/>
    <p:sldId id="384" r:id="rId24"/>
    <p:sldId id="285" r:id="rId25"/>
    <p:sldId id="353" r:id="rId26"/>
    <p:sldId id="286" r:id="rId27"/>
    <p:sldId id="354" r:id="rId28"/>
    <p:sldId id="313" r:id="rId29"/>
    <p:sldId id="385" r:id="rId30"/>
    <p:sldId id="386" r:id="rId31"/>
    <p:sldId id="300" r:id="rId32"/>
    <p:sldId id="267" r:id="rId33"/>
    <p:sldId id="269" r:id="rId34"/>
    <p:sldId id="270" r:id="rId35"/>
    <p:sldId id="362" r:id="rId36"/>
    <p:sldId id="363" r:id="rId37"/>
    <p:sldId id="392" r:id="rId38"/>
    <p:sldId id="350" r:id="rId39"/>
    <p:sldId id="371" r:id="rId40"/>
    <p:sldId id="348" r:id="rId41"/>
    <p:sldId id="346" r:id="rId42"/>
    <p:sldId id="299" r:id="rId43"/>
    <p:sldId id="388" r:id="rId44"/>
    <p:sldId id="358" r:id="rId45"/>
    <p:sldId id="356" r:id="rId46"/>
    <p:sldId id="337" r:id="rId47"/>
    <p:sldId id="389" r:id="rId48"/>
    <p:sldId id="360" r:id="rId49"/>
    <p:sldId id="366" r:id="rId50"/>
    <p:sldId id="393" r:id="rId51"/>
    <p:sldId id="394" r:id="rId52"/>
    <p:sldId id="395" r:id="rId53"/>
    <p:sldId id="396" r:id="rId54"/>
    <p:sldId id="397" r:id="rId55"/>
    <p:sldId id="330" r:id="rId56"/>
    <p:sldId id="328" r:id="rId57"/>
    <p:sldId id="39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9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87CEC-D903-4442-B1C2-27C03E5E604C}" type="datetimeFigureOut">
              <a:rPr lang="en-GB" smtClean="0"/>
              <a:t>14/11/2019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81FF1-CA09-4D42-9D13-67AC33EAD53A}" type="slidenum">
              <a:rPr lang="en-GB" smtClean="0"/>
              <a:t>‹#›</a:t>
            </a:fld>
            <a:endParaRPr lang="en-GB"/>
          </a:p>
        </p:txBody>
      </p:sp>
    </p:spTree>
    <p:extLst>
      <p:ext uri="{BB962C8B-B14F-4D97-AF65-F5344CB8AC3E}">
        <p14:creationId xmlns:p14="http://schemas.microsoft.com/office/powerpoint/2010/main" val="313395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FFFEF1E-DAE5-4529-A95B-5CB60C30D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0154FAB-C2BC-46AE-8925-9DEFB7C0D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SENTIENT</a:t>
            </a:r>
          </a:p>
          <a:p>
            <a:r>
              <a:rPr lang="en-US" altLang="en-US" b="1"/>
              <a:t>1. </a:t>
            </a:r>
            <a:r>
              <a:rPr lang="en-US" altLang="en-US"/>
              <a:t>having the power of sense perception or sensation; conscious</a:t>
            </a:r>
          </a:p>
          <a:p>
            <a:r>
              <a:rPr lang="en-US" altLang="en-US" i="1"/>
              <a:t>n</a:t>
            </a:r>
            <a:endParaRPr lang="en-US" altLang="en-US"/>
          </a:p>
          <a:p>
            <a:r>
              <a:rPr lang="en-US" altLang="en-US" b="1"/>
              <a:t>2. </a:t>
            </a:r>
            <a:r>
              <a:rPr lang="en-US" altLang="en-US"/>
              <a:t>a sentient person or thing</a:t>
            </a:r>
          </a:p>
        </p:txBody>
      </p:sp>
      <p:sp>
        <p:nvSpPr>
          <p:cNvPr id="36868" name="Slide Number Placeholder 3">
            <a:extLst>
              <a:ext uri="{FF2B5EF4-FFF2-40B4-BE49-F238E27FC236}">
                <a16:creationId xmlns:a16="http://schemas.microsoft.com/office/drawing/2014/main" id="{8711B389-5ED7-4D2E-BF93-810B057359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A224DA7-16BA-4F1F-9F2C-D4F7F9A5A39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B00ED00-6988-4A81-8A85-988BAA0E46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07BD5EB-20C2-404E-B6D3-8283BA2B3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Famous biocentrist, german, a philosopher, theologian, concert organist, physicia, medical missionary and winner of the Nobel Peace Prize. </a:t>
            </a:r>
          </a:p>
          <a:p>
            <a:r>
              <a:rPr lang="en-US" altLang="en-US"/>
              <a:t>He understands that power as will-to-live, an impulse toward life that he assumes is present in every living being, and the same in all, but consciously only felt in some.</a:t>
            </a:r>
          </a:p>
          <a:p>
            <a:endParaRPr lang="en-US" altLang="en-US"/>
          </a:p>
        </p:txBody>
      </p:sp>
      <p:sp>
        <p:nvSpPr>
          <p:cNvPr id="38916" name="Slide Number Placeholder 3">
            <a:extLst>
              <a:ext uri="{FF2B5EF4-FFF2-40B4-BE49-F238E27FC236}">
                <a16:creationId xmlns:a16="http://schemas.microsoft.com/office/drawing/2014/main" id="{132F48C2-B5BB-4F3A-B179-98864D769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0E47F-6418-4FF1-9536-AB5D98F1527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F385E0B-F3A7-4A17-A766-66E8A30DF2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676957F-255D-4364-8D14-4926794D8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8" name="Slide Number Placeholder 3">
            <a:extLst>
              <a:ext uri="{FF2B5EF4-FFF2-40B4-BE49-F238E27FC236}">
                <a16:creationId xmlns:a16="http://schemas.microsoft.com/office/drawing/2014/main" id="{C87287D1-6221-4495-AD84-631229A02A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41CEBE-5F4F-434E-8410-69E1298EACC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09CF82-3E8C-4431-8372-742263DE790E}"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98076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09CF82-3E8C-4431-8372-742263DE790E}"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230714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09CF82-3E8C-4431-8372-742263DE790E}"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195203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9873-DF34-492E-B7A2-5D335A392C9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CFC19ED-DF0B-4E5F-AA4A-3345974BA8F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32F96C-FB62-4BCD-BD29-BBD017BEADC5}"/>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F8275344-0C07-49F9-98F5-D3FBF18759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573B0-EF8D-4163-9806-16B5750CB309}"/>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42846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11DB-5BB6-4A4C-B8E1-D3BF9D58A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CE580E-94B8-42AC-91A8-9589EC385C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F033C-9048-42EF-8FB1-C5548CD2B24E}"/>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17890C3F-13F8-420B-ACAB-8BB3FA3D0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DDA7E-BFD6-4E43-B04F-31F3F1D314C9}"/>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271808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D4B0-089F-4C5D-8764-086575EB37F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802BC-0082-4D20-83EC-6832C7A42D4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001459-8F10-432B-A775-186358ED9E0B}"/>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CE5A680E-6791-44FD-A6AB-78B77EF93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82A29-1A8F-484B-8B48-EE5CB2E9447A}"/>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83700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DF85-960B-40FA-B02F-667033874F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3D5E3-392E-40D8-A656-C9FF81B9A3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41E0A2-E862-4A3E-BE67-919A709895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59BEC5-3B2E-406E-A90F-F247961763B5}"/>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6" name="Footer Placeholder 5">
            <a:extLst>
              <a:ext uri="{FF2B5EF4-FFF2-40B4-BE49-F238E27FC236}">
                <a16:creationId xmlns:a16="http://schemas.microsoft.com/office/drawing/2014/main" id="{1D7D3250-11F2-4C30-A3AB-7906032925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21310-1FB3-4A66-9F1F-C1FDBF6E7F00}"/>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18097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DA5B-4D4B-4BD8-8AAE-C631C283093E}"/>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4B661-172A-46D9-A08D-A4025105480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A5199DE-6164-4825-BF2B-1ABC435A810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CA3DF6-986E-4A5E-8187-57C2EA36724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1C45817-04A6-4B8F-AF59-6CA163A15A68}"/>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E7CEFC-9372-4E68-A714-952B5B5F57B1}"/>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8" name="Footer Placeholder 7">
            <a:extLst>
              <a:ext uri="{FF2B5EF4-FFF2-40B4-BE49-F238E27FC236}">
                <a16:creationId xmlns:a16="http://schemas.microsoft.com/office/drawing/2014/main" id="{B2A2CD7F-5A0A-4E46-A73F-D6059A3A2A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03BA72-2FB9-4913-866D-BE3A32E9B60B}"/>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203501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E503-5329-49A4-B084-151F762201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A4093-83BE-4EAB-8BCD-B2CFE1CCF6FD}"/>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4" name="Footer Placeholder 3">
            <a:extLst>
              <a:ext uri="{FF2B5EF4-FFF2-40B4-BE49-F238E27FC236}">
                <a16:creationId xmlns:a16="http://schemas.microsoft.com/office/drawing/2014/main" id="{453C0F93-CEC8-4907-AA1F-EE361A4E81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DC4854-6CAD-4574-AF01-9632E1105E68}"/>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3025017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BA34-3C40-4BCA-AB88-D9163428F367}"/>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3" name="Footer Placeholder 2">
            <a:extLst>
              <a:ext uri="{FF2B5EF4-FFF2-40B4-BE49-F238E27FC236}">
                <a16:creationId xmlns:a16="http://schemas.microsoft.com/office/drawing/2014/main" id="{22D1E764-6005-4D65-8D82-3091E7BE78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C5771-D330-4CA1-AF0C-515A8401914D}"/>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354112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473C-5224-45B1-BD53-D1001EB63B9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B98873-5935-4479-BAE3-803E84AC0AC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532C2E-4CA4-4ECE-B636-BF750ECBFEF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99E0428-DF94-455A-A17E-9A0EDF23A93A}"/>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6" name="Footer Placeholder 5">
            <a:extLst>
              <a:ext uri="{FF2B5EF4-FFF2-40B4-BE49-F238E27FC236}">
                <a16:creationId xmlns:a16="http://schemas.microsoft.com/office/drawing/2014/main" id="{6DFBB014-A9F2-485A-9034-5D55A12673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7A8194-34D9-47A8-81CF-0588C2F1A5FB}"/>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86220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09CF82-3E8C-4431-8372-742263DE790E}"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2444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4619-D332-4E8F-98B5-151AE8042EA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479E50-E812-4C60-8F49-BD366FCB458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2DA4BE9-38DD-4FF4-A378-8F9E18E1F22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7FE8051-40FF-484A-B7A3-4FF2A8D60730}"/>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6" name="Footer Placeholder 5">
            <a:extLst>
              <a:ext uri="{FF2B5EF4-FFF2-40B4-BE49-F238E27FC236}">
                <a16:creationId xmlns:a16="http://schemas.microsoft.com/office/drawing/2014/main" id="{3CEF06D6-9BD3-436B-B44D-884EB2ECC3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45860-46DB-4AEA-960F-95CC4E480913}"/>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2317810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91AA-20EF-4D32-AE82-0FB1B0EE5B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54D423-65AB-40E2-B7AA-D0DCB3A76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148848-AC37-404A-9635-9923ED635C92}"/>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A3B23E43-8B1C-43A1-956D-F4010ABBF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0828F-4B3F-4630-A335-D2DE6AFC1D20}"/>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362145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3C109-0E3C-4819-B770-E06901C6335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3BC82-C317-4948-94BE-AE37DC81CC1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0DC30-4356-4B99-B656-D0D8C6AB0F93}"/>
              </a:ext>
            </a:extLst>
          </p:cNvPr>
          <p:cNvSpPr>
            <a:spLocks noGrp="1"/>
          </p:cNvSpPr>
          <p:nvPr>
            <p:ph type="dt" sz="half" idx="10"/>
          </p:nvPr>
        </p:nvSpPr>
        <p:spPr/>
        <p:txBody>
          <a:body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6242E039-5399-4C20-8914-4651DDF3B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14DD1-EC4A-4184-BC5F-F94124FC4435}"/>
              </a:ext>
            </a:extLst>
          </p:cNvPr>
          <p:cNvSpPr>
            <a:spLocks noGrp="1"/>
          </p:cNvSpPr>
          <p:nvPr>
            <p:ph type="sldNum" sz="quarter" idx="12"/>
          </p:nvPr>
        </p:nvSpPr>
        <p:spPr/>
        <p:txBody>
          <a:bodyPr/>
          <a:lstStyle/>
          <a:p>
            <a:fld id="{A5550A42-7E1E-4A7B-951C-2CFA5CF12960}" type="slidenum">
              <a:rPr lang="en-GB" smtClean="0"/>
              <a:t>‹#›</a:t>
            </a:fld>
            <a:endParaRPr lang="en-GB"/>
          </a:p>
        </p:txBody>
      </p:sp>
    </p:spTree>
    <p:extLst>
      <p:ext uri="{BB962C8B-B14F-4D97-AF65-F5344CB8AC3E}">
        <p14:creationId xmlns:p14="http://schemas.microsoft.com/office/powerpoint/2010/main" val="1113381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1344-F680-4A77-A7AF-5457C2D03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02DD86-B523-40F4-BC42-2AD3B8D6A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83B775-A578-4D6C-A4FE-C83403D040B4}"/>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2163B191-4DF7-4D79-8E2F-F99C88DDC4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1DD0-7848-4213-8CB0-88F39F0BC10E}"/>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149765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9D17-2ECD-4081-9A0E-711EBC1A16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6CB701-1B6D-4966-8381-390DAB0DAF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91A9EA-0071-4636-B2E0-CEEB79743E52}"/>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1322CD2D-01F6-4462-B040-7DF240451C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BA5F1F-972D-438E-B5B7-8AC6BE385257}"/>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147246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4805-6867-4FB9-A23A-E4D0AFC2E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A07A31-CEA0-42C0-8A81-83BC14044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25B7A5-2423-495A-9193-2365BE901450}"/>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C5C0D18F-5EBB-44B9-81CD-74E6D215D5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90A09-3AB1-4F3E-91FF-6837BCD1538F}"/>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2832319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A5D5-DBA5-4441-9DF9-9A8F0142ED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DD004B-2382-4E4A-B14A-2133276791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5B8F45-ADB5-419F-8900-355F1CB7B8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2820BD-6832-4FD7-ACD8-DC5795147601}"/>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6" name="Footer Placeholder 5">
            <a:extLst>
              <a:ext uri="{FF2B5EF4-FFF2-40B4-BE49-F238E27FC236}">
                <a16:creationId xmlns:a16="http://schemas.microsoft.com/office/drawing/2014/main" id="{A7D2ECA2-42BE-4918-8E5A-DAAE74D240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7FCBC-DB3A-4447-A72A-6E4A491524D2}"/>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10398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AC68-EEF9-442C-A7E5-1FC658EDEC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FA38C-FFDB-4210-BDDD-98E5DA7C4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7333B-4AC3-4C9E-869E-C72FEAEA8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69EF94-937B-4A7B-B447-33345854D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3FF04-12EC-45F6-B684-C2F04C902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D785A3-F693-4B62-9CEE-F539C862B77F}"/>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8" name="Footer Placeholder 7">
            <a:extLst>
              <a:ext uri="{FF2B5EF4-FFF2-40B4-BE49-F238E27FC236}">
                <a16:creationId xmlns:a16="http://schemas.microsoft.com/office/drawing/2014/main" id="{1EB46889-E0F8-4972-B5E0-9DC2F70F5A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7446BC-8DC4-4C30-9934-A2C42394D4C9}"/>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1027789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E9B7-CA06-4535-AB1D-953DF995BE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5F82E-7D4F-4BFD-9809-130BD67E8185}"/>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4" name="Footer Placeholder 3">
            <a:extLst>
              <a:ext uri="{FF2B5EF4-FFF2-40B4-BE49-F238E27FC236}">
                <a16:creationId xmlns:a16="http://schemas.microsoft.com/office/drawing/2014/main" id="{7F220C82-9572-4D66-832B-02F52C4A18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43741D-D888-456B-A448-0F0B22D2A1A1}"/>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1081045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BE37F7-94AB-4649-972B-85CC0413D5D5}"/>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3" name="Footer Placeholder 2">
            <a:extLst>
              <a:ext uri="{FF2B5EF4-FFF2-40B4-BE49-F238E27FC236}">
                <a16:creationId xmlns:a16="http://schemas.microsoft.com/office/drawing/2014/main" id="{0F8A8B86-5C9A-4485-9EEE-4F01764679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B5E575-C730-49EE-A0BE-07D38F09FA1C}"/>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24900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9CF82-3E8C-4431-8372-742263DE790E}"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420507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EF64-8228-4927-A42E-A34DA8B2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822EEF-E77F-4A9A-B9F4-0C8B45C4B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CAA8ED-5DF2-4A77-A1B1-61B102609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A6F48-6BC3-4481-8883-FFD9AC34367D}"/>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6" name="Footer Placeholder 5">
            <a:extLst>
              <a:ext uri="{FF2B5EF4-FFF2-40B4-BE49-F238E27FC236}">
                <a16:creationId xmlns:a16="http://schemas.microsoft.com/office/drawing/2014/main" id="{801003F7-BE6C-4D80-8846-A9404FBC80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A91CFB-F76B-4105-BDD8-4E4107F156AC}"/>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3006043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1631-C353-4E36-B324-BB4870C80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159608-9C59-4CC1-954C-A431FE89B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E3219C-0CC3-4644-B430-CAAA5C271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9AAD2-EF6E-46DF-B539-135B579EF575}"/>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6" name="Footer Placeholder 5">
            <a:extLst>
              <a:ext uri="{FF2B5EF4-FFF2-40B4-BE49-F238E27FC236}">
                <a16:creationId xmlns:a16="http://schemas.microsoft.com/office/drawing/2014/main" id="{1D63AAE7-C2F6-4016-93DB-AEEF9CB851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9ECBA-3D75-4DD2-9305-8459EFA8F1AD}"/>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2032467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C90E-D173-4233-8039-B7B6BB6B10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D335DA-F6FB-45B3-893F-700394FC53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7335F-075A-4C55-95B0-17069C966A0D}"/>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B926EC8E-141F-4A69-9C69-DAA3C94DF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0FCC49-1A76-4E13-8314-85392BF84F48}"/>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2812818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FB156-3CAA-4AA8-A8D1-A7A62F3A37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DB7655-E955-49EB-B8AB-75E55AA966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BCD5E9-7E37-4E8C-9DC4-528EDF0C42F6}"/>
              </a:ext>
            </a:extLst>
          </p:cNvPr>
          <p:cNvSpPr>
            <a:spLocks noGrp="1"/>
          </p:cNvSpPr>
          <p:nvPr>
            <p:ph type="dt" sz="half" idx="10"/>
          </p:nvPr>
        </p:nvSpPr>
        <p:spPr/>
        <p:txBody>
          <a:body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39C01276-8ED6-4133-9556-9F588315A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54628-511E-4F18-BA45-87D3026AF9AC}"/>
              </a:ext>
            </a:extLst>
          </p:cNvPr>
          <p:cNvSpPr>
            <a:spLocks noGrp="1"/>
          </p:cNvSpPr>
          <p:nvPr>
            <p:ph type="sldNum" sz="quarter" idx="12"/>
          </p:nvPr>
        </p:nvSpPr>
        <p:spPr/>
        <p:txBody>
          <a:bodyPr/>
          <a:lstStyle/>
          <a:p>
            <a:fld id="{D07D4C0F-0869-4165-AF6A-49761E778B7C}" type="slidenum">
              <a:rPr lang="en-GB" smtClean="0"/>
              <a:t>‹#›</a:t>
            </a:fld>
            <a:endParaRPr lang="en-GB"/>
          </a:p>
        </p:txBody>
      </p:sp>
    </p:spTree>
    <p:extLst>
      <p:ext uri="{BB962C8B-B14F-4D97-AF65-F5344CB8AC3E}">
        <p14:creationId xmlns:p14="http://schemas.microsoft.com/office/powerpoint/2010/main" val="3747848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C753-C244-455D-96C5-8C8DF12E8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534C3-A373-48F9-8FB3-EC3ACF986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C5D69E-6C17-4166-A37C-A2454749C47D}"/>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5D5246FD-01D4-4F02-AD0D-03F0FEC09D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62DCE-ABCA-468E-B981-27BCD2895DFD}"/>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230727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79F1-311F-4A26-B1C3-CD6D50768A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00E35-A79D-4ACD-9EC2-9CC2D520AE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5F3A9F-4504-4082-BA0F-BDE0E4ABE005}"/>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FC753864-97F0-45BF-B4D6-871BB38A4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6C654-9A47-4D38-B8B8-2C5702A52289}"/>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788210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AB83-AC66-4D6A-AF5A-13EDA0CE8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5323A8-EC21-4AF9-987C-D6C3FD7AD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F2A005-983C-406E-9C90-F47701D9CCF7}"/>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D565CC64-95EA-40B1-A9CE-C99C9D7F9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C23E4-5488-4907-A2CB-8412B7676802}"/>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1577374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FB23-466B-4AD5-BFCF-FD65B7BD1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B38603-FB9E-423D-8195-1083FE31E6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79EF10-0B5D-4EE7-8C0B-EB3AFB1753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9A9A03-7953-492C-9845-A725E317F269}"/>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6" name="Footer Placeholder 5">
            <a:extLst>
              <a:ext uri="{FF2B5EF4-FFF2-40B4-BE49-F238E27FC236}">
                <a16:creationId xmlns:a16="http://schemas.microsoft.com/office/drawing/2014/main" id="{54FD94B1-C408-42B2-A9D6-C5301868C5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59B7DB-CF37-476D-8670-A02B11C84134}"/>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261990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0FC9-AA21-48EC-9BC3-3E1390FEDF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2F19E-7D3B-42F8-B397-58B141DA9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632C29-5258-4700-961F-8759FE9F25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B6DB20-401F-4D7D-84DB-82858DDB1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21585-9251-4397-A5EA-79FDBDCCC7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E8C9ED-3DD4-42D8-8BCA-5E5B0067770C}"/>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8" name="Footer Placeholder 7">
            <a:extLst>
              <a:ext uri="{FF2B5EF4-FFF2-40B4-BE49-F238E27FC236}">
                <a16:creationId xmlns:a16="http://schemas.microsoft.com/office/drawing/2014/main" id="{F2C72F4E-41D8-476B-982C-A7CA702979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D9AD7E-C7A5-4EA8-B394-787A4BC21686}"/>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2859047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42F1-1207-4B56-B1F8-E91D2FA040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7B0054-4D58-49FB-B82A-9C3C918A9EA1}"/>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4" name="Footer Placeholder 3">
            <a:extLst>
              <a:ext uri="{FF2B5EF4-FFF2-40B4-BE49-F238E27FC236}">
                <a16:creationId xmlns:a16="http://schemas.microsoft.com/office/drawing/2014/main" id="{EBB56466-8EAA-4454-9123-566CD84B37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2E2F0E-163D-4C05-AE60-DAC90D714E88}"/>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100529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09CF82-3E8C-4431-8372-742263DE790E}"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1254343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72AE4-0AAE-4C68-B5BD-38B399174EDE}"/>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3" name="Footer Placeholder 2">
            <a:extLst>
              <a:ext uri="{FF2B5EF4-FFF2-40B4-BE49-F238E27FC236}">
                <a16:creationId xmlns:a16="http://schemas.microsoft.com/office/drawing/2014/main" id="{265640B6-B078-47CC-B54E-192756BEEE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47F725-1A9C-40C2-A960-4E980232AC9A}"/>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57001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3B45-35F0-4183-9EE7-BFE4E8AD0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0AA3B1-02CC-41A9-A15A-84120A982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2D610D-9953-4F1D-A7B1-6820B67C7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E4718E-3F37-4898-A861-A8BCC5FD3AEF}"/>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6" name="Footer Placeholder 5">
            <a:extLst>
              <a:ext uri="{FF2B5EF4-FFF2-40B4-BE49-F238E27FC236}">
                <a16:creationId xmlns:a16="http://schemas.microsoft.com/office/drawing/2014/main" id="{46344864-8376-44C9-99F2-9C01A6327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98BCE-ED7B-4918-B453-1213CD50B90D}"/>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1480526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85B2-EBDA-46B4-90C9-04B0B143C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C16264-1731-4BC4-A011-9DCE95325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D11645-0CE4-47B4-B13D-18D5884F1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5BB8A4-599F-4E49-99FC-28163804B711}"/>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6" name="Footer Placeholder 5">
            <a:extLst>
              <a:ext uri="{FF2B5EF4-FFF2-40B4-BE49-F238E27FC236}">
                <a16:creationId xmlns:a16="http://schemas.microsoft.com/office/drawing/2014/main" id="{575B742C-F3BE-4062-95DB-9738A4DD2E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6ABBA1-AA1A-4F49-9D90-6EAD924704AF}"/>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3014029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4F90-7BD8-4939-B9EF-10AB29C7C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CED9F-1695-4ACE-848A-42E0F99E69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66012-08A7-4072-A029-6A77010BDD0A}"/>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AD7C8161-6C2A-44BD-B723-3995A4D80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68BEF1-A46E-4F20-89A6-8045C27BDAA5}"/>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1384469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2E837-18DE-4366-AB43-815727ED19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39BE48-944B-4EAA-95B3-4B2EEEB076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70682C-7DD8-48EB-A782-F85C826A363F}"/>
              </a:ext>
            </a:extLst>
          </p:cNvPr>
          <p:cNvSpPr>
            <a:spLocks noGrp="1"/>
          </p:cNvSpPr>
          <p:nvPr>
            <p:ph type="dt" sz="half" idx="10"/>
          </p:nvPr>
        </p:nvSpPr>
        <p:spPr/>
        <p:txBody>
          <a:body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8E7DA03B-C82A-4875-A42A-E59F14E3E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A1653-E8A8-469B-9D99-AC02B1AA37B9}"/>
              </a:ext>
            </a:extLst>
          </p:cNvPr>
          <p:cNvSpPr>
            <a:spLocks noGrp="1"/>
          </p:cNvSpPr>
          <p:nvPr>
            <p:ph type="sldNum" sz="quarter" idx="12"/>
          </p:nvPr>
        </p:nvSpPr>
        <p:spPr/>
        <p:txBody>
          <a:bodyPr/>
          <a:lstStyle/>
          <a:p>
            <a:fld id="{8C083BBE-111C-466E-B423-947FE2C63BCF}" type="slidenum">
              <a:rPr lang="en-GB" smtClean="0"/>
              <a:t>‹#›</a:t>
            </a:fld>
            <a:endParaRPr lang="en-GB"/>
          </a:p>
        </p:txBody>
      </p:sp>
    </p:spTree>
    <p:extLst>
      <p:ext uri="{BB962C8B-B14F-4D97-AF65-F5344CB8AC3E}">
        <p14:creationId xmlns:p14="http://schemas.microsoft.com/office/powerpoint/2010/main" val="1344382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F30300-B931-4910-9169-FD3245D19622}"/>
              </a:ext>
            </a:extLst>
          </p:cNvPr>
          <p:cNvSpPr>
            <a:spLocks noGrp="1"/>
          </p:cNvSpPr>
          <p:nvPr>
            <p:ph type="dt" sz="half" idx="10"/>
          </p:nvPr>
        </p:nvSpPr>
        <p:spPr/>
        <p:txBody>
          <a:bodyPr/>
          <a:lstStyle>
            <a:lvl1pPr>
              <a:defRPr/>
            </a:lvl1pPr>
          </a:lstStyle>
          <a:p>
            <a:pPr>
              <a:defRPr/>
            </a:pPr>
            <a:fld id="{796D22E8-5B49-4748-A351-C0D254EE43CE}"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4470AA23-63C4-462C-91DB-4059A8EC67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C7AFC95-12A3-446D-8AA4-3A0935F0F536}"/>
              </a:ext>
            </a:extLst>
          </p:cNvPr>
          <p:cNvSpPr>
            <a:spLocks noGrp="1"/>
          </p:cNvSpPr>
          <p:nvPr>
            <p:ph type="sldNum" sz="quarter" idx="12"/>
          </p:nvPr>
        </p:nvSpPr>
        <p:spPr/>
        <p:txBody>
          <a:bodyPr/>
          <a:lstStyle>
            <a:lvl1pPr>
              <a:defRPr/>
            </a:lvl1pPr>
          </a:lstStyle>
          <a:p>
            <a:pPr>
              <a:defRPr/>
            </a:pPr>
            <a:fld id="{B76C76A2-E4B1-43BB-909C-29CE4C67D265}" type="slidenum">
              <a:rPr lang="en-US" altLang="en-US"/>
              <a:pPr>
                <a:defRPr/>
              </a:pPr>
              <a:t>‹#›</a:t>
            </a:fld>
            <a:endParaRPr lang="en-US" altLang="en-US"/>
          </a:p>
        </p:txBody>
      </p:sp>
    </p:spTree>
    <p:extLst>
      <p:ext uri="{BB962C8B-B14F-4D97-AF65-F5344CB8AC3E}">
        <p14:creationId xmlns:p14="http://schemas.microsoft.com/office/powerpoint/2010/main" val="2989549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29A1-F81D-45BE-A767-186BB4BD1259}"/>
              </a:ext>
            </a:extLst>
          </p:cNvPr>
          <p:cNvSpPr>
            <a:spLocks noGrp="1"/>
          </p:cNvSpPr>
          <p:nvPr>
            <p:ph type="dt" sz="half" idx="10"/>
          </p:nvPr>
        </p:nvSpPr>
        <p:spPr/>
        <p:txBody>
          <a:bodyPr/>
          <a:lstStyle>
            <a:lvl1pPr>
              <a:defRPr/>
            </a:lvl1pPr>
          </a:lstStyle>
          <a:p>
            <a:pPr>
              <a:defRPr/>
            </a:pPr>
            <a:fld id="{AF9D1C7F-6584-43C9-A90F-1BB9291D2B29}"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CF9D336E-D563-48EF-B9BE-ACE43ED448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E261CEB-B1C9-4C43-A24F-1C4BA4230563}"/>
              </a:ext>
            </a:extLst>
          </p:cNvPr>
          <p:cNvSpPr>
            <a:spLocks noGrp="1"/>
          </p:cNvSpPr>
          <p:nvPr>
            <p:ph type="sldNum" sz="quarter" idx="12"/>
          </p:nvPr>
        </p:nvSpPr>
        <p:spPr/>
        <p:txBody>
          <a:bodyPr/>
          <a:lstStyle>
            <a:lvl1pPr>
              <a:defRPr/>
            </a:lvl1pPr>
          </a:lstStyle>
          <a:p>
            <a:pPr>
              <a:defRPr/>
            </a:pPr>
            <a:fld id="{A3DEE366-FEB8-437B-A77E-7ED0DC900B3E}" type="slidenum">
              <a:rPr lang="en-US" altLang="en-US"/>
              <a:pPr>
                <a:defRPr/>
              </a:pPr>
              <a:t>‹#›</a:t>
            </a:fld>
            <a:endParaRPr lang="en-US" altLang="en-US"/>
          </a:p>
        </p:txBody>
      </p:sp>
    </p:spTree>
    <p:extLst>
      <p:ext uri="{BB962C8B-B14F-4D97-AF65-F5344CB8AC3E}">
        <p14:creationId xmlns:p14="http://schemas.microsoft.com/office/powerpoint/2010/main" val="904642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AA21FF1-DF53-4E2E-8711-08ECEAE53F59}"/>
              </a:ext>
            </a:extLst>
          </p:cNvPr>
          <p:cNvSpPr>
            <a:spLocks noGrp="1"/>
          </p:cNvSpPr>
          <p:nvPr>
            <p:ph type="dt" sz="half" idx="10"/>
          </p:nvPr>
        </p:nvSpPr>
        <p:spPr/>
        <p:txBody>
          <a:bodyPr/>
          <a:lstStyle>
            <a:lvl1pPr>
              <a:defRPr/>
            </a:lvl1pPr>
          </a:lstStyle>
          <a:p>
            <a:pPr>
              <a:defRPr/>
            </a:pPr>
            <a:fld id="{5DF2931B-08D9-462D-8085-E96FD9A3D2B1}"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1A5D60A7-5F7A-43B5-8718-3F9F0424A01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DE3B414-CEFA-4D07-A777-8E8D83CFE267}"/>
              </a:ext>
            </a:extLst>
          </p:cNvPr>
          <p:cNvSpPr>
            <a:spLocks noGrp="1"/>
          </p:cNvSpPr>
          <p:nvPr>
            <p:ph type="sldNum" sz="quarter" idx="12"/>
          </p:nvPr>
        </p:nvSpPr>
        <p:spPr/>
        <p:txBody>
          <a:bodyPr/>
          <a:lstStyle>
            <a:lvl1pPr>
              <a:defRPr/>
            </a:lvl1pPr>
          </a:lstStyle>
          <a:p>
            <a:pPr>
              <a:defRPr/>
            </a:pPr>
            <a:fld id="{089976F0-FE98-429A-BA2D-B3366C5C79BD}" type="slidenum">
              <a:rPr lang="en-US" altLang="en-US"/>
              <a:pPr>
                <a:defRPr/>
              </a:pPr>
              <a:t>‹#›</a:t>
            </a:fld>
            <a:endParaRPr lang="en-US" altLang="en-US"/>
          </a:p>
        </p:txBody>
      </p:sp>
    </p:spTree>
    <p:extLst>
      <p:ext uri="{BB962C8B-B14F-4D97-AF65-F5344CB8AC3E}">
        <p14:creationId xmlns:p14="http://schemas.microsoft.com/office/powerpoint/2010/main" val="1049549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038A962-912E-4B90-89D2-EAEF579E3706}"/>
              </a:ext>
            </a:extLst>
          </p:cNvPr>
          <p:cNvSpPr>
            <a:spLocks noGrp="1"/>
          </p:cNvSpPr>
          <p:nvPr>
            <p:ph type="dt" sz="half" idx="10"/>
          </p:nvPr>
        </p:nvSpPr>
        <p:spPr/>
        <p:txBody>
          <a:bodyPr/>
          <a:lstStyle>
            <a:lvl1pPr>
              <a:defRPr/>
            </a:lvl1pPr>
          </a:lstStyle>
          <a:p>
            <a:pPr>
              <a:defRPr/>
            </a:pPr>
            <a:fld id="{40A7E5B7-97BB-48B2-802D-FA81BF59D5CE}" type="datetime1">
              <a:rPr lang="en-US" altLang="en-US"/>
              <a:pPr>
                <a:defRPr/>
              </a:pPr>
              <a:t>11/14/2019</a:t>
            </a:fld>
            <a:endParaRPr lang="en-US" altLang="en-US"/>
          </a:p>
        </p:txBody>
      </p:sp>
      <p:sp>
        <p:nvSpPr>
          <p:cNvPr id="6" name="Footer Placeholder 4">
            <a:extLst>
              <a:ext uri="{FF2B5EF4-FFF2-40B4-BE49-F238E27FC236}">
                <a16:creationId xmlns:a16="http://schemas.microsoft.com/office/drawing/2014/main" id="{93D7E8BD-B65C-4EB1-A4D6-A5D50DABF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155517C-3D85-4E33-B5F4-B693E660F64A}"/>
              </a:ext>
            </a:extLst>
          </p:cNvPr>
          <p:cNvSpPr>
            <a:spLocks noGrp="1"/>
          </p:cNvSpPr>
          <p:nvPr>
            <p:ph type="sldNum" sz="quarter" idx="12"/>
          </p:nvPr>
        </p:nvSpPr>
        <p:spPr/>
        <p:txBody>
          <a:bodyPr/>
          <a:lstStyle>
            <a:lvl1pPr>
              <a:defRPr/>
            </a:lvl1pPr>
          </a:lstStyle>
          <a:p>
            <a:pPr>
              <a:defRPr/>
            </a:pPr>
            <a:fld id="{B17A8A4A-D05E-475B-B68A-11CF02C91CB4}" type="slidenum">
              <a:rPr lang="en-US" altLang="en-US"/>
              <a:pPr>
                <a:defRPr/>
              </a:pPr>
              <a:t>‹#›</a:t>
            </a:fld>
            <a:endParaRPr lang="en-US" altLang="en-US"/>
          </a:p>
        </p:txBody>
      </p:sp>
    </p:spTree>
    <p:extLst>
      <p:ext uri="{BB962C8B-B14F-4D97-AF65-F5344CB8AC3E}">
        <p14:creationId xmlns:p14="http://schemas.microsoft.com/office/powerpoint/2010/main" val="186273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E73021F-B5E8-4E3F-B913-296C31990037}"/>
              </a:ext>
            </a:extLst>
          </p:cNvPr>
          <p:cNvSpPr>
            <a:spLocks noGrp="1"/>
          </p:cNvSpPr>
          <p:nvPr>
            <p:ph type="dt" sz="half" idx="10"/>
          </p:nvPr>
        </p:nvSpPr>
        <p:spPr/>
        <p:txBody>
          <a:bodyPr/>
          <a:lstStyle>
            <a:lvl1pPr>
              <a:defRPr/>
            </a:lvl1pPr>
          </a:lstStyle>
          <a:p>
            <a:pPr>
              <a:defRPr/>
            </a:pPr>
            <a:fld id="{25F71A4D-DEA8-4DF0-A37B-ADF276DC7759}" type="datetime1">
              <a:rPr lang="en-US" altLang="en-US"/>
              <a:pPr>
                <a:defRPr/>
              </a:pPr>
              <a:t>11/14/2019</a:t>
            </a:fld>
            <a:endParaRPr lang="en-US" altLang="en-US"/>
          </a:p>
        </p:txBody>
      </p:sp>
      <p:sp>
        <p:nvSpPr>
          <p:cNvPr id="8" name="Footer Placeholder 4">
            <a:extLst>
              <a:ext uri="{FF2B5EF4-FFF2-40B4-BE49-F238E27FC236}">
                <a16:creationId xmlns:a16="http://schemas.microsoft.com/office/drawing/2014/main" id="{BB324733-C426-41D8-AD79-451DE076B3A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B5D0BB4-51F1-4274-A914-BB03A2F68C93}"/>
              </a:ext>
            </a:extLst>
          </p:cNvPr>
          <p:cNvSpPr>
            <a:spLocks noGrp="1"/>
          </p:cNvSpPr>
          <p:nvPr>
            <p:ph type="sldNum" sz="quarter" idx="12"/>
          </p:nvPr>
        </p:nvSpPr>
        <p:spPr/>
        <p:txBody>
          <a:bodyPr/>
          <a:lstStyle>
            <a:lvl1pPr>
              <a:defRPr/>
            </a:lvl1pPr>
          </a:lstStyle>
          <a:p>
            <a:pPr>
              <a:defRPr/>
            </a:pPr>
            <a:fld id="{23E6ADF5-7843-45AD-8025-028F5CDB1B84}" type="slidenum">
              <a:rPr lang="en-US" altLang="en-US"/>
              <a:pPr>
                <a:defRPr/>
              </a:pPr>
              <a:t>‹#›</a:t>
            </a:fld>
            <a:endParaRPr lang="en-US" altLang="en-US"/>
          </a:p>
        </p:txBody>
      </p:sp>
    </p:spTree>
    <p:extLst>
      <p:ext uri="{BB962C8B-B14F-4D97-AF65-F5344CB8AC3E}">
        <p14:creationId xmlns:p14="http://schemas.microsoft.com/office/powerpoint/2010/main" val="157917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09CF82-3E8C-4431-8372-742263DE790E}"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38669637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E89A5ED-B1C5-41C8-8496-E93EE0852899}"/>
              </a:ext>
            </a:extLst>
          </p:cNvPr>
          <p:cNvSpPr>
            <a:spLocks noGrp="1"/>
          </p:cNvSpPr>
          <p:nvPr>
            <p:ph type="dt" sz="half" idx="10"/>
          </p:nvPr>
        </p:nvSpPr>
        <p:spPr/>
        <p:txBody>
          <a:bodyPr/>
          <a:lstStyle>
            <a:lvl1pPr>
              <a:defRPr/>
            </a:lvl1pPr>
          </a:lstStyle>
          <a:p>
            <a:pPr>
              <a:defRPr/>
            </a:pPr>
            <a:fld id="{ACC2799D-357C-46D0-A99C-4B710473812D}" type="datetime1">
              <a:rPr lang="en-US" altLang="en-US"/>
              <a:pPr>
                <a:defRPr/>
              </a:pPr>
              <a:t>11/14/2019</a:t>
            </a:fld>
            <a:endParaRPr lang="en-US" altLang="en-US"/>
          </a:p>
        </p:txBody>
      </p:sp>
      <p:sp>
        <p:nvSpPr>
          <p:cNvPr id="4" name="Footer Placeholder 4">
            <a:extLst>
              <a:ext uri="{FF2B5EF4-FFF2-40B4-BE49-F238E27FC236}">
                <a16:creationId xmlns:a16="http://schemas.microsoft.com/office/drawing/2014/main" id="{890F1312-02D6-46CD-BCF1-FCD7C3F212D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8D2F083-28C7-4B75-B748-4F8641377C2E}"/>
              </a:ext>
            </a:extLst>
          </p:cNvPr>
          <p:cNvSpPr>
            <a:spLocks noGrp="1"/>
          </p:cNvSpPr>
          <p:nvPr>
            <p:ph type="sldNum" sz="quarter" idx="12"/>
          </p:nvPr>
        </p:nvSpPr>
        <p:spPr/>
        <p:txBody>
          <a:bodyPr/>
          <a:lstStyle>
            <a:lvl1pPr>
              <a:defRPr/>
            </a:lvl1pPr>
          </a:lstStyle>
          <a:p>
            <a:pPr>
              <a:defRPr/>
            </a:pPr>
            <a:fld id="{1111AED3-B36E-4FAC-B68D-5B5DBD16D23F}" type="slidenum">
              <a:rPr lang="en-US" altLang="en-US"/>
              <a:pPr>
                <a:defRPr/>
              </a:pPr>
              <a:t>‹#›</a:t>
            </a:fld>
            <a:endParaRPr lang="en-US" altLang="en-US"/>
          </a:p>
        </p:txBody>
      </p:sp>
    </p:spTree>
    <p:extLst>
      <p:ext uri="{BB962C8B-B14F-4D97-AF65-F5344CB8AC3E}">
        <p14:creationId xmlns:p14="http://schemas.microsoft.com/office/powerpoint/2010/main" val="1591968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E3BD68-B285-460D-A7C4-BF9ECF6C9B3E}"/>
              </a:ext>
            </a:extLst>
          </p:cNvPr>
          <p:cNvSpPr>
            <a:spLocks noGrp="1"/>
          </p:cNvSpPr>
          <p:nvPr>
            <p:ph type="dt" sz="half" idx="10"/>
          </p:nvPr>
        </p:nvSpPr>
        <p:spPr/>
        <p:txBody>
          <a:bodyPr/>
          <a:lstStyle>
            <a:lvl1pPr>
              <a:defRPr/>
            </a:lvl1pPr>
          </a:lstStyle>
          <a:p>
            <a:pPr>
              <a:defRPr/>
            </a:pPr>
            <a:fld id="{6C567E8F-DBF4-40CB-B675-3AB6F89E35B9}" type="datetime1">
              <a:rPr lang="en-US" altLang="en-US"/>
              <a:pPr>
                <a:defRPr/>
              </a:pPr>
              <a:t>11/14/2019</a:t>
            </a:fld>
            <a:endParaRPr lang="en-US" altLang="en-US"/>
          </a:p>
        </p:txBody>
      </p:sp>
      <p:sp>
        <p:nvSpPr>
          <p:cNvPr id="3" name="Footer Placeholder 4">
            <a:extLst>
              <a:ext uri="{FF2B5EF4-FFF2-40B4-BE49-F238E27FC236}">
                <a16:creationId xmlns:a16="http://schemas.microsoft.com/office/drawing/2014/main" id="{6E00833E-E66E-4FB0-B7F0-D49C53C4BB0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1999FA5-89C2-4A82-9379-D6975C1BBED7}"/>
              </a:ext>
            </a:extLst>
          </p:cNvPr>
          <p:cNvSpPr>
            <a:spLocks noGrp="1"/>
          </p:cNvSpPr>
          <p:nvPr>
            <p:ph type="sldNum" sz="quarter" idx="12"/>
          </p:nvPr>
        </p:nvSpPr>
        <p:spPr/>
        <p:txBody>
          <a:bodyPr/>
          <a:lstStyle>
            <a:lvl1pPr>
              <a:defRPr/>
            </a:lvl1pPr>
          </a:lstStyle>
          <a:p>
            <a:pPr>
              <a:defRPr/>
            </a:pPr>
            <a:fld id="{9A011504-EB79-4124-8279-768AE19CD58A}" type="slidenum">
              <a:rPr lang="en-US" altLang="en-US"/>
              <a:pPr>
                <a:defRPr/>
              </a:pPr>
              <a:t>‹#›</a:t>
            </a:fld>
            <a:endParaRPr lang="en-US" altLang="en-US"/>
          </a:p>
        </p:txBody>
      </p:sp>
    </p:spTree>
    <p:extLst>
      <p:ext uri="{BB962C8B-B14F-4D97-AF65-F5344CB8AC3E}">
        <p14:creationId xmlns:p14="http://schemas.microsoft.com/office/powerpoint/2010/main" val="2738677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0A47294-78B8-4497-90B5-647D3976D1EE}"/>
              </a:ext>
            </a:extLst>
          </p:cNvPr>
          <p:cNvSpPr>
            <a:spLocks noGrp="1"/>
          </p:cNvSpPr>
          <p:nvPr>
            <p:ph type="dt" sz="half" idx="10"/>
          </p:nvPr>
        </p:nvSpPr>
        <p:spPr/>
        <p:txBody>
          <a:bodyPr/>
          <a:lstStyle>
            <a:lvl1pPr>
              <a:defRPr/>
            </a:lvl1pPr>
          </a:lstStyle>
          <a:p>
            <a:pPr>
              <a:defRPr/>
            </a:pPr>
            <a:fld id="{48F1AE85-D5A0-4145-9849-DB8B1010D989}" type="datetime1">
              <a:rPr lang="en-US" altLang="en-US"/>
              <a:pPr>
                <a:defRPr/>
              </a:pPr>
              <a:t>11/14/2019</a:t>
            </a:fld>
            <a:endParaRPr lang="en-US" altLang="en-US"/>
          </a:p>
        </p:txBody>
      </p:sp>
      <p:sp>
        <p:nvSpPr>
          <p:cNvPr id="6" name="Footer Placeholder 4">
            <a:extLst>
              <a:ext uri="{FF2B5EF4-FFF2-40B4-BE49-F238E27FC236}">
                <a16:creationId xmlns:a16="http://schemas.microsoft.com/office/drawing/2014/main" id="{9753565B-0C50-4C38-ACA9-21D3724751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E79E77-9CBD-4678-9749-C6CBB7FD60E9}"/>
              </a:ext>
            </a:extLst>
          </p:cNvPr>
          <p:cNvSpPr>
            <a:spLocks noGrp="1"/>
          </p:cNvSpPr>
          <p:nvPr>
            <p:ph type="sldNum" sz="quarter" idx="12"/>
          </p:nvPr>
        </p:nvSpPr>
        <p:spPr/>
        <p:txBody>
          <a:bodyPr/>
          <a:lstStyle>
            <a:lvl1pPr>
              <a:defRPr/>
            </a:lvl1pPr>
          </a:lstStyle>
          <a:p>
            <a:pPr>
              <a:defRPr/>
            </a:pPr>
            <a:fld id="{6D1199E3-4E3F-4A75-AB73-203C081E113C}" type="slidenum">
              <a:rPr lang="en-US" altLang="en-US"/>
              <a:pPr>
                <a:defRPr/>
              </a:pPr>
              <a:t>‹#›</a:t>
            </a:fld>
            <a:endParaRPr lang="en-US" altLang="en-US"/>
          </a:p>
        </p:txBody>
      </p:sp>
    </p:spTree>
    <p:extLst>
      <p:ext uri="{BB962C8B-B14F-4D97-AF65-F5344CB8AC3E}">
        <p14:creationId xmlns:p14="http://schemas.microsoft.com/office/powerpoint/2010/main" val="3218726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537FE96-8470-4B9E-9E06-DDDF80C1C65A}"/>
              </a:ext>
            </a:extLst>
          </p:cNvPr>
          <p:cNvSpPr>
            <a:spLocks noGrp="1"/>
          </p:cNvSpPr>
          <p:nvPr>
            <p:ph type="dt" sz="half" idx="10"/>
          </p:nvPr>
        </p:nvSpPr>
        <p:spPr/>
        <p:txBody>
          <a:bodyPr/>
          <a:lstStyle>
            <a:lvl1pPr>
              <a:defRPr/>
            </a:lvl1pPr>
          </a:lstStyle>
          <a:p>
            <a:pPr>
              <a:defRPr/>
            </a:pPr>
            <a:fld id="{B3F359FA-8B66-41FB-88F2-7369D29EBEE9}" type="datetime1">
              <a:rPr lang="en-US" altLang="en-US"/>
              <a:pPr>
                <a:defRPr/>
              </a:pPr>
              <a:t>11/14/2019</a:t>
            </a:fld>
            <a:endParaRPr lang="en-US" altLang="en-US"/>
          </a:p>
        </p:txBody>
      </p:sp>
      <p:sp>
        <p:nvSpPr>
          <p:cNvPr id="6" name="Footer Placeholder 4">
            <a:extLst>
              <a:ext uri="{FF2B5EF4-FFF2-40B4-BE49-F238E27FC236}">
                <a16:creationId xmlns:a16="http://schemas.microsoft.com/office/drawing/2014/main" id="{DD996A75-9F4A-40EC-9472-D944E8B40F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B5F58AE-F7F1-4DFA-82D6-B72235D48730}"/>
              </a:ext>
            </a:extLst>
          </p:cNvPr>
          <p:cNvSpPr>
            <a:spLocks noGrp="1"/>
          </p:cNvSpPr>
          <p:nvPr>
            <p:ph type="sldNum" sz="quarter" idx="12"/>
          </p:nvPr>
        </p:nvSpPr>
        <p:spPr/>
        <p:txBody>
          <a:bodyPr/>
          <a:lstStyle>
            <a:lvl1pPr>
              <a:defRPr/>
            </a:lvl1pPr>
          </a:lstStyle>
          <a:p>
            <a:pPr>
              <a:defRPr/>
            </a:pPr>
            <a:fld id="{F1662A00-6BBF-4CD5-9ABE-FEF4C9BB0924}" type="slidenum">
              <a:rPr lang="en-US" altLang="en-US"/>
              <a:pPr>
                <a:defRPr/>
              </a:pPr>
              <a:t>‹#›</a:t>
            </a:fld>
            <a:endParaRPr lang="en-US" altLang="en-US"/>
          </a:p>
        </p:txBody>
      </p:sp>
    </p:spTree>
    <p:extLst>
      <p:ext uri="{BB962C8B-B14F-4D97-AF65-F5344CB8AC3E}">
        <p14:creationId xmlns:p14="http://schemas.microsoft.com/office/powerpoint/2010/main" val="3614173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8432FA-BF76-4EC7-834E-9EBA8A5F93C6}"/>
              </a:ext>
            </a:extLst>
          </p:cNvPr>
          <p:cNvSpPr>
            <a:spLocks noGrp="1"/>
          </p:cNvSpPr>
          <p:nvPr>
            <p:ph type="dt" sz="half" idx="10"/>
          </p:nvPr>
        </p:nvSpPr>
        <p:spPr/>
        <p:txBody>
          <a:bodyPr/>
          <a:lstStyle>
            <a:lvl1pPr>
              <a:defRPr/>
            </a:lvl1pPr>
          </a:lstStyle>
          <a:p>
            <a:pPr>
              <a:defRPr/>
            </a:pPr>
            <a:fld id="{5130B322-2504-4DF9-8E5F-1FF4A2658B20}"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12F26108-FC19-43E7-B535-9847356ABA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052D88-30B9-465C-80D7-8B649E73E224}"/>
              </a:ext>
            </a:extLst>
          </p:cNvPr>
          <p:cNvSpPr>
            <a:spLocks noGrp="1"/>
          </p:cNvSpPr>
          <p:nvPr>
            <p:ph type="sldNum" sz="quarter" idx="12"/>
          </p:nvPr>
        </p:nvSpPr>
        <p:spPr/>
        <p:txBody>
          <a:bodyPr/>
          <a:lstStyle>
            <a:lvl1pPr>
              <a:defRPr/>
            </a:lvl1pPr>
          </a:lstStyle>
          <a:p>
            <a:pPr>
              <a:defRPr/>
            </a:pPr>
            <a:fld id="{D84F0EFC-05C7-4BCA-A7B4-A209DB5BBF5E}" type="slidenum">
              <a:rPr lang="en-US" altLang="en-US"/>
              <a:pPr>
                <a:defRPr/>
              </a:pPr>
              <a:t>‹#›</a:t>
            </a:fld>
            <a:endParaRPr lang="en-US" altLang="en-US"/>
          </a:p>
        </p:txBody>
      </p:sp>
    </p:spTree>
    <p:extLst>
      <p:ext uri="{BB962C8B-B14F-4D97-AF65-F5344CB8AC3E}">
        <p14:creationId xmlns:p14="http://schemas.microsoft.com/office/powerpoint/2010/main" val="3399875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15446A-0E36-4E78-852A-581E8DCD0E24}"/>
              </a:ext>
            </a:extLst>
          </p:cNvPr>
          <p:cNvSpPr>
            <a:spLocks noGrp="1"/>
          </p:cNvSpPr>
          <p:nvPr>
            <p:ph type="dt" sz="half" idx="10"/>
          </p:nvPr>
        </p:nvSpPr>
        <p:spPr/>
        <p:txBody>
          <a:bodyPr/>
          <a:lstStyle>
            <a:lvl1pPr>
              <a:defRPr/>
            </a:lvl1pPr>
          </a:lstStyle>
          <a:p>
            <a:pPr>
              <a:defRPr/>
            </a:pPr>
            <a:fld id="{AE5F1611-8A44-4116-B020-2F3695E54693}"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ECD1A5A1-17CC-4149-9DBE-2F4832F49EC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6A09B9-19B2-4EF0-B729-37D29BAD1162}"/>
              </a:ext>
            </a:extLst>
          </p:cNvPr>
          <p:cNvSpPr>
            <a:spLocks noGrp="1"/>
          </p:cNvSpPr>
          <p:nvPr>
            <p:ph type="sldNum" sz="quarter" idx="12"/>
          </p:nvPr>
        </p:nvSpPr>
        <p:spPr/>
        <p:txBody>
          <a:bodyPr/>
          <a:lstStyle>
            <a:lvl1pPr>
              <a:defRPr/>
            </a:lvl1pPr>
          </a:lstStyle>
          <a:p>
            <a:pPr>
              <a:defRPr/>
            </a:pPr>
            <a:fld id="{A60E4E9A-0577-477A-8F08-E0A4B22440ED}" type="slidenum">
              <a:rPr lang="en-US" altLang="en-US"/>
              <a:pPr>
                <a:defRPr/>
              </a:pPr>
              <a:t>‹#›</a:t>
            </a:fld>
            <a:endParaRPr lang="en-US" altLang="en-US"/>
          </a:p>
        </p:txBody>
      </p:sp>
    </p:spTree>
    <p:extLst>
      <p:ext uri="{BB962C8B-B14F-4D97-AF65-F5344CB8AC3E}">
        <p14:creationId xmlns:p14="http://schemas.microsoft.com/office/powerpoint/2010/main" val="647535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C753-C244-455D-96C5-8C8DF12E8D6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05534C3-A373-48F9-8FB3-EC3ACF9864A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FC725D-0EAA-414E-8F12-5C4A7FBD1A55}"/>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E54F818F-F0F7-48F5-BB1A-0452F44193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5C8218A-2037-4044-8515-F6EE36C34D24}"/>
              </a:ext>
            </a:extLst>
          </p:cNvPr>
          <p:cNvSpPr>
            <a:spLocks noGrp="1"/>
          </p:cNvSpPr>
          <p:nvPr>
            <p:ph type="sldNum" sz="quarter" idx="12"/>
          </p:nvPr>
        </p:nvSpPr>
        <p:spPr/>
        <p:txBody>
          <a:bodyPr/>
          <a:lstStyle>
            <a:lvl1pPr>
              <a:defRPr/>
            </a:lvl1pPr>
          </a:lstStyle>
          <a:p>
            <a:pPr>
              <a:defRPr/>
            </a:pPr>
            <a:fld id="{DD566053-A703-4B86-A66B-20A1184E11B7}" type="slidenum">
              <a:rPr lang="en-GB"/>
              <a:pPr>
                <a:defRPr/>
              </a:pPr>
              <a:t>‹#›</a:t>
            </a:fld>
            <a:endParaRPr lang="en-GB"/>
          </a:p>
        </p:txBody>
      </p:sp>
    </p:spTree>
    <p:extLst>
      <p:ext uri="{BB962C8B-B14F-4D97-AF65-F5344CB8AC3E}">
        <p14:creationId xmlns:p14="http://schemas.microsoft.com/office/powerpoint/2010/main" val="936278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79F1-311F-4A26-B1C3-CD6D50768A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00E35-A79D-4ACD-9EC2-9CC2D520AE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3CDC5-C18E-4EF6-BEFF-260C934E4F01}"/>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6DE494A5-4D18-4762-873A-42EA963BF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9535A3C-0979-499D-AC8F-56BA347D1F48}"/>
              </a:ext>
            </a:extLst>
          </p:cNvPr>
          <p:cNvSpPr>
            <a:spLocks noGrp="1"/>
          </p:cNvSpPr>
          <p:nvPr>
            <p:ph type="sldNum" sz="quarter" idx="12"/>
          </p:nvPr>
        </p:nvSpPr>
        <p:spPr/>
        <p:txBody>
          <a:bodyPr/>
          <a:lstStyle>
            <a:lvl1pPr>
              <a:defRPr/>
            </a:lvl1pPr>
          </a:lstStyle>
          <a:p>
            <a:pPr>
              <a:defRPr/>
            </a:pPr>
            <a:fld id="{D2E16DF4-447F-4AF0-8774-06D4FA93DB90}" type="slidenum">
              <a:rPr lang="en-GB"/>
              <a:pPr>
                <a:defRPr/>
              </a:pPr>
              <a:t>‹#›</a:t>
            </a:fld>
            <a:endParaRPr lang="en-GB"/>
          </a:p>
        </p:txBody>
      </p:sp>
    </p:spTree>
    <p:extLst>
      <p:ext uri="{BB962C8B-B14F-4D97-AF65-F5344CB8AC3E}">
        <p14:creationId xmlns:p14="http://schemas.microsoft.com/office/powerpoint/2010/main" val="2357318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AB83-AC66-4D6A-AF5A-13EDA0CE8FD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5323A8-EC21-4AF9-987C-D6C3FD7ADB4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381E40-A529-4075-ADB9-E90D8BED3948}"/>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37730A77-2D9B-4372-BF54-3D333C9412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8A5DB3A-F078-4BAB-B73F-04CF282B5A8D}"/>
              </a:ext>
            </a:extLst>
          </p:cNvPr>
          <p:cNvSpPr>
            <a:spLocks noGrp="1"/>
          </p:cNvSpPr>
          <p:nvPr>
            <p:ph type="sldNum" sz="quarter" idx="12"/>
          </p:nvPr>
        </p:nvSpPr>
        <p:spPr/>
        <p:txBody>
          <a:bodyPr/>
          <a:lstStyle>
            <a:lvl1pPr>
              <a:defRPr/>
            </a:lvl1pPr>
          </a:lstStyle>
          <a:p>
            <a:pPr>
              <a:defRPr/>
            </a:pPr>
            <a:fld id="{9DF90141-3DDA-4A8B-B5FB-7E8DFD877505}" type="slidenum">
              <a:rPr lang="en-GB"/>
              <a:pPr>
                <a:defRPr/>
              </a:pPr>
              <a:t>‹#›</a:t>
            </a:fld>
            <a:endParaRPr lang="en-GB"/>
          </a:p>
        </p:txBody>
      </p:sp>
    </p:spTree>
    <p:extLst>
      <p:ext uri="{BB962C8B-B14F-4D97-AF65-F5344CB8AC3E}">
        <p14:creationId xmlns:p14="http://schemas.microsoft.com/office/powerpoint/2010/main" val="910631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FB23-466B-4AD5-BFCF-FD65B7BD1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B38603-FB9E-423D-8195-1083FE31E6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79EF10-0B5D-4EE7-8C0B-EB3AFB1753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244A8DC-3CCF-44C4-98DA-6225637F5CFB}"/>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6" name="Footer Placeholder 4">
            <a:extLst>
              <a:ext uri="{FF2B5EF4-FFF2-40B4-BE49-F238E27FC236}">
                <a16:creationId xmlns:a16="http://schemas.microsoft.com/office/drawing/2014/main" id="{22015EB6-9E8B-45E5-A9D1-C212FCE3F65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7A121D3-67EF-4C21-A20C-658E4FADE973}"/>
              </a:ext>
            </a:extLst>
          </p:cNvPr>
          <p:cNvSpPr>
            <a:spLocks noGrp="1"/>
          </p:cNvSpPr>
          <p:nvPr>
            <p:ph type="sldNum" sz="quarter" idx="12"/>
          </p:nvPr>
        </p:nvSpPr>
        <p:spPr/>
        <p:txBody>
          <a:bodyPr/>
          <a:lstStyle>
            <a:lvl1pPr>
              <a:defRPr/>
            </a:lvl1pPr>
          </a:lstStyle>
          <a:p>
            <a:pPr>
              <a:defRPr/>
            </a:pPr>
            <a:fld id="{A88C7C9F-4CD1-4B85-89D0-8C26453C256D}" type="slidenum">
              <a:rPr lang="en-GB"/>
              <a:pPr>
                <a:defRPr/>
              </a:pPr>
              <a:t>‹#›</a:t>
            </a:fld>
            <a:endParaRPr lang="en-GB"/>
          </a:p>
        </p:txBody>
      </p:sp>
    </p:spTree>
    <p:extLst>
      <p:ext uri="{BB962C8B-B14F-4D97-AF65-F5344CB8AC3E}">
        <p14:creationId xmlns:p14="http://schemas.microsoft.com/office/powerpoint/2010/main" val="23618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09CF82-3E8C-4431-8372-742263DE790E}"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2278736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0FC9-AA21-48EC-9BC3-3E1390FEDF8E}"/>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2F19E-7D3B-42F8-B397-58B141DA954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632C29-5258-4700-961F-8759FE9F253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B6DB20-401F-4D7D-84DB-82858DDB109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DF21585-9251-4397-A5EA-79FDBDCCC79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9C671D0-580B-4A7A-B8A9-C7309F75C92B}"/>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8" name="Footer Placeholder 4">
            <a:extLst>
              <a:ext uri="{FF2B5EF4-FFF2-40B4-BE49-F238E27FC236}">
                <a16:creationId xmlns:a16="http://schemas.microsoft.com/office/drawing/2014/main" id="{53E7D76D-9337-492A-8E21-DAC3BC97455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48E3FCA-12E1-4368-ABE5-54BA41F2F455}"/>
              </a:ext>
            </a:extLst>
          </p:cNvPr>
          <p:cNvSpPr>
            <a:spLocks noGrp="1"/>
          </p:cNvSpPr>
          <p:nvPr>
            <p:ph type="sldNum" sz="quarter" idx="12"/>
          </p:nvPr>
        </p:nvSpPr>
        <p:spPr/>
        <p:txBody>
          <a:bodyPr/>
          <a:lstStyle>
            <a:lvl1pPr>
              <a:defRPr/>
            </a:lvl1pPr>
          </a:lstStyle>
          <a:p>
            <a:pPr>
              <a:defRPr/>
            </a:pPr>
            <a:fld id="{30A613D2-EB7B-43AA-AEBF-5D8B6BB5C79F}" type="slidenum">
              <a:rPr lang="en-GB"/>
              <a:pPr>
                <a:defRPr/>
              </a:pPr>
              <a:t>‹#›</a:t>
            </a:fld>
            <a:endParaRPr lang="en-GB"/>
          </a:p>
        </p:txBody>
      </p:sp>
    </p:spTree>
    <p:extLst>
      <p:ext uri="{BB962C8B-B14F-4D97-AF65-F5344CB8AC3E}">
        <p14:creationId xmlns:p14="http://schemas.microsoft.com/office/powerpoint/2010/main" val="128626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42F1-1207-4B56-B1F8-E91D2FA0401D}"/>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71BE5F5-D220-45E5-A9BA-B659F438FB9C}"/>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4" name="Footer Placeholder 4">
            <a:extLst>
              <a:ext uri="{FF2B5EF4-FFF2-40B4-BE49-F238E27FC236}">
                <a16:creationId xmlns:a16="http://schemas.microsoft.com/office/drawing/2014/main" id="{0957CF85-11A8-42B4-B113-AC364F2E291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10E4966-3CFD-4545-A486-6EC9B2D2B40F}"/>
              </a:ext>
            </a:extLst>
          </p:cNvPr>
          <p:cNvSpPr>
            <a:spLocks noGrp="1"/>
          </p:cNvSpPr>
          <p:nvPr>
            <p:ph type="sldNum" sz="quarter" idx="12"/>
          </p:nvPr>
        </p:nvSpPr>
        <p:spPr/>
        <p:txBody>
          <a:bodyPr/>
          <a:lstStyle>
            <a:lvl1pPr>
              <a:defRPr/>
            </a:lvl1pPr>
          </a:lstStyle>
          <a:p>
            <a:pPr>
              <a:defRPr/>
            </a:pPr>
            <a:fld id="{5E8FC762-C727-46F4-B96D-B1828215681F}" type="slidenum">
              <a:rPr lang="en-GB"/>
              <a:pPr>
                <a:defRPr/>
              </a:pPr>
              <a:t>‹#›</a:t>
            </a:fld>
            <a:endParaRPr lang="en-GB"/>
          </a:p>
        </p:txBody>
      </p:sp>
    </p:spTree>
    <p:extLst>
      <p:ext uri="{BB962C8B-B14F-4D97-AF65-F5344CB8AC3E}">
        <p14:creationId xmlns:p14="http://schemas.microsoft.com/office/powerpoint/2010/main" val="3811246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32A8A3-5A9F-4FC5-B663-E4058350DBD6}"/>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3" name="Footer Placeholder 4">
            <a:extLst>
              <a:ext uri="{FF2B5EF4-FFF2-40B4-BE49-F238E27FC236}">
                <a16:creationId xmlns:a16="http://schemas.microsoft.com/office/drawing/2014/main" id="{B777FB60-9213-4545-8C47-AE6DF31F05A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0B95D36-D133-4404-BA57-E98B83B9968E}"/>
              </a:ext>
            </a:extLst>
          </p:cNvPr>
          <p:cNvSpPr>
            <a:spLocks noGrp="1"/>
          </p:cNvSpPr>
          <p:nvPr>
            <p:ph type="sldNum" sz="quarter" idx="12"/>
          </p:nvPr>
        </p:nvSpPr>
        <p:spPr/>
        <p:txBody>
          <a:bodyPr/>
          <a:lstStyle>
            <a:lvl1pPr>
              <a:defRPr/>
            </a:lvl1pPr>
          </a:lstStyle>
          <a:p>
            <a:pPr>
              <a:defRPr/>
            </a:pPr>
            <a:fld id="{9D55CCDA-F61F-42B1-B776-AC67699AA141}" type="slidenum">
              <a:rPr lang="en-GB"/>
              <a:pPr>
                <a:defRPr/>
              </a:pPr>
              <a:t>‹#›</a:t>
            </a:fld>
            <a:endParaRPr lang="en-GB"/>
          </a:p>
        </p:txBody>
      </p:sp>
    </p:spTree>
    <p:extLst>
      <p:ext uri="{BB962C8B-B14F-4D97-AF65-F5344CB8AC3E}">
        <p14:creationId xmlns:p14="http://schemas.microsoft.com/office/powerpoint/2010/main" val="2068488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3B45-35F0-4183-9EE7-BFE4E8AD017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0AA3B1-02CC-41A9-A15A-84120A98239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2D610D-9953-4F1D-A7B1-6820B67C735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7465744-9F2B-457F-80F4-3511182CE58A}"/>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6" name="Footer Placeholder 4">
            <a:extLst>
              <a:ext uri="{FF2B5EF4-FFF2-40B4-BE49-F238E27FC236}">
                <a16:creationId xmlns:a16="http://schemas.microsoft.com/office/drawing/2014/main" id="{7BAC1E1A-6536-43B7-B026-423817194CA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08A7793-57D4-4AF1-9C4C-03AA681259AB}"/>
              </a:ext>
            </a:extLst>
          </p:cNvPr>
          <p:cNvSpPr>
            <a:spLocks noGrp="1"/>
          </p:cNvSpPr>
          <p:nvPr>
            <p:ph type="sldNum" sz="quarter" idx="12"/>
          </p:nvPr>
        </p:nvSpPr>
        <p:spPr/>
        <p:txBody>
          <a:bodyPr/>
          <a:lstStyle>
            <a:lvl1pPr>
              <a:defRPr/>
            </a:lvl1pPr>
          </a:lstStyle>
          <a:p>
            <a:pPr>
              <a:defRPr/>
            </a:pPr>
            <a:fld id="{ED092B45-0DE0-4255-AFA2-FE044843B7C0}" type="slidenum">
              <a:rPr lang="en-GB"/>
              <a:pPr>
                <a:defRPr/>
              </a:pPr>
              <a:t>‹#›</a:t>
            </a:fld>
            <a:endParaRPr lang="en-GB"/>
          </a:p>
        </p:txBody>
      </p:sp>
    </p:spTree>
    <p:extLst>
      <p:ext uri="{BB962C8B-B14F-4D97-AF65-F5344CB8AC3E}">
        <p14:creationId xmlns:p14="http://schemas.microsoft.com/office/powerpoint/2010/main" val="385254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85B2-EBDA-46B4-90C9-04B0B143C08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C16264-1731-4BC4-A011-9DCE953255D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a:extLst>
              <a:ext uri="{FF2B5EF4-FFF2-40B4-BE49-F238E27FC236}">
                <a16:creationId xmlns:a16="http://schemas.microsoft.com/office/drawing/2014/main" id="{B3D11645-0CE4-47B4-B13D-18D5884F1C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0620F35-5396-4F6F-A10E-76FD21F003D6}"/>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6" name="Footer Placeholder 4">
            <a:extLst>
              <a:ext uri="{FF2B5EF4-FFF2-40B4-BE49-F238E27FC236}">
                <a16:creationId xmlns:a16="http://schemas.microsoft.com/office/drawing/2014/main" id="{1DB320A8-AE95-4DA9-A65D-DBF526D2C7D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7A75E7D-422B-4A87-912E-3311BBEA5B16}"/>
              </a:ext>
            </a:extLst>
          </p:cNvPr>
          <p:cNvSpPr>
            <a:spLocks noGrp="1"/>
          </p:cNvSpPr>
          <p:nvPr>
            <p:ph type="sldNum" sz="quarter" idx="12"/>
          </p:nvPr>
        </p:nvSpPr>
        <p:spPr/>
        <p:txBody>
          <a:bodyPr/>
          <a:lstStyle>
            <a:lvl1pPr>
              <a:defRPr/>
            </a:lvl1pPr>
          </a:lstStyle>
          <a:p>
            <a:pPr>
              <a:defRPr/>
            </a:pPr>
            <a:fld id="{CA32D839-5E41-4B89-9030-4D1E280022D3}" type="slidenum">
              <a:rPr lang="en-GB"/>
              <a:pPr>
                <a:defRPr/>
              </a:pPr>
              <a:t>‹#›</a:t>
            </a:fld>
            <a:endParaRPr lang="en-GB"/>
          </a:p>
        </p:txBody>
      </p:sp>
    </p:spTree>
    <p:extLst>
      <p:ext uri="{BB962C8B-B14F-4D97-AF65-F5344CB8AC3E}">
        <p14:creationId xmlns:p14="http://schemas.microsoft.com/office/powerpoint/2010/main" val="2281105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4F90-7BD8-4939-B9EF-10AB29C7C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CED9F-1695-4ACE-848A-42E0F99E69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87DE7-A3A5-403D-973F-672F8EEC4B6B}"/>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3036BC5E-16B5-4532-AD58-DC0381B16C8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1D6DE2-CA71-45EC-9426-4DA68CAA1F80}"/>
              </a:ext>
            </a:extLst>
          </p:cNvPr>
          <p:cNvSpPr>
            <a:spLocks noGrp="1"/>
          </p:cNvSpPr>
          <p:nvPr>
            <p:ph type="sldNum" sz="quarter" idx="12"/>
          </p:nvPr>
        </p:nvSpPr>
        <p:spPr/>
        <p:txBody>
          <a:bodyPr/>
          <a:lstStyle>
            <a:lvl1pPr>
              <a:defRPr/>
            </a:lvl1pPr>
          </a:lstStyle>
          <a:p>
            <a:pPr>
              <a:defRPr/>
            </a:pPr>
            <a:fld id="{A24852B2-0893-4F09-99D4-086AB17F08C9}" type="slidenum">
              <a:rPr lang="en-GB"/>
              <a:pPr>
                <a:defRPr/>
              </a:pPr>
              <a:t>‹#›</a:t>
            </a:fld>
            <a:endParaRPr lang="en-GB"/>
          </a:p>
        </p:txBody>
      </p:sp>
    </p:spTree>
    <p:extLst>
      <p:ext uri="{BB962C8B-B14F-4D97-AF65-F5344CB8AC3E}">
        <p14:creationId xmlns:p14="http://schemas.microsoft.com/office/powerpoint/2010/main" val="3016617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2E837-18DE-4366-AB43-815727ED190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39BE48-944B-4EAA-95B3-4B2EEEB07606}"/>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006B3-1AFB-4222-B7D6-02A4636BE691}"/>
              </a:ext>
            </a:extLst>
          </p:cNvPr>
          <p:cNvSpPr>
            <a:spLocks noGrp="1"/>
          </p:cNvSpPr>
          <p:nvPr>
            <p:ph type="dt" sz="half" idx="10"/>
          </p:nvPr>
        </p:nvSpPr>
        <p:spPr/>
        <p:txBody>
          <a:bodyPr/>
          <a:lstStyle>
            <a:lvl1pPr>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AEEE4C83-C850-428D-9809-6863D194FCE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D287493-5C4D-4B98-BFCE-1F4DF2E71CE9}"/>
              </a:ext>
            </a:extLst>
          </p:cNvPr>
          <p:cNvSpPr>
            <a:spLocks noGrp="1"/>
          </p:cNvSpPr>
          <p:nvPr>
            <p:ph type="sldNum" sz="quarter" idx="12"/>
          </p:nvPr>
        </p:nvSpPr>
        <p:spPr/>
        <p:txBody>
          <a:bodyPr/>
          <a:lstStyle>
            <a:lvl1pPr>
              <a:defRPr/>
            </a:lvl1pPr>
          </a:lstStyle>
          <a:p>
            <a:pPr>
              <a:defRPr/>
            </a:pPr>
            <a:fld id="{92F42560-49CB-40E8-B1FE-C6A7DF66EEE7}" type="slidenum">
              <a:rPr lang="en-GB"/>
              <a:pPr>
                <a:defRPr/>
              </a:pPr>
              <a:t>‹#›</a:t>
            </a:fld>
            <a:endParaRPr lang="en-GB"/>
          </a:p>
        </p:txBody>
      </p:sp>
    </p:spTree>
    <p:extLst>
      <p:ext uri="{BB962C8B-B14F-4D97-AF65-F5344CB8AC3E}">
        <p14:creationId xmlns:p14="http://schemas.microsoft.com/office/powerpoint/2010/main" val="17951765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BDEE67-0C57-45A5-8E6C-FB1A29AA5B24}"/>
              </a:ext>
            </a:extLst>
          </p:cNvPr>
          <p:cNvSpPr>
            <a:spLocks noGrp="1"/>
          </p:cNvSpPr>
          <p:nvPr>
            <p:ph type="dt" sz="half" idx="10"/>
          </p:nvPr>
        </p:nvSpPr>
        <p:spPr/>
        <p:txBody>
          <a:bodyPr/>
          <a:lstStyle>
            <a:lvl1pPr>
              <a:defRPr/>
            </a:lvl1pPr>
          </a:lstStyle>
          <a:p>
            <a:pPr>
              <a:defRPr/>
            </a:pPr>
            <a:fld id="{E1A9A846-3063-4F7E-8DCC-1B2448177CB4}" type="datetimeFigureOut">
              <a:rPr lang="en-GB"/>
              <a:pPr>
                <a:defRPr/>
              </a:pPr>
              <a:t>14/11/2019</a:t>
            </a:fld>
            <a:endParaRPr lang="en-GB"/>
          </a:p>
        </p:txBody>
      </p:sp>
      <p:sp>
        <p:nvSpPr>
          <p:cNvPr id="5" name="Footer Placeholder 4">
            <a:extLst>
              <a:ext uri="{FF2B5EF4-FFF2-40B4-BE49-F238E27FC236}">
                <a16:creationId xmlns:a16="http://schemas.microsoft.com/office/drawing/2014/main" id="{0423ACA7-EA48-4156-ACC7-F1C7E97FFD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6C64BA-4B94-42D3-9F38-03C402D03091}"/>
              </a:ext>
            </a:extLst>
          </p:cNvPr>
          <p:cNvSpPr>
            <a:spLocks noGrp="1"/>
          </p:cNvSpPr>
          <p:nvPr>
            <p:ph type="sldNum" sz="quarter" idx="12"/>
          </p:nvPr>
        </p:nvSpPr>
        <p:spPr/>
        <p:txBody>
          <a:bodyPr/>
          <a:lstStyle>
            <a:lvl1pPr>
              <a:defRPr/>
            </a:lvl1pPr>
          </a:lstStyle>
          <a:p>
            <a:pPr>
              <a:defRPr/>
            </a:pPr>
            <a:fld id="{51A524A4-72A8-4167-B5A0-F95DF9D4B8E0}" type="slidenum">
              <a:rPr lang="en-GB" altLang="en-US"/>
              <a:pPr>
                <a:defRPr/>
              </a:pPr>
              <a:t>‹#›</a:t>
            </a:fld>
            <a:endParaRPr lang="en-GB" altLang="en-US"/>
          </a:p>
        </p:txBody>
      </p:sp>
    </p:spTree>
    <p:extLst>
      <p:ext uri="{BB962C8B-B14F-4D97-AF65-F5344CB8AC3E}">
        <p14:creationId xmlns:p14="http://schemas.microsoft.com/office/powerpoint/2010/main" val="1024588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0034F-8601-46ED-9322-FE9D0733A516}"/>
              </a:ext>
            </a:extLst>
          </p:cNvPr>
          <p:cNvSpPr>
            <a:spLocks noGrp="1"/>
          </p:cNvSpPr>
          <p:nvPr>
            <p:ph type="dt" sz="half" idx="10"/>
          </p:nvPr>
        </p:nvSpPr>
        <p:spPr/>
        <p:txBody>
          <a:bodyPr/>
          <a:lstStyle>
            <a:lvl1pPr>
              <a:defRPr/>
            </a:lvl1pPr>
          </a:lstStyle>
          <a:p>
            <a:pPr>
              <a:defRPr/>
            </a:pPr>
            <a:fld id="{C5D128D9-303E-4538-BD87-4B928035911F}" type="datetimeFigureOut">
              <a:rPr lang="en-GB"/>
              <a:pPr>
                <a:defRPr/>
              </a:pPr>
              <a:t>14/11/2019</a:t>
            </a:fld>
            <a:endParaRPr lang="en-GB"/>
          </a:p>
        </p:txBody>
      </p:sp>
      <p:sp>
        <p:nvSpPr>
          <p:cNvPr id="5" name="Footer Placeholder 4">
            <a:extLst>
              <a:ext uri="{FF2B5EF4-FFF2-40B4-BE49-F238E27FC236}">
                <a16:creationId xmlns:a16="http://schemas.microsoft.com/office/drawing/2014/main" id="{BC63C2CA-1740-44A4-B195-D2AFBE52F4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21FF09-E90B-4064-9EAC-94380ACED745}"/>
              </a:ext>
            </a:extLst>
          </p:cNvPr>
          <p:cNvSpPr>
            <a:spLocks noGrp="1"/>
          </p:cNvSpPr>
          <p:nvPr>
            <p:ph type="sldNum" sz="quarter" idx="12"/>
          </p:nvPr>
        </p:nvSpPr>
        <p:spPr/>
        <p:txBody>
          <a:bodyPr/>
          <a:lstStyle>
            <a:lvl1pPr>
              <a:defRPr/>
            </a:lvl1pPr>
          </a:lstStyle>
          <a:p>
            <a:pPr>
              <a:defRPr/>
            </a:pPr>
            <a:fld id="{A1C73311-662B-49ED-B960-88E1B03D8B9C}" type="slidenum">
              <a:rPr lang="en-GB" altLang="en-US"/>
              <a:pPr>
                <a:defRPr/>
              </a:pPr>
              <a:t>‹#›</a:t>
            </a:fld>
            <a:endParaRPr lang="en-GB" altLang="en-US"/>
          </a:p>
        </p:txBody>
      </p:sp>
    </p:spTree>
    <p:extLst>
      <p:ext uri="{BB962C8B-B14F-4D97-AF65-F5344CB8AC3E}">
        <p14:creationId xmlns:p14="http://schemas.microsoft.com/office/powerpoint/2010/main" val="872989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AD3F0-3C3E-464D-87EA-67938855014A}"/>
              </a:ext>
            </a:extLst>
          </p:cNvPr>
          <p:cNvSpPr>
            <a:spLocks noGrp="1"/>
          </p:cNvSpPr>
          <p:nvPr>
            <p:ph type="dt" sz="half" idx="10"/>
          </p:nvPr>
        </p:nvSpPr>
        <p:spPr/>
        <p:txBody>
          <a:bodyPr/>
          <a:lstStyle>
            <a:lvl1pPr>
              <a:defRPr/>
            </a:lvl1pPr>
          </a:lstStyle>
          <a:p>
            <a:pPr>
              <a:defRPr/>
            </a:pPr>
            <a:fld id="{829BDF51-B5EB-4B8D-930C-EACC287B8B21}" type="datetimeFigureOut">
              <a:rPr lang="en-GB"/>
              <a:pPr>
                <a:defRPr/>
              </a:pPr>
              <a:t>14/11/2019</a:t>
            </a:fld>
            <a:endParaRPr lang="en-GB"/>
          </a:p>
        </p:txBody>
      </p:sp>
      <p:sp>
        <p:nvSpPr>
          <p:cNvPr id="5" name="Footer Placeholder 4">
            <a:extLst>
              <a:ext uri="{FF2B5EF4-FFF2-40B4-BE49-F238E27FC236}">
                <a16:creationId xmlns:a16="http://schemas.microsoft.com/office/drawing/2014/main" id="{3A7B1C52-621B-40AF-B884-58F9852B88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B063B52-78C6-4BBF-AA1C-C5A2BAD4A5D3}"/>
              </a:ext>
            </a:extLst>
          </p:cNvPr>
          <p:cNvSpPr>
            <a:spLocks noGrp="1"/>
          </p:cNvSpPr>
          <p:nvPr>
            <p:ph type="sldNum" sz="quarter" idx="12"/>
          </p:nvPr>
        </p:nvSpPr>
        <p:spPr/>
        <p:txBody>
          <a:bodyPr/>
          <a:lstStyle>
            <a:lvl1pPr>
              <a:defRPr/>
            </a:lvl1pPr>
          </a:lstStyle>
          <a:p>
            <a:pPr>
              <a:defRPr/>
            </a:pPr>
            <a:fld id="{709F9911-B022-4653-BF05-FF1BD59960A6}" type="slidenum">
              <a:rPr lang="en-GB" altLang="en-US"/>
              <a:pPr>
                <a:defRPr/>
              </a:pPr>
              <a:t>‹#›</a:t>
            </a:fld>
            <a:endParaRPr lang="en-GB" altLang="en-US"/>
          </a:p>
        </p:txBody>
      </p:sp>
    </p:spTree>
    <p:extLst>
      <p:ext uri="{BB962C8B-B14F-4D97-AF65-F5344CB8AC3E}">
        <p14:creationId xmlns:p14="http://schemas.microsoft.com/office/powerpoint/2010/main" val="23671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9CF82-3E8C-4431-8372-742263DE790E}"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2289967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096394E-3E7C-4714-BF27-EC05CD5CB235}"/>
              </a:ext>
            </a:extLst>
          </p:cNvPr>
          <p:cNvSpPr>
            <a:spLocks noGrp="1"/>
          </p:cNvSpPr>
          <p:nvPr>
            <p:ph type="dt" sz="half" idx="10"/>
          </p:nvPr>
        </p:nvSpPr>
        <p:spPr/>
        <p:txBody>
          <a:bodyPr/>
          <a:lstStyle>
            <a:lvl1pPr>
              <a:defRPr/>
            </a:lvl1pPr>
          </a:lstStyle>
          <a:p>
            <a:pPr>
              <a:defRPr/>
            </a:pPr>
            <a:fld id="{FBF1F669-F760-48C5-8F39-CCC9D65187C8}" type="datetimeFigureOut">
              <a:rPr lang="en-GB"/>
              <a:pPr>
                <a:defRPr/>
              </a:pPr>
              <a:t>14/11/2019</a:t>
            </a:fld>
            <a:endParaRPr lang="en-GB"/>
          </a:p>
        </p:txBody>
      </p:sp>
      <p:sp>
        <p:nvSpPr>
          <p:cNvPr id="6" name="Footer Placeholder 4">
            <a:extLst>
              <a:ext uri="{FF2B5EF4-FFF2-40B4-BE49-F238E27FC236}">
                <a16:creationId xmlns:a16="http://schemas.microsoft.com/office/drawing/2014/main" id="{4A5159AB-583C-4216-A4DC-742BAC1557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3B670AB-AC07-4247-8A64-A30D3D5ACDE4}"/>
              </a:ext>
            </a:extLst>
          </p:cNvPr>
          <p:cNvSpPr>
            <a:spLocks noGrp="1"/>
          </p:cNvSpPr>
          <p:nvPr>
            <p:ph type="sldNum" sz="quarter" idx="12"/>
          </p:nvPr>
        </p:nvSpPr>
        <p:spPr/>
        <p:txBody>
          <a:bodyPr/>
          <a:lstStyle>
            <a:lvl1pPr>
              <a:defRPr/>
            </a:lvl1pPr>
          </a:lstStyle>
          <a:p>
            <a:pPr>
              <a:defRPr/>
            </a:pPr>
            <a:fld id="{2FC42ACD-D1DE-4456-8010-95966997202A}" type="slidenum">
              <a:rPr lang="en-GB" altLang="en-US"/>
              <a:pPr>
                <a:defRPr/>
              </a:pPr>
              <a:t>‹#›</a:t>
            </a:fld>
            <a:endParaRPr lang="en-GB" altLang="en-US"/>
          </a:p>
        </p:txBody>
      </p:sp>
    </p:spTree>
    <p:extLst>
      <p:ext uri="{BB962C8B-B14F-4D97-AF65-F5344CB8AC3E}">
        <p14:creationId xmlns:p14="http://schemas.microsoft.com/office/powerpoint/2010/main" val="257836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9A6DA5F-664A-4E4B-9CE7-1E0308E89940}"/>
              </a:ext>
            </a:extLst>
          </p:cNvPr>
          <p:cNvSpPr>
            <a:spLocks noGrp="1"/>
          </p:cNvSpPr>
          <p:nvPr>
            <p:ph type="dt" sz="half" idx="10"/>
          </p:nvPr>
        </p:nvSpPr>
        <p:spPr/>
        <p:txBody>
          <a:bodyPr/>
          <a:lstStyle>
            <a:lvl1pPr>
              <a:defRPr/>
            </a:lvl1pPr>
          </a:lstStyle>
          <a:p>
            <a:pPr>
              <a:defRPr/>
            </a:pPr>
            <a:fld id="{7F2CE25B-C3A1-44D1-8876-0570D76B2BDE}" type="datetimeFigureOut">
              <a:rPr lang="en-GB"/>
              <a:pPr>
                <a:defRPr/>
              </a:pPr>
              <a:t>14/11/2019</a:t>
            </a:fld>
            <a:endParaRPr lang="en-GB"/>
          </a:p>
        </p:txBody>
      </p:sp>
      <p:sp>
        <p:nvSpPr>
          <p:cNvPr id="8" name="Footer Placeholder 4">
            <a:extLst>
              <a:ext uri="{FF2B5EF4-FFF2-40B4-BE49-F238E27FC236}">
                <a16:creationId xmlns:a16="http://schemas.microsoft.com/office/drawing/2014/main" id="{D6939839-8B89-4AD8-9F14-B084655D568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2C71FF7-7D00-4336-882B-0F105BDDED06}"/>
              </a:ext>
            </a:extLst>
          </p:cNvPr>
          <p:cNvSpPr>
            <a:spLocks noGrp="1"/>
          </p:cNvSpPr>
          <p:nvPr>
            <p:ph type="sldNum" sz="quarter" idx="12"/>
          </p:nvPr>
        </p:nvSpPr>
        <p:spPr/>
        <p:txBody>
          <a:bodyPr/>
          <a:lstStyle>
            <a:lvl1pPr>
              <a:defRPr/>
            </a:lvl1pPr>
          </a:lstStyle>
          <a:p>
            <a:pPr>
              <a:defRPr/>
            </a:pPr>
            <a:fld id="{592CD963-2721-4239-A483-13EC6D6C5D48}" type="slidenum">
              <a:rPr lang="en-GB" altLang="en-US"/>
              <a:pPr>
                <a:defRPr/>
              </a:pPr>
              <a:t>‹#›</a:t>
            </a:fld>
            <a:endParaRPr lang="en-GB" altLang="en-US"/>
          </a:p>
        </p:txBody>
      </p:sp>
    </p:spTree>
    <p:extLst>
      <p:ext uri="{BB962C8B-B14F-4D97-AF65-F5344CB8AC3E}">
        <p14:creationId xmlns:p14="http://schemas.microsoft.com/office/powerpoint/2010/main" val="3441637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13E0D38-BE64-4C60-A29A-E619D8787088}"/>
              </a:ext>
            </a:extLst>
          </p:cNvPr>
          <p:cNvSpPr>
            <a:spLocks noGrp="1"/>
          </p:cNvSpPr>
          <p:nvPr>
            <p:ph type="dt" sz="half" idx="10"/>
          </p:nvPr>
        </p:nvSpPr>
        <p:spPr/>
        <p:txBody>
          <a:bodyPr/>
          <a:lstStyle>
            <a:lvl1pPr>
              <a:defRPr/>
            </a:lvl1pPr>
          </a:lstStyle>
          <a:p>
            <a:pPr>
              <a:defRPr/>
            </a:pPr>
            <a:fld id="{24570A64-669A-46D6-82EA-B3B95C4EDAD4}" type="datetimeFigureOut">
              <a:rPr lang="en-GB"/>
              <a:pPr>
                <a:defRPr/>
              </a:pPr>
              <a:t>14/11/2019</a:t>
            </a:fld>
            <a:endParaRPr lang="en-GB"/>
          </a:p>
        </p:txBody>
      </p:sp>
      <p:sp>
        <p:nvSpPr>
          <p:cNvPr id="4" name="Footer Placeholder 4">
            <a:extLst>
              <a:ext uri="{FF2B5EF4-FFF2-40B4-BE49-F238E27FC236}">
                <a16:creationId xmlns:a16="http://schemas.microsoft.com/office/drawing/2014/main" id="{3956E254-39BE-48D3-B2F0-C87918F2E88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BDBA83D-DDD9-489E-83EC-8F33E3ABEF27}"/>
              </a:ext>
            </a:extLst>
          </p:cNvPr>
          <p:cNvSpPr>
            <a:spLocks noGrp="1"/>
          </p:cNvSpPr>
          <p:nvPr>
            <p:ph type="sldNum" sz="quarter" idx="12"/>
          </p:nvPr>
        </p:nvSpPr>
        <p:spPr/>
        <p:txBody>
          <a:bodyPr/>
          <a:lstStyle>
            <a:lvl1pPr>
              <a:defRPr/>
            </a:lvl1pPr>
          </a:lstStyle>
          <a:p>
            <a:pPr>
              <a:defRPr/>
            </a:pPr>
            <a:fld id="{96CDEA75-0BE0-4738-B685-D92C59978C29}" type="slidenum">
              <a:rPr lang="en-GB" altLang="en-US"/>
              <a:pPr>
                <a:defRPr/>
              </a:pPr>
              <a:t>‹#›</a:t>
            </a:fld>
            <a:endParaRPr lang="en-GB" altLang="en-US"/>
          </a:p>
        </p:txBody>
      </p:sp>
    </p:spTree>
    <p:extLst>
      <p:ext uri="{BB962C8B-B14F-4D97-AF65-F5344CB8AC3E}">
        <p14:creationId xmlns:p14="http://schemas.microsoft.com/office/powerpoint/2010/main" val="2609649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A49DE8-4226-48BD-AFE1-A751E6EEB020}"/>
              </a:ext>
            </a:extLst>
          </p:cNvPr>
          <p:cNvSpPr>
            <a:spLocks noGrp="1"/>
          </p:cNvSpPr>
          <p:nvPr>
            <p:ph type="dt" sz="half" idx="10"/>
          </p:nvPr>
        </p:nvSpPr>
        <p:spPr/>
        <p:txBody>
          <a:bodyPr/>
          <a:lstStyle>
            <a:lvl1pPr>
              <a:defRPr/>
            </a:lvl1pPr>
          </a:lstStyle>
          <a:p>
            <a:pPr>
              <a:defRPr/>
            </a:pPr>
            <a:fld id="{B0065F23-FAF4-4747-AA99-365C562E0643}" type="datetimeFigureOut">
              <a:rPr lang="en-GB"/>
              <a:pPr>
                <a:defRPr/>
              </a:pPr>
              <a:t>14/11/2019</a:t>
            </a:fld>
            <a:endParaRPr lang="en-GB"/>
          </a:p>
        </p:txBody>
      </p:sp>
      <p:sp>
        <p:nvSpPr>
          <p:cNvPr id="3" name="Footer Placeholder 4">
            <a:extLst>
              <a:ext uri="{FF2B5EF4-FFF2-40B4-BE49-F238E27FC236}">
                <a16:creationId xmlns:a16="http://schemas.microsoft.com/office/drawing/2014/main" id="{F62045D3-F672-46CA-B918-0C0B7362A87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B5E1AC0-192A-46A6-971F-33E1D2D5FABB}"/>
              </a:ext>
            </a:extLst>
          </p:cNvPr>
          <p:cNvSpPr>
            <a:spLocks noGrp="1"/>
          </p:cNvSpPr>
          <p:nvPr>
            <p:ph type="sldNum" sz="quarter" idx="12"/>
          </p:nvPr>
        </p:nvSpPr>
        <p:spPr/>
        <p:txBody>
          <a:bodyPr/>
          <a:lstStyle>
            <a:lvl1pPr>
              <a:defRPr/>
            </a:lvl1pPr>
          </a:lstStyle>
          <a:p>
            <a:pPr>
              <a:defRPr/>
            </a:pPr>
            <a:fld id="{5588BE95-014E-42D5-B64E-B2B8D2A6239D}" type="slidenum">
              <a:rPr lang="en-GB" altLang="en-US"/>
              <a:pPr>
                <a:defRPr/>
              </a:pPr>
              <a:t>‹#›</a:t>
            </a:fld>
            <a:endParaRPr lang="en-GB" altLang="en-US"/>
          </a:p>
        </p:txBody>
      </p:sp>
    </p:spTree>
    <p:extLst>
      <p:ext uri="{BB962C8B-B14F-4D97-AF65-F5344CB8AC3E}">
        <p14:creationId xmlns:p14="http://schemas.microsoft.com/office/powerpoint/2010/main" val="41703706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5418EC-4539-4186-BB0D-EEED0A0FA099}"/>
              </a:ext>
            </a:extLst>
          </p:cNvPr>
          <p:cNvSpPr>
            <a:spLocks noGrp="1"/>
          </p:cNvSpPr>
          <p:nvPr>
            <p:ph type="dt" sz="half" idx="10"/>
          </p:nvPr>
        </p:nvSpPr>
        <p:spPr/>
        <p:txBody>
          <a:bodyPr/>
          <a:lstStyle>
            <a:lvl1pPr>
              <a:defRPr/>
            </a:lvl1pPr>
          </a:lstStyle>
          <a:p>
            <a:pPr>
              <a:defRPr/>
            </a:pPr>
            <a:fld id="{39E91ADE-7057-4324-A41C-445011496F18}" type="datetimeFigureOut">
              <a:rPr lang="en-GB"/>
              <a:pPr>
                <a:defRPr/>
              </a:pPr>
              <a:t>14/11/2019</a:t>
            </a:fld>
            <a:endParaRPr lang="en-GB"/>
          </a:p>
        </p:txBody>
      </p:sp>
      <p:sp>
        <p:nvSpPr>
          <p:cNvPr id="6" name="Footer Placeholder 4">
            <a:extLst>
              <a:ext uri="{FF2B5EF4-FFF2-40B4-BE49-F238E27FC236}">
                <a16:creationId xmlns:a16="http://schemas.microsoft.com/office/drawing/2014/main" id="{924959C6-6720-4CA0-9EB1-99F8FE8E77C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2018A53-18AE-46B4-B1B9-307DF462BD05}"/>
              </a:ext>
            </a:extLst>
          </p:cNvPr>
          <p:cNvSpPr>
            <a:spLocks noGrp="1"/>
          </p:cNvSpPr>
          <p:nvPr>
            <p:ph type="sldNum" sz="quarter" idx="12"/>
          </p:nvPr>
        </p:nvSpPr>
        <p:spPr/>
        <p:txBody>
          <a:bodyPr/>
          <a:lstStyle>
            <a:lvl1pPr>
              <a:defRPr/>
            </a:lvl1pPr>
          </a:lstStyle>
          <a:p>
            <a:pPr>
              <a:defRPr/>
            </a:pPr>
            <a:fld id="{C18CB240-5531-4D1B-A47E-E288DB01EAFE}" type="slidenum">
              <a:rPr lang="en-GB" altLang="en-US"/>
              <a:pPr>
                <a:defRPr/>
              </a:pPr>
              <a:t>‹#›</a:t>
            </a:fld>
            <a:endParaRPr lang="en-GB" altLang="en-US"/>
          </a:p>
        </p:txBody>
      </p:sp>
    </p:spTree>
    <p:extLst>
      <p:ext uri="{BB962C8B-B14F-4D97-AF65-F5344CB8AC3E}">
        <p14:creationId xmlns:p14="http://schemas.microsoft.com/office/powerpoint/2010/main" val="3174523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532F631-1000-48D1-BC49-6A9B4A47AF2F}"/>
              </a:ext>
            </a:extLst>
          </p:cNvPr>
          <p:cNvSpPr>
            <a:spLocks noGrp="1"/>
          </p:cNvSpPr>
          <p:nvPr>
            <p:ph type="dt" sz="half" idx="10"/>
          </p:nvPr>
        </p:nvSpPr>
        <p:spPr/>
        <p:txBody>
          <a:bodyPr/>
          <a:lstStyle>
            <a:lvl1pPr>
              <a:defRPr/>
            </a:lvl1pPr>
          </a:lstStyle>
          <a:p>
            <a:pPr>
              <a:defRPr/>
            </a:pPr>
            <a:fld id="{913E5A2B-9F40-40CD-BA1C-FB8D908FD827}" type="datetimeFigureOut">
              <a:rPr lang="en-GB"/>
              <a:pPr>
                <a:defRPr/>
              </a:pPr>
              <a:t>14/11/2019</a:t>
            </a:fld>
            <a:endParaRPr lang="en-GB"/>
          </a:p>
        </p:txBody>
      </p:sp>
      <p:sp>
        <p:nvSpPr>
          <p:cNvPr id="6" name="Footer Placeholder 4">
            <a:extLst>
              <a:ext uri="{FF2B5EF4-FFF2-40B4-BE49-F238E27FC236}">
                <a16:creationId xmlns:a16="http://schemas.microsoft.com/office/drawing/2014/main" id="{498D8CF5-2251-4B47-9670-14E0E80E88F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C27058-917B-4797-88B5-4D2113D461B0}"/>
              </a:ext>
            </a:extLst>
          </p:cNvPr>
          <p:cNvSpPr>
            <a:spLocks noGrp="1"/>
          </p:cNvSpPr>
          <p:nvPr>
            <p:ph type="sldNum" sz="quarter" idx="12"/>
          </p:nvPr>
        </p:nvSpPr>
        <p:spPr/>
        <p:txBody>
          <a:bodyPr/>
          <a:lstStyle>
            <a:lvl1pPr>
              <a:defRPr/>
            </a:lvl1pPr>
          </a:lstStyle>
          <a:p>
            <a:pPr>
              <a:defRPr/>
            </a:pPr>
            <a:fld id="{B6B8AC92-50FA-4CBB-9668-BD38809F071F}" type="slidenum">
              <a:rPr lang="en-GB" altLang="en-US"/>
              <a:pPr>
                <a:defRPr/>
              </a:pPr>
              <a:t>‹#›</a:t>
            </a:fld>
            <a:endParaRPr lang="en-GB" altLang="en-US"/>
          </a:p>
        </p:txBody>
      </p:sp>
    </p:spTree>
    <p:extLst>
      <p:ext uri="{BB962C8B-B14F-4D97-AF65-F5344CB8AC3E}">
        <p14:creationId xmlns:p14="http://schemas.microsoft.com/office/powerpoint/2010/main" val="3445037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E7CAF-FDB8-498D-BBB6-4B3943AE3322}"/>
              </a:ext>
            </a:extLst>
          </p:cNvPr>
          <p:cNvSpPr>
            <a:spLocks noGrp="1"/>
          </p:cNvSpPr>
          <p:nvPr>
            <p:ph type="dt" sz="half" idx="10"/>
          </p:nvPr>
        </p:nvSpPr>
        <p:spPr/>
        <p:txBody>
          <a:bodyPr/>
          <a:lstStyle>
            <a:lvl1pPr>
              <a:defRPr/>
            </a:lvl1pPr>
          </a:lstStyle>
          <a:p>
            <a:pPr>
              <a:defRPr/>
            </a:pPr>
            <a:fld id="{97CB879A-63AF-4C73-A02C-A9F99CA41AE7}" type="datetimeFigureOut">
              <a:rPr lang="en-GB"/>
              <a:pPr>
                <a:defRPr/>
              </a:pPr>
              <a:t>14/11/2019</a:t>
            </a:fld>
            <a:endParaRPr lang="en-GB"/>
          </a:p>
        </p:txBody>
      </p:sp>
      <p:sp>
        <p:nvSpPr>
          <p:cNvPr id="5" name="Footer Placeholder 4">
            <a:extLst>
              <a:ext uri="{FF2B5EF4-FFF2-40B4-BE49-F238E27FC236}">
                <a16:creationId xmlns:a16="http://schemas.microsoft.com/office/drawing/2014/main" id="{C003E1BE-8F7A-4A74-A662-E80251F1EF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C604431-53FA-4A7E-AEBD-4F2D3E5CA1AB}"/>
              </a:ext>
            </a:extLst>
          </p:cNvPr>
          <p:cNvSpPr>
            <a:spLocks noGrp="1"/>
          </p:cNvSpPr>
          <p:nvPr>
            <p:ph type="sldNum" sz="quarter" idx="12"/>
          </p:nvPr>
        </p:nvSpPr>
        <p:spPr/>
        <p:txBody>
          <a:bodyPr/>
          <a:lstStyle>
            <a:lvl1pPr>
              <a:defRPr/>
            </a:lvl1pPr>
          </a:lstStyle>
          <a:p>
            <a:pPr>
              <a:defRPr/>
            </a:pPr>
            <a:fld id="{EB501C56-F093-474B-B535-9DBE1C240912}" type="slidenum">
              <a:rPr lang="en-GB" altLang="en-US"/>
              <a:pPr>
                <a:defRPr/>
              </a:pPr>
              <a:t>‹#›</a:t>
            </a:fld>
            <a:endParaRPr lang="en-GB" altLang="en-US"/>
          </a:p>
        </p:txBody>
      </p:sp>
    </p:spTree>
    <p:extLst>
      <p:ext uri="{BB962C8B-B14F-4D97-AF65-F5344CB8AC3E}">
        <p14:creationId xmlns:p14="http://schemas.microsoft.com/office/powerpoint/2010/main" val="21022881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EAF224-719B-4D55-924E-E3A10519DA24}"/>
              </a:ext>
            </a:extLst>
          </p:cNvPr>
          <p:cNvSpPr>
            <a:spLocks noGrp="1"/>
          </p:cNvSpPr>
          <p:nvPr>
            <p:ph type="dt" sz="half" idx="10"/>
          </p:nvPr>
        </p:nvSpPr>
        <p:spPr/>
        <p:txBody>
          <a:bodyPr/>
          <a:lstStyle>
            <a:lvl1pPr>
              <a:defRPr/>
            </a:lvl1pPr>
          </a:lstStyle>
          <a:p>
            <a:pPr>
              <a:defRPr/>
            </a:pPr>
            <a:fld id="{ED20C834-5CF2-4310-B9E9-44BE37492501}" type="datetimeFigureOut">
              <a:rPr lang="en-GB"/>
              <a:pPr>
                <a:defRPr/>
              </a:pPr>
              <a:t>14/11/2019</a:t>
            </a:fld>
            <a:endParaRPr lang="en-GB"/>
          </a:p>
        </p:txBody>
      </p:sp>
      <p:sp>
        <p:nvSpPr>
          <p:cNvPr id="5" name="Footer Placeholder 4">
            <a:extLst>
              <a:ext uri="{FF2B5EF4-FFF2-40B4-BE49-F238E27FC236}">
                <a16:creationId xmlns:a16="http://schemas.microsoft.com/office/drawing/2014/main" id="{107CCA9C-B82B-438D-A046-E7227DCC99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1E04B08-3F9A-4CC3-A6A0-7D7C6B552941}"/>
              </a:ext>
            </a:extLst>
          </p:cNvPr>
          <p:cNvSpPr>
            <a:spLocks noGrp="1"/>
          </p:cNvSpPr>
          <p:nvPr>
            <p:ph type="sldNum" sz="quarter" idx="12"/>
          </p:nvPr>
        </p:nvSpPr>
        <p:spPr/>
        <p:txBody>
          <a:bodyPr/>
          <a:lstStyle>
            <a:lvl1pPr>
              <a:defRPr/>
            </a:lvl1pPr>
          </a:lstStyle>
          <a:p>
            <a:pPr>
              <a:defRPr/>
            </a:pPr>
            <a:fld id="{B065204C-86B7-4AF2-A792-BCBADAE68824}" type="slidenum">
              <a:rPr lang="en-GB" altLang="en-US"/>
              <a:pPr>
                <a:defRPr/>
              </a:pPr>
              <a:t>‹#›</a:t>
            </a:fld>
            <a:endParaRPr lang="en-GB" altLang="en-US"/>
          </a:p>
        </p:txBody>
      </p:sp>
    </p:spTree>
    <p:extLst>
      <p:ext uri="{BB962C8B-B14F-4D97-AF65-F5344CB8AC3E}">
        <p14:creationId xmlns:p14="http://schemas.microsoft.com/office/powerpoint/2010/main" val="3660588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31A5-C1A9-4B8F-B510-91F95EB4C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D88D6-5CF5-4BE2-BFCA-13711E1A5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6F37DD-8BDC-4770-B1AE-497FE2D61961}"/>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8F47A2F5-0AAD-40D1-AEE5-67F73DB02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06E4C-228A-4CB6-AA7F-C44D50083B20}"/>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2538875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C7AD-51A9-4604-B892-BBB5212DE9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091A-A89F-494E-8499-193C54EFA1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8D737-2579-4B8E-9C7B-E7E88E9CD241}"/>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F8957A54-3FBB-4D12-B74A-91E466B61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14EC5-D161-4F4D-8516-D0774F3B2F28}"/>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33465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09CF82-3E8C-4431-8372-742263DE790E}"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20519396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EE10-CD63-4256-BB5C-AF08E2F15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5C2FDB-AA3B-4EE6-8EC6-02EB5D4C1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CB4A2-AC92-4F5A-A0B5-0B1BCE02475F}"/>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0F4C1647-3083-40A9-B295-DBCC2FC515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93A64-1365-499C-87A2-2ABFD8F3AB1C}"/>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9165006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0247-3CA0-4680-A29E-716364513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450849-357F-45FF-B0BB-5AF2F88B08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67C6EA-0BC8-4E5A-B141-A03AF2B1E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5E2C88-191D-4850-BD17-A0CA45BF5F90}"/>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6" name="Footer Placeholder 5">
            <a:extLst>
              <a:ext uri="{FF2B5EF4-FFF2-40B4-BE49-F238E27FC236}">
                <a16:creationId xmlns:a16="http://schemas.microsoft.com/office/drawing/2014/main" id="{3FCC3F80-D240-4A79-8305-C321E194D7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4AA08E-E6CA-46B3-9F8E-523024969A36}"/>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14080621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794A-0447-415C-A827-9B38E09CA6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29A7B4-C6F4-4223-977C-2D95FEBE8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D2C25-FD8C-4742-94E7-CF5AA267D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2721E5-35FF-42BF-81F4-D7D3F86DC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8E1AE-4274-4606-B5BF-3570FE602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A0C203-DE17-478E-97C0-68749EACC915}"/>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8" name="Footer Placeholder 7">
            <a:extLst>
              <a:ext uri="{FF2B5EF4-FFF2-40B4-BE49-F238E27FC236}">
                <a16:creationId xmlns:a16="http://schemas.microsoft.com/office/drawing/2014/main" id="{A0D8200B-0CD0-4FD5-AEAE-E46264DDB8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1D9E08-D83D-4C4B-A3FE-E017901B9DC0}"/>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1342151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7C6C-74A2-41E4-8A62-4373A89AB3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E5B173-F148-4142-84F7-C40013A1F8B7}"/>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4" name="Footer Placeholder 3">
            <a:extLst>
              <a:ext uri="{FF2B5EF4-FFF2-40B4-BE49-F238E27FC236}">
                <a16:creationId xmlns:a16="http://schemas.microsoft.com/office/drawing/2014/main" id="{C6C73F92-3DDC-45E0-8C00-97E3BEE7A0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6FD8A-4158-4BD5-9CB6-AFC67AC12D95}"/>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4291412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EDE5-3249-40F4-878D-BFE11E80F9A0}"/>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3" name="Footer Placeholder 2">
            <a:extLst>
              <a:ext uri="{FF2B5EF4-FFF2-40B4-BE49-F238E27FC236}">
                <a16:creationId xmlns:a16="http://schemas.microsoft.com/office/drawing/2014/main" id="{2DD92B4A-A13D-459F-9A51-3E23B32392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000510-F5E0-4E3D-B8CA-49CFDAA9A089}"/>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168484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FE04-81F9-49C6-A41D-88E3198A8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B021A4-DDFF-46F0-8290-79D4B18FE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006EEC-8AA1-4563-A01D-B7096A714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76B11-9C35-43D8-850A-4F2A003966C4}"/>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6" name="Footer Placeholder 5">
            <a:extLst>
              <a:ext uri="{FF2B5EF4-FFF2-40B4-BE49-F238E27FC236}">
                <a16:creationId xmlns:a16="http://schemas.microsoft.com/office/drawing/2014/main" id="{144BF82C-9D09-48B9-A37F-628AA05D2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5FA47-C4D2-4048-88D8-569AF9FCF160}"/>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3263481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1D61-0881-4D4B-BD0A-EB246D485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03812C-AC62-44B6-9237-56DCD33B4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D53CB8-3CC0-4AAC-955D-8F3C68A09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07FB4-0C1B-44D9-8B63-80273857D1D4}"/>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6" name="Footer Placeholder 5">
            <a:extLst>
              <a:ext uri="{FF2B5EF4-FFF2-40B4-BE49-F238E27FC236}">
                <a16:creationId xmlns:a16="http://schemas.microsoft.com/office/drawing/2014/main" id="{A7EF0E1C-6F69-4EBF-B579-1AED473AD5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C47B2-7D56-4D44-A1A6-D21BE8B34DF3}"/>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41456227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342A-6D33-4987-BDA8-5CD14B53C2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02BD4A-77E9-4ABB-94F9-38623BD2F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595771-5493-4B0F-B0C1-74E6B5748E1C}"/>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B8DEE1CD-ECC3-4854-974C-7183E707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44FED0-1DE5-4122-8ADA-150C3E1EB1B0}"/>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10030429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BF0BA-D444-4C96-AF76-9BC83AB12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97C881-6915-48B5-B106-CF1A76BBF8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26661-4CF4-4F44-B5CD-8C37149B4E8E}"/>
              </a:ext>
            </a:extLst>
          </p:cNvPr>
          <p:cNvSpPr>
            <a:spLocks noGrp="1"/>
          </p:cNvSpPr>
          <p:nvPr>
            <p:ph type="dt" sz="half" idx="10"/>
          </p:nvPr>
        </p:nvSpPr>
        <p:spPr/>
        <p:txBody>
          <a:body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877222B7-A026-4810-83C9-3A5CB37461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1BC83-FF7E-4FC8-9361-CCA16EA0F44C}"/>
              </a:ext>
            </a:extLst>
          </p:cNvPr>
          <p:cNvSpPr>
            <a:spLocks noGrp="1"/>
          </p:cNvSpPr>
          <p:nvPr>
            <p:ph type="sldNum" sz="quarter" idx="12"/>
          </p:nvPr>
        </p:nvSpPr>
        <p:spPr/>
        <p:txBody>
          <a:bodyPr/>
          <a:lstStyle/>
          <a:p>
            <a:fld id="{8B501907-6EA1-4BDC-89A0-9924C6F51468}" type="slidenum">
              <a:rPr lang="en-GB" smtClean="0"/>
              <a:t>‹#›</a:t>
            </a:fld>
            <a:endParaRPr lang="en-GB"/>
          </a:p>
        </p:txBody>
      </p:sp>
    </p:spTree>
    <p:extLst>
      <p:ext uri="{BB962C8B-B14F-4D97-AF65-F5344CB8AC3E}">
        <p14:creationId xmlns:p14="http://schemas.microsoft.com/office/powerpoint/2010/main" val="355513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09CF82-3E8C-4431-8372-742263DE790E}"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66608A-4684-498A-9FDD-B6C454BD1A58}" type="slidenum">
              <a:rPr lang="en-GB" smtClean="0"/>
              <a:t>‹#›</a:t>
            </a:fld>
            <a:endParaRPr lang="en-GB"/>
          </a:p>
        </p:txBody>
      </p:sp>
    </p:spTree>
    <p:extLst>
      <p:ext uri="{BB962C8B-B14F-4D97-AF65-F5344CB8AC3E}">
        <p14:creationId xmlns:p14="http://schemas.microsoft.com/office/powerpoint/2010/main" val="13673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46000">
              <a:schemeClr val="accent1">
                <a:tint val="44500"/>
                <a:satMod val="160000"/>
              </a:schemeClr>
            </a:gs>
            <a:gs pos="73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9CF82-3E8C-4431-8372-742263DE790E}" type="datetimeFigureOut">
              <a:rPr lang="en-GB" smtClean="0"/>
              <a:t>14/11/2019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6608A-4684-498A-9FDD-B6C454BD1A58}" type="slidenum">
              <a:rPr lang="en-GB" smtClean="0"/>
              <a:t>‹#›</a:t>
            </a:fld>
            <a:endParaRPr lang="en-GB"/>
          </a:p>
        </p:txBody>
      </p:sp>
    </p:spTree>
    <p:extLst>
      <p:ext uri="{BB962C8B-B14F-4D97-AF65-F5344CB8AC3E}">
        <p14:creationId xmlns:p14="http://schemas.microsoft.com/office/powerpoint/2010/main" val="131858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C6C3B-EEFF-41D5-9D51-A479CB5528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294725-BE50-47FF-9445-28339D2C6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0ACECA-D793-4FD1-A964-F6A338F8C6E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E5F40F-2F19-4E61-9C21-68097042C315}" type="datetimeFigureOut">
              <a:rPr lang="en-GB" smtClean="0"/>
              <a:t>14/11/2019</a:t>
            </a:fld>
            <a:endParaRPr lang="en-GB"/>
          </a:p>
        </p:txBody>
      </p:sp>
      <p:sp>
        <p:nvSpPr>
          <p:cNvPr id="5" name="Footer Placeholder 4">
            <a:extLst>
              <a:ext uri="{FF2B5EF4-FFF2-40B4-BE49-F238E27FC236}">
                <a16:creationId xmlns:a16="http://schemas.microsoft.com/office/drawing/2014/main" id="{CA2F57D2-6862-440E-9090-3C315CC30D4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5BF1D-AF10-4A52-A7E4-B4A73AFBAE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50A42-7E1E-4A7B-951C-2CFA5CF12960}" type="slidenum">
              <a:rPr lang="en-GB" smtClean="0"/>
              <a:t>‹#›</a:t>
            </a:fld>
            <a:endParaRPr lang="en-GB"/>
          </a:p>
        </p:txBody>
      </p:sp>
    </p:spTree>
    <p:extLst>
      <p:ext uri="{BB962C8B-B14F-4D97-AF65-F5344CB8AC3E}">
        <p14:creationId xmlns:p14="http://schemas.microsoft.com/office/powerpoint/2010/main" val="3690635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221AE-7D86-42D2-B51D-A532BEA58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EABD5-AD18-4446-AD68-09FDAB692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6AF14-4E51-4BBF-9D6B-C88A8E30D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99687-D977-4652-8FB4-38DC109B987E}" type="datetimeFigureOut">
              <a:rPr lang="en-GB" smtClean="0"/>
              <a:t>14/11/2019</a:t>
            </a:fld>
            <a:endParaRPr lang="en-GB"/>
          </a:p>
        </p:txBody>
      </p:sp>
      <p:sp>
        <p:nvSpPr>
          <p:cNvPr id="5" name="Footer Placeholder 4">
            <a:extLst>
              <a:ext uri="{FF2B5EF4-FFF2-40B4-BE49-F238E27FC236}">
                <a16:creationId xmlns:a16="http://schemas.microsoft.com/office/drawing/2014/main" id="{2034F76D-1D71-4ED5-BD5C-77CF4C6D9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09CC60-19E6-423D-97DC-E597E7D93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D4C0F-0869-4165-AF6A-49761E778B7C}" type="slidenum">
              <a:rPr lang="en-GB" smtClean="0"/>
              <a:t>‹#›</a:t>
            </a:fld>
            <a:endParaRPr lang="en-GB"/>
          </a:p>
        </p:txBody>
      </p:sp>
    </p:spTree>
    <p:extLst>
      <p:ext uri="{BB962C8B-B14F-4D97-AF65-F5344CB8AC3E}">
        <p14:creationId xmlns:p14="http://schemas.microsoft.com/office/powerpoint/2010/main" val="2266908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7A930-FB22-49DD-B266-5E850DC34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08E5BC-F98D-4B41-87FC-1BEC27CC8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2145C-668B-480A-A9C2-F48A4F493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F0E68-5C39-4D0D-B594-CB2C19A2D57A}" type="datetimeFigureOut">
              <a:rPr lang="en-GB" smtClean="0"/>
              <a:t>14/11/2019</a:t>
            </a:fld>
            <a:endParaRPr lang="en-GB"/>
          </a:p>
        </p:txBody>
      </p:sp>
      <p:sp>
        <p:nvSpPr>
          <p:cNvPr id="5" name="Footer Placeholder 4">
            <a:extLst>
              <a:ext uri="{FF2B5EF4-FFF2-40B4-BE49-F238E27FC236}">
                <a16:creationId xmlns:a16="http://schemas.microsoft.com/office/drawing/2014/main" id="{1A3D4288-2100-4537-91F2-96D363DD3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3FBDDE-AB8A-4BAE-964B-129E3997A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83BBE-111C-466E-B423-947FE2C63BCF}" type="slidenum">
              <a:rPr lang="en-GB" smtClean="0"/>
              <a:t>‹#›</a:t>
            </a:fld>
            <a:endParaRPr lang="en-GB"/>
          </a:p>
        </p:txBody>
      </p:sp>
    </p:spTree>
    <p:extLst>
      <p:ext uri="{BB962C8B-B14F-4D97-AF65-F5344CB8AC3E}">
        <p14:creationId xmlns:p14="http://schemas.microsoft.com/office/powerpoint/2010/main" val="42257134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14546E-DBB8-499B-BCBF-AAD4D81727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439CCE8-05EA-4AAA-BFCF-7D137A6E23D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B2972C-C176-7A4D-B2C7-B1FC3386611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ヒラギノ角ゴ Pro W3" panose="020B0300000000000000" pitchFamily="34" charset="-128"/>
              </a:defRPr>
            </a:lvl1pPr>
          </a:lstStyle>
          <a:p>
            <a:pPr>
              <a:defRPr/>
            </a:pPr>
            <a:fld id="{020826A5-92C6-4FBF-9644-7267EBF5659B}" type="datetime1">
              <a:rPr lang="en-US" altLang="en-US"/>
              <a:pPr>
                <a:defRPr/>
              </a:pPr>
              <a:t>11/14/2019</a:t>
            </a:fld>
            <a:endParaRPr lang="en-US" altLang="en-US"/>
          </a:p>
        </p:txBody>
      </p:sp>
      <p:sp>
        <p:nvSpPr>
          <p:cNvPr id="5" name="Footer Placeholder 4">
            <a:extLst>
              <a:ext uri="{FF2B5EF4-FFF2-40B4-BE49-F238E27FC236}">
                <a16:creationId xmlns:a16="http://schemas.microsoft.com/office/drawing/2014/main" id="{FDBF8B24-62D8-554B-AAE1-D4EADED78780}"/>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ヒラギノ角ゴ Pro W3" charset="-128"/>
                <a:cs typeface="ヒラギノ角ゴ Pro W3" charset="-128"/>
              </a:defRPr>
            </a:lvl1pPr>
          </a:lstStyle>
          <a:p>
            <a:pPr>
              <a:defRPr/>
            </a:pPr>
            <a:endParaRPr lang="en-GB"/>
          </a:p>
        </p:txBody>
      </p:sp>
      <p:sp>
        <p:nvSpPr>
          <p:cNvPr id="6" name="Slide Number Placeholder 5">
            <a:extLst>
              <a:ext uri="{FF2B5EF4-FFF2-40B4-BE49-F238E27FC236}">
                <a16:creationId xmlns:a16="http://schemas.microsoft.com/office/drawing/2014/main" id="{B8C347D5-D1DE-A345-8AA4-0E292529CC5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ヒラギノ角ゴ Pro W3" panose="020B0300000000000000" pitchFamily="34" charset="-128"/>
              </a:defRPr>
            </a:lvl1pPr>
          </a:lstStyle>
          <a:p>
            <a:pPr>
              <a:defRPr/>
            </a:pPr>
            <a:fld id="{46E7B55A-E91E-4E91-B374-84BC2EF4ABA1}" type="slidenum">
              <a:rPr lang="en-US" altLang="en-US"/>
              <a:pPr>
                <a:defRPr/>
              </a:pPr>
              <a:t>‹#›</a:t>
            </a:fld>
            <a:endParaRPr lang="en-US" altLang="en-US"/>
          </a:p>
        </p:txBody>
      </p:sp>
    </p:spTree>
    <p:extLst>
      <p:ext uri="{BB962C8B-B14F-4D97-AF65-F5344CB8AC3E}">
        <p14:creationId xmlns:p14="http://schemas.microsoft.com/office/powerpoint/2010/main" val="19429157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7B3201D-96FD-49DC-B5F1-D373B1BA96B0}"/>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a:extLst>
              <a:ext uri="{FF2B5EF4-FFF2-40B4-BE49-F238E27FC236}">
                <a16:creationId xmlns:a16="http://schemas.microsoft.com/office/drawing/2014/main" id="{5108E5BC-F98D-4B41-87FC-1BEC27CC8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2145C-668B-480A-A9C2-F48A4F493DE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CFFF0E68-5C39-4D0D-B594-CB2C19A2D57A}" type="datetimeFigureOut">
              <a:rPr lang="en-GB"/>
              <a:pPr>
                <a:defRPr/>
              </a:pPr>
              <a:t>14/11/2019</a:t>
            </a:fld>
            <a:endParaRPr lang="en-GB"/>
          </a:p>
        </p:txBody>
      </p:sp>
      <p:sp>
        <p:nvSpPr>
          <p:cNvPr id="5" name="Footer Placeholder 4">
            <a:extLst>
              <a:ext uri="{FF2B5EF4-FFF2-40B4-BE49-F238E27FC236}">
                <a16:creationId xmlns:a16="http://schemas.microsoft.com/office/drawing/2014/main" id="{1A3D4288-2100-4537-91F2-96D363DD365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C63FBDDE-AB8A-4BAE-964B-129E3997A6F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051BCCA1-A9C5-4CD7-AD7E-75248024B67F}" type="slidenum">
              <a:rPr lang="en-GB"/>
              <a:pPr>
                <a:defRPr/>
              </a:pPr>
              <a:t>‹#›</a:t>
            </a:fld>
            <a:endParaRPr lang="en-GB"/>
          </a:p>
        </p:txBody>
      </p:sp>
    </p:spTree>
    <p:extLst>
      <p:ext uri="{BB962C8B-B14F-4D97-AF65-F5344CB8AC3E}">
        <p14:creationId xmlns:p14="http://schemas.microsoft.com/office/powerpoint/2010/main" val="27236000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7BECDF-CA38-4F97-8741-93148C8FD7E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D939FD5-4C6B-4AA7-82A6-6A9D0255B06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BE9246C-7D4D-4EF3-AADE-F13EC3B45BE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160B891-6DD9-467A-B410-224287EC21B3}" type="datetimeFigureOut">
              <a:rPr lang="en-GB"/>
              <a:pPr>
                <a:defRPr/>
              </a:pPr>
              <a:t>14/11/2019</a:t>
            </a:fld>
            <a:endParaRPr lang="en-GB"/>
          </a:p>
        </p:txBody>
      </p:sp>
      <p:sp>
        <p:nvSpPr>
          <p:cNvPr id="5" name="Footer Placeholder 4">
            <a:extLst>
              <a:ext uri="{FF2B5EF4-FFF2-40B4-BE49-F238E27FC236}">
                <a16:creationId xmlns:a16="http://schemas.microsoft.com/office/drawing/2014/main" id="{C6EE1288-E831-4A7F-8B93-0731347E175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7B833FD8-A002-462D-A33C-6DBABF87E79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2A34D1-DB9A-49D7-82B3-653BEFC738CF}" type="slidenum">
              <a:rPr lang="en-GB" altLang="en-US"/>
              <a:pPr>
                <a:defRPr/>
              </a:pPr>
              <a:t>‹#›</a:t>
            </a:fld>
            <a:endParaRPr lang="en-GB" altLang="en-US"/>
          </a:p>
        </p:txBody>
      </p:sp>
    </p:spTree>
    <p:extLst>
      <p:ext uri="{BB962C8B-B14F-4D97-AF65-F5344CB8AC3E}">
        <p14:creationId xmlns:p14="http://schemas.microsoft.com/office/powerpoint/2010/main" val="31341873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C8024-F3BA-45B0-BD98-DF8050CB9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BD1B9D-42C3-4A56-90EB-0B8B4C4F4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AB5FB-0E8C-48C2-9142-CC016D37B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EFC2-97D0-41C5-8517-5662B68BACAE}" type="datetimeFigureOut">
              <a:rPr lang="en-GB" smtClean="0"/>
              <a:t>14/11/2019</a:t>
            </a:fld>
            <a:endParaRPr lang="en-GB"/>
          </a:p>
        </p:txBody>
      </p:sp>
      <p:sp>
        <p:nvSpPr>
          <p:cNvPr id="5" name="Footer Placeholder 4">
            <a:extLst>
              <a:ext uri="{FF2B5EF4-FFF2-40B4-BE49-F238E27FC236}">
                <a16:creationId xmlns:a16="http://schemas.microsoft.com/office/drawing/2014/main" id="{5F3AE7D2-3EAC-429C-9653-8253A3A24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682E5E-4667-424B-AC16-E8A1EF141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01907-6EA1-4BDC-89A0-9924C6F51468}" type="slidenum">
              <a:rPr lang="en-GB" smtClean="0"/>
              <a:t>‹#›</a:t>
            </a:fld>
            <a:endParaRPr lang="en-GB"/>
          </a:p>
        </p:txBody>
      </p:sp>
    </p:spTree>
    <p:extLst>
      <p:ext uri="{BB962C8B-B14F-4D97-AF65-F5344CB8AC3E}">
        <p14:creationId xmlns:p14="http://schemas.microsoft.com/office/powerpoint/2010/main" val="5163477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ondediplo.com/1998/10/06afri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uk/url?sa=i&amp;rct=j&amp;q=&amp;esrc=s&amp;source=images&amp;cd=&amp;cad=rja&amp;uact=8&amp;ved=0ahUKEwienIqo9pDLAhXGvBoKHXS8CnkQjRwIBw&amp;url=http://www.nasa.gov/multimedia/imagegallery/image_feature_2159.html&amp;bvm=bv.115277099,d.d2s&amp;psig=AFQjCNEYY70XqPpNDoq29fYJKVW8cefmrg&amp;ust=145642130029060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1.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guardian.com/global-development/2012/nov/05/arturo-escobar-post-development-think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25"/>
            <a:ext cx="7772400" cy="1470025"/>
          </a:xfrm>
        </p:spPr>
        <p:txBody>
          <a:bodyPr>
            <a:normAutofit/>
          </a:bodyPr>
          <a:lstStyle/>
          <a:p>
            <a:r>
              <a:rPr lang="en-GB" b="1" dirty="0">
                <a:solidFill>
                  <a:schemeClr val="tx2"/>
                </a:solidFill>
              </a:rPr>
              <a:t>Transforming Humanity</a:t>
            </a:r>
          </a:p>
        </p:txBody>
      </p:sp>
      <p:sp>
        <p:nvSpPr>
          <p:cNvPr id="3" name="Subtitle 2"/>
          <p:cNvSpPr>
            <a:spLocks noGrp="1"/>
          </p:cNvSpPr>
          <p:nvPr>
            <p:ph type="subTitle" idx="1"/>
          </p:nvPr>
        </p:nvSpPr>
        <p:spPr>
          <a:xfrm>
            <a:off x="2641076" y="1340768"/>
            <a:ext cx="6908276" cy="2477088"/>
          </a:xfrm>
        </p:spPr>
        <p:txBody>
          <a:bodyPr>
            <a:normAutofit fontScale="77500" lnSpcReduction="20000"/>
          </a:bodyPr>
          <a:lstStyle/>
          <a:p>
            <a:r>
              <a:rPr lang="en-GB" b="1" dirty="0">
                <a:solidFill>
                  <a:srgbClr val="0070C0"/>
                </a:solidFill>
              </a:rPr>
              <a:t>How do we change direction?</a:t>
            </a:r>
          </a:p>
          <a:p>
            <a:endParaRPr lang="en-GB" b="1" dirty="0">
              <a:solidFill>
                <a:srgbClr val="0070C0"/>
              </a:solidFill>
            </a:endParaRPr>
          </a:p>
          <a:p>
            <a:r>
              <a:rPr lang="en-GB" b="1" dirty="0">
                <a:solidFill>
                  <a:srgbClr val="0070C0"/>
                </a:solidFill>
              </a:rPr>
              <a:t>WEEK TWO</a:t>
            </a:r>
          </a:p>
          <a:p>
            <a:endParaRPr lang="en-GB" b="1" dirty="0">
              <a:solidFill>
                <a:srgbClr val="0070C0"/>
              </a:solidFill>
            </a:endParaRPr>
          </a:p>
          <a:p>
            <a:r>
              <a:rPr lang="en-GB" b="1" dirty="0">
                <a:solidFill>
                  <a:srgbClr val="0070C0"/>
                </a:solidFill>
              </a:rPr>
              <a:t>Dr Keith Skene</a:t>
            </a:r>
          </a:p>
          <a:p>
            <a:r>
              <a:rPr lang="en-GB" b="1" dirty="0">
                <a:solidFill>
                  <a:srgbClr val="0070C0"/>
                </a:solidFill>
              </a:rPr>
              <a:t>Biosphere Research Institute</a:t>
            </a:r>
          </a:p>
        </p:txBody>
      </p:sp>
    </p:spTree>
    <p:extLst>
      <p:ext uri="{BB962C8B-B14F-4D97-AF65-F5344CB8AC3E}">
        <p14:creationId xmlns:p14="http://schemas.microsoft.com/office/powerpoint/2010/main" val="154401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F5E2-3B73-481C-BB7C-A42DC586518B}"/>
              </a:ext>
            </a:extLst>
          </p:cNvPr>
          <p:cNvSpPr>
            <a:spLocks noGrp="1"/>
          </p:cNvSpPr>
          <p:nvPr>
            <p:ph type="title"/>
          </p:nvPr>
        </p:nvSpPr>
        <p:spPr>
          <a:xfrm>
            <a:off x="2152650" y="400864"/>
            <a:ext cx="7886700" cy="1325563"/>
          </a:xfrm>
        </p:spPr>
        <p:txBody>
          <a:bodyPr>
            <a:normAutofit fontScale="90000"/>
          </a:bodyPr>
          <a:lstStyle/>
          <a:p>
            <a:r>
              <a:rPr lang="en-GB" b="1" dirty="0">
                <a:solidFill>
                  <a:srgbClr val="002060"/>
                </a:solidFill>
                <a:latin typeface="+mn-lt"/>
              </a:rPr>
              <a:t>Jean Marc Ela, Cameroonian sociologist</a:t>
            </a:r>
          </a:p>
        </p:txBody>
      </p:sp>
      <p:sp>
        <p:nvSpPr>
          <p:cNvPr id="3" name="Content Placeholder 2">
            <a:extLst>
              <a:ext uri="{FF2B5EF4-FFF2-40B4-BE49-F238E27FC236}">
                <a16:creationId xmlns:a16="http://schemas.microsoft.com/office/drawing/2014/main" id="{90BA0400-4928-4738-AFAE-2C727C25D0FA}"/>
              </a:ext>
            </a:extLst>
          </p:cNvPr>
          <p:cNvSpPr>
            <a:spLocks noGrp="1"/>
          </p:cNvSpPr>
          <p:nvPr>
            <p:ph idx="1"/>
          </p:nvPr>
        </p:nvSpPr>
        <p:spPr>
          <a:xfrm>
            <a:off x="903782" y="2393856"/>
            <a:ext cx="6776003" cy="5688632"/>
          </a:xfrm>
        </p:spPr>
        <p:txBody>
          <a:bodyPr>
            <a:normAutofit fontScale="62500" lnSpcReduction="20000"/>
          </a:bodyPr>
          <a:lstStyle/>
          <a:p>
            <a:r>
              <a:rPr lang="en-GB" sz="4100" b="1" dirty="0"/>
              <a:t>“ Africa is not against development.  It dreams of other things than the expansion of a culture of death or an alienating modernity that destroys the fundamental values so dear to Africa…Africa sees further than an all-embracing world of material things and the dictatorship of the here and now, that insists in trying to persuade us that the only valid motto is “I sell, therefore I am”. In a world often devoid of meaning, Africa is a reminder that there are other ways of being”</a:t>
            </a:r>
          </a:p>
          <a:p>
            <a:r>
              <a:rPr lang="en-GB" dirty="0"/>
              <a:t>From: Ela, J. (1998) Western development has failed: looking to a new Africa. Le Monde Diplomatique, October 1998. </a:t>
            </a:r>
            <a:r>
              <a:rPr lang="en-GB" dirty="0">
                <a:hlinkClick r:id="rId2"/>
              </a:rPr>
              <a:t>https://mondediplo.com/1998/10/06africa</a:t>
            </a:r>
            <a:r>
              <a:rPr lang="en-GB" dirty="0"/>
              <a:t> </a:t>
            </a:r>
          </a:p>
        </p:txBody>
      </p:sp>
    </p:spTree>
    <p:extLst>
      <p:ext uri="{BB962C8B-B14F-4D97-AF65-F5344CB8AC3E}">
        <p14:creationId xmlns:p14="http://schemas.microsoft.com/office/powerpoint/2010/main" val="182139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Dr </a:t>
            </a:r>
            <a:r>
              <a:rPr lang="en-GB" b="1" dirty="0" err="1">
                <a:solidFill>
                  <a:schemeClr val="tx2"/>
                </a:solidFill>
              </a:rPr>
              <a:t>Vandana</a:t>
            </a:r>
            <a:r>
              <a:rPr lang="en-GB" b="1" dirty="0">
                <a:solidFill>
                  <a:schemeClr val="tx2"/>
                </a:solidFill>
              </a:rPr>
              <a:t> Shiva</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6990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Maldevelopment</a:t>
            </a:r>
          </a:p>
        </p:txBody>
      </p:sp>
      <p:sp>
        <p:nvSpPr>
          <p:cNvPr id="3" name="Content Placeholder 2"/>
          <p:cNvSpPr>
            <a:spLocks noGrp="1"/>
          </p:cNvSpPr>
          <p:nvPr>
            <p:ph idx="1"/>
          </p:nvPr>
        </p:nvSpPr>
        <p:spPr>
          <a:xfrm>
            <a:off x="1560512" y="1600201"/>
            <a:ext cx="9144000" cy="4525963"/>
          </a:xfrm>
        </p:spPr>
        <p:txBody>
          <a:bodyPr>
            <a:noAutofit/>
          </a:bodyPr>
          <a:lstStyle/>
          <a:p>
            <a:r>
              <a:rPr lang="en-GB" b="1" dirty="0">
                <a:solidFill>
                  <a:srgbClr val="002060"/>
                </a:solidFill>
                <a:latin typeface="+mj-lt"/>
              </a:rPr>
              <a:t>“What is referred to today as ‘development’ is actually ‘</a:t>
            </a:r>
            <a:r>
              <a:rPr lang="en-GB" b="1" dirty="0" err="1">
                <a:solidFill>
                  <a:srgbClr val="002060"/>
                </a:solidFill>
                <a:latin typeface="+mj-lt"/>
              </a:rPr>
              <a:t>maldevelopment</a:t>
            </a:r>
            <a:r>
              <a:rPr lang="en-GB" b="1" dirty="0">
                <a:solidFill>
                  <a:srgbClr val="002060"/>
                </a:solidFill>
                <a:latin typeface="+mj-lt"/>
              </a:rPr>
              <a:t>’. It is designed and driven by external forces for the profits and control of external agents and actors. The World Bank generates $3 of business for western companies for every dollar it lends to the Third World for ‘development’. ‘Development’ allows $500billion to flow out from the Third World to the rich West in interest and debt payments and low prices for Third World products, while $50billion goes in the opposite direction as development aid.”</a:t>
            </a:r>
          </a:p>
        </p:txBody>
      </p:sp>
    </p:spTree>
    <p:extLst>
      <p:ext uri="{BB962C8B-B14F-4D97-AF65-F5344CB8AC3E}">
        <p14:creationId xmlns:p14="http://schemas.microsoft.com/office/powerpoint/2010/main" val="36135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87488" y="476673"/>
            <a:ext cx="9180512" cy="4525963"/>
          </a:xfrm>
        </p:spPr>
        <p:txBody>
          <a:bodyPr>
            <a:noAutofit/>
          </a:bodyPr>
          <a:lstStyle/>
          <a:p>
            <a:r>
              <a:rPr lang="en-GB" b="1" dirty="0">
                <a:latin typeface="Times New Roman"/>
              </a:rPr>
              <a:t>“It is time to move beyond the fictions and illusions of economic growth which siphons wealth from the poor to the rich, and take into account the reality of ecological catastrophes and social disintegration that have been unleashed by ‘development’ processes and which leave the poor poorer.”</a:t>
            </a:r>
            <a:endParaRPr lang="en-GB" b="1" dirty="0"/>
          </a:p>
        </p:txBody>
      </p:sp>
    </p:spTree>
    <p:extLst>
      <p:ext uri="{BB962C8B-B14F-4D97-AF65-F5344CB8AC3E}">
        <p14:creationId xmlns:p14="http://schemas.microsoft.com/office/powerpoint/2010/main" val="335988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2349-D7F6-4C4A-9999-C06BC2C8A2CD}"/>
              </a:ext>
            </a:extLst>
          </p:cNvPr>
          <p:cNvSpPr>
            <a:spLocks noGrp="1"/>
          </p:cNvSpPr>
          <p:nvPr>
            <p:ph type="title"/>
          </p:nvPr>
        </p:nvSpPr>
        <p:spPr>
          <a:xfrm>
            <a:off x="2152650" y="850652"/>
            <a:ext cx="7886700" cy="994172"/>
          </a:xfrm>
        </p:spPr>
        <p:txBody>
          <a:bodyPr>
            <a:normAutofit/>
          </a:bodyPr>
          <a:lstStyle/>
          <a:p>
            <a:r>
              <a:rPr lang="en-GB" sz="4000" b="1" dirty="0">
                <a:solidFill>
                  <a:srgbClr val="002060"/>
                </a:solidFill>
                <a:latin typeface="+mn-lt"/>
              </a:rPr>
              <a:t>A Different Perspective</a:t>
            </a:r>
          </a:p>
        </p:txBody>
      </p:sp>
      <p:sp>
        <p:nvSpPr>
          <p:cNvPr id="4" name="Oval 3">
            <a:extLst>
              <a:ext uri="{FF2B5EF4-FFF2-40B4-BE49-F238E27FC236}">
                <a16:creationId xmlns:a16="http://schemas.microsoft.com/office/drawing/2014/main" id="{E9006BBA-51BB-4480-897A-C0FCBB99A67A}"/>
              </a:ext>
            </a:extLst>
          </p:cNvPr>
          <p:cNvSpPr/>
          <p:nvPr/>
        </p:nvSpPr>
        <p:spPr>
          <a:xfrm>
            <a:off x="2152650" y="2125267"/>
            <a:ext cx="1771658"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HUNTER</a:t>
            </a:r>
          </a:p>
          <a:p>
            <a:pPr algn="ctr" defTabSz="685800">
              <a:defRPr/>
            </a:pPr>
            <a:r>
              <a:rPr lang="en-GB" sz="1350" dirty="0">
                <a:solidFill>
                  <a:prstClr val="white"/>
                </a:solidFill>
                <a:latin typeface="Calibri" panose="020F0502020204030204"/>
              </a:rPr>
              <a:t>GATHERER</a:t>
            </a:r>
          </a:p>
        </p:txBody>
      </p:sp>
      <p:sp>
        <p:nvSpPr>
          <p:cNvPr id="5" name="Oval 4">
            <a:extLst>
              <a:ext uri="{FF2B5EF4-FFF2-40B4-BE49-F238E27FC236}">
                <a16:creationId xmlns:a16="http://schemas.microsoft.com/office/drawing/2014/main" id="{AA2F84E6-5D23-46E7-98DD-DFA3C2F05B59}"/>
              </a:ext>
            </a:extLst>
          </p:cNvPr>
          <p:cNvSpPr/>
          <p:nvPr/>
        </p:nvSpPr>
        <p:spPr>
          <a:xfrm>
            <a:off x="4068418" y="2140177"/>
            <a:ext cx="1962982"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AGRARIAN</a:t>
            </a:r>
          </a:p>
        </p:txBody>
      </p:sp>
      <p:sp>
        <p:nvSpPr>
          <p:cNvPr id="6" name="Oval 5">
            <a:extLst>
              <a:ext uri="{FF2B5EF4-FFF2-40B4-BE49-F238E27FC236}">
                <a16:creationId xmlns:a16="http://schemas.microsoft.com/office/drawing/2014/main" id="{D7303930-8F7E-4801-A297-711DEB658B81}"/>
              </a:ext>
            </a:extLst>
          </p:cNvPr>
          <p:cNvSpPr/>
          <p:nvPr/>
        </p:nvSpPr>
        <p:spPr>
          <a:xfrm>
            <a:off x="6230181" y="2140177"/>
            <a:ext cx="1888440"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INDUSTRIAL</a:t>
            </a:r>
          </a:p>
        </p:txBody>
      </p:sp>
      <p:sp>
        <p:nvSpPr>
          <p:cNvPr id="7" name="Oval 6">
            <a:extLst>
              <a:ext uri="{FF2B5EF4-FFF2-40B4-BE49-F238E27FC236}">
                <a16:creationId xmlns:a16="http://schemas.microsoft.com/office/drawing/2014/main" id="{AADD67AC-CA14-4353-AD5B-CAC20679E83F}"/>
              </a:ext>
            </a:extLst>
          </p:cNvPr>
          <p:cNvSpPr/>
          <p:nvPr/>
        </p:nvSpPr>
        <p:spPr>
          <a:xfrm>
            <a:off x="8262730" y="2155087"/>
            <a:ext cx="2022619"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TECHNOLOGICAL</a:t>
            </a:r>
          </a:p>
        </p:txBody>
      </p:sp>
      <p:pic>
        <p:nvPicPr>
          <p:cNvPr id="3" name="Picture 2">
            <a:extLst>
              <a:ext uri="{FF2B5EF4-FFF2-40B4-BE49-F238E27FC236}">
                <a16:creationId xmlns:a16="http://schemas.microsoft.com/office/drawing/2014/main" id="{EF12B8EC-F96B-498E-A664-8712295D8804}"/>
              </a:ext>
            </a:extLst>
          </p:cNvPr>
          <p:cNvPicPr>
            <a:picLocks noChangeAspect="1"/>
          </p:cNvPicPr>
          <p:nvPr/>
        </p:nvPicPr>
        <p:blipFill>
          <a:blip r:embed="rId2"/>
          <a:stretch>
            <a:fillRect/>
          </a:stretch>
        </p:blipFill>
        <p:spPr>
          <a:xfrm>
            <a:off x="4116735" y="4456060"/>
            <a:ext cx="1970703" cy="1106520"/>
          </a:xfrm>
          <a:prstGeom prst="rect">
            <a:avLst/>
          </a:prstGeom>
        </p:spPr>
      </p:pic>
      <p:sp>
        <p:nvSpPr>
          <p:cNvPr id="11" name="Arrow: Curved Down 10">
            <a:extLst>
              <a:ext uri="{FF2B5EF4-FFF2-40B4-BE49-F238E27FC236}">
                <a16:creationId xmlns:a16="http://schemas.microsoft.com/office/drawing/2014/main" id="{7016AF3A-7335-41EB-9367-6C1FFDCB9747}"/>
              </a:ext>
            </a:extLst>
          </p:cNvPr>
          <p:cNvSpPr/>
          <p:nvPr/>
        </p:nvSpPr>
        <p:spPr>
          <a:xfrm>
            <a:off x="3631097" y="1880980"/>
            <a:ext cx="854765" cy="2442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2" name="Arrow: Curved Down 11">
            <a:extLst>
              <a:ext uri="{FF2B5EF4-FFF2-40B4-BE49-F238E27FC236}">
                <a16:creationId xmlns:a16="http://schemas.microsoft.com/office/drawing/2014/main" id="{CBEBEF79-D09B-4E1A-BFFF-B67AD87A6299}"/>
              </a:ext>
            </a:extLst>
          </p:cNvPr>
          <p:cNvSpPr/>
          <p:nvPr/>
        </p:nvSpPr>
        <p:spPr>
          <a:xfrm rot="10800000" flipV="1">
            <a:off x="5708376" y="1949004"/>
            <a:ext cx="834887" cy="2442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3" name="Arrow: Curved Down 12">
            <a:extLst>
              <a:ext uri="{FF2B5EF4-FFF2-40B4-BE49-F238E27FC236}">
                <a16:creationId xmlns:a16="http://schemas.microsoft.com/office/drawing/2014/main" id="{430DD580-8FC9-416D-8EA7-0DF26790090E}"/>
              </a:ext>
            </a:extLst>
          </p:cNvPr>
          <p:cNvSpPr/>
          <p:nvPr/>
        </p:nvSpPr>
        <p:spPr>
          <a:xfrm rot="10800000" flipV="1">
            <a:off x="7840322" y="1973851"/>
            <a:ext cx="834887" cy="2442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4" name="Arrow: Down 13">
            <a:extLst>
              <a:ext uri="{FF2B5EF4-FFF2-40B4-BE49-F238E27FC236}">
                <a16:creationId xmlns:a16="http://schemas.microsoft.com/office/drawing/2014/main" id="{8CBCB0C4-8E3F-4E02-990A-D35A8253D878}"/>
              </a:ext>
            </a:extLst>
          </p:cNvPr>
          <p:cNvSpPr/>
          <p:nvPr/>
        </p:nvSpPr>
        <p:spPr>
          <a:xfrm>
            <a:off x="4833731" y="3429001"/>
            <a:ext cx="407504" cy="959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192884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2349-D7F6-4C4A-9999-C06BC2C8A2CD}"/>
              </a:ext>
            </a:extLst>
          </p:cNvPr>
          <p:cNvSpPr>
            <a:spLocks noGrp="1"/>
          </p:cNvSpPr>
          <p:nvPr>
            <p:ph type="title"/>
          </p:nvPr>
        </p:nvSpPr>
        <p:spPr/>
        <p:txBody>
          <a:bodyPr>
            <a:normAutofit/>
          </a:bodyPr>
          <a:lstStyle/>
          <a:p>
            <a:r>
              <a:rPr lang="en-GB" sz="4000" b="1" dirty="0">
                <a:solidFill>
                  <a:srgbClr val="002060"/>
                </a:solidFill>
                <a:latin typeface="+mn-lt"/>
              </a:rPr>
              <a:t>Different Destinations (</a:t>
            </a:r>
            <a:r>
              <a:rPr lang="en-GB" sz="4000" b="1" dirty="0" err="1">
                <a:solidFill>
                  <a:srgbClr val="002060"/>
                </a:solidFill>
                <a:latin typeface="+mn-lt"/>
              </a:rPr>
              <a:t>Pluriverse</a:t>
            </a:r>
            <a:r>
              <a:rPr lang="en-GB" sz="4000" b="1" dirty="0">
                <a:solidFill>
                  <a:srgbClr val="002060"/>
                </a:solidFill>
                <a:latin typeface="+mn-lt"/>
              </a:rPr>
              <a:t>)</a:t>
            </a:r>
          </a:p>
        </p:txBody>
      </p:sp>
      <p:sp>
        <p:nvSpPr>
          <p:cNvPr id="4" name="Oval 3">
            <a:extLst>
              <a:ext uri="{FF2B5EF4-FFF2-40B4-BE49-F238E27FC236}">
                <a16:creationId xmlns:a16="http://schemas.microsoft.com/office/drawing/2014/main" id="{E9006BBA-51BB-4480-897A-C0FCBB99A67A}"/>
              </a:ext>
            </a:extLst>
          </p:cNvPr>
          <p:cNvSpPr/>
          <p:nvPr/>
        </p:nvSpPr>
        <p:spPr>
          <a:xfrm>
            <a:off x="2152650" y="2125267"/>
            <a:ext cx="1771658"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HUNTER</a:t>
            </a:r>
          </a:p>
          <a:p>
            <a:pPr algn="ctr" defTabSz="685800">
              <a:defRPr/>
            </a:pPr>
            <a:r>
              <a:rPr lang="en-GB" sz="1350" dirty="0">
                <a:solidFill>
                  <a:prstClr val="white"/>
                </a:solidFill>
                <a:latin typeface="Calibri" panose="020F0502020204030204"/>
              </a:rPr>
              <a:t>GATHERER</a:t>
            </a:r>
          </a:p>
        </p:txBody>
      </p:sp>
      <p:sp>
        <p:nvSpPr>
          <p:cNvPr id="5" name="Oval 4">
            <a:extLst>
              <a:ext uri="{FF2B5EF4-FFF2-40B4-BE49-F238E27FC236}">
                <a16:creationId xmlns:a16="http://schemas.microsoft.com/office/drawing/2014/main" id="{AA2F84E6-5D23-46E7-98DD-DFA3C2F05B59}"/>
              </a:ext>
            </a:extLst>
          </p:cNvPr>
          <p:cNvSpPr/>
          <p:nvPr/>
        </p:nvSpPr>
        <p:spPr>
          <a:xfrm>
            <a:off x="4068418" y="2140177"/>
            <a:ext cx="1962982"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AGRARIAN</a:t>
            </a:r>
          </a:p>
        </p:txBody>
      </p:sp>
      <p:sp>
        <p:nvSpPr>
          <p:cNvPr id="6" name="Oval 5">
            <a:extLst>
              <a:ext uri="{FF2B5EF4-FFF2-40B4-BE49-F238E27FC236}">
                <a16:creationId xmlns:a16="http://schemas.microsoft.com/office/drawing/2014/main" id="{D7303930-8F7E-4801-A297-711DEB658B81}"/>
              </a:ext>
            </a:extLst>
          </p:cNvPr>
          <p:cNvSpPr/>
          <p:nvPr/>
        </p:nvSpPr>
        <p:spPr>
          <a:xfrm>
            <a:off x="6230181" y="2140177"/>
            <a:ext cx="1888440"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INDUSTRIAL</a:t>
            </a:r>
          </a:p>
        </p:txBody>
      </p:sp>
      <p:sp>
        <p:nvSpPr>
          <p:cNvPr id="7" name="Oval 6">
            <a:extLst>
              <a:ext uri="{FF2B5EF4-FFF2-40B4-BE49-F238E27FC236}">
                <a16:creationId xmlns:a16="http://schemas.microsoft.com/office/drawing/2014/main" id="{AADD67AC-CA14-4353-AD5B-CAC20679E83F}"/>
              </a:ext>
            </a:extLst>
          </p:cNvPr>
          <p:cNvSpPr/>
          <p:nvPr/>
        </p:nvSpPr>
        <p:spPr>
          <a:xfrm>
            <a:off x="8262730" y="2155087"/>
            <a:ext cx="1962981"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TECHNOLOGICAL</a:t>
            </a:r>
          </a:p>
        </p:txBody>
      </p:sp>
      <p:pic>
        <p:nvPicPr>
          <p:cNvPr id="11" name="Picture 10">
            <a:extLst>
              <a:ext uri="{FF2B5EF4-FFF2-40B4-BE49-F238E27FC236}">
                <a16:creationId xmlns:a16="http://schemas.microsoft.com/office/drawing/2014/main" id="{35F4AA7C-4DEF-42CF-8589-65B349800198}"/>
              </a:ext>
            </a:extLst>
          </p:cNvPr>
          <p:cNvPicPr>
            <a:picLocks noChangeAspect="1"/>
          </p:cNvPicPr>
          <p:nvPr/>
        </p:nvPicPr>
        <p:blipFill>
          <a:blip r:embed="rId2"/>
          <a:stretch>
            <a:fillRect/>
          </a:stretch>
        </p:blipFill>
        <p:spPr>
          <a:xfrm>
            <a:off x="2039455" y="4456060"/>
            <a:ext cx="1970703" cy="1106520"/>
          </a:xfrm>
          <a:prstGeom prst="rect">
            <a:avLst/>
          </a:prstGeom>
        </p:spPr>
      </p:pic>
      <p:sp>
        <p:nvSpPr>
          <p:cNvPr id="3" name="Arrow: Down 2">
            <a:extLst>
              <a:ext uri="{FF2B5EF4-FFF2-40B4-BE49-F238E27FC236}">
                <a16:creationId xmlns:a16="http://schemas.microsoft.com/office/drawing/2014/main" id="{0C9AEFE0-AC78-4456-8545-C42B8C473F9C}"/>
              </a:ext>
            </a:extLst>
          </p:cNvPr>
          <p:cNvSpPr/>
          <p:nvPr/>
        </p:nvSpPr>
        <p:spPr>
          <a:xfrm>
            <a:off x="2816087" y="3342032"/>
            <a:ext cx="387626" cy="97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5" name="Arrow: Down 14">
            <a:extLst>
              <a:ext uri="{FF2B5EF4-FFF2-40B4-BE49-F238E27FC236}">
                <a16:creationId xmlns:a16="http://schemas.microsoft.com/office/drawing/2014/main" id="{85A4A37D-670B-466B-8EF2-932CBAB41672}"/>
              </a:ext>
            </a:extLst>
          </p:cNvPr>
          <p:cNvSpPr/>
          <p:nvPr/>
        </p:nvSpPr>
        <p:spPr>
          <a:xfrm>
            <a:off x="4878460" y="3356942"/>
            <a:ext cx="387626" cy="97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Arrow: Down 15">
            <a:extLst>
              <a:ext uri="{FF2B5EF4-FFF2-40B4-BE49-F238E27FC236}">
                <a16:creationId xmlns:a16="http://schemas.microsoft.com/office/drawing/2014/main" id="{A30AD120-F86C-4F90-A2F9-0325F4718BC0}"/>
              </a:ext>
            </a:extLst>
          </p:cNvPr>
          <p:cNvSpPr/>
          <p:nvPr/>
        </p:nvSpPr>
        <p:spPr>
          <a:xfrm>
            <a:off x="6955738" y="3347003"/>
            <a:ext cx="387626" cy="97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Arrow: Down 16">
            <a:extLst>
              <a:ext uri="{FF2B5EF4-FFF2-40B4-BE49-F238E27FC236}">
                <a16:creationId xmlns:a16="http://schemas.microsoft.com/office/drawing/2014/main" id="{FED8BEB1-D708-4C10-B359-5E3703ED6E02}"/>
              </a:ext>
            </a:extLst>
          </p:cNvPr>
          <p:cNvSpPr/>
          <p:nvPr/>
        </p:nvSpPr>
        <p:spPr>
          <a:xfrm>
            <a:off x="9033024" y="3356941"/>
            <a:ext cx="387626" cy="97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1CB12235-9108-4F9A-B0D1-93C1A31FAE87}"/>
              </a:ext>
            </a:extLst>
          </p:cNvPr>
          <p:cNvSpPr/>
          <p:nvPr/>
        </p:nvSpPr>
        <p:spPr>
          <a:xfrm>
            <a:off x="4137992" y="4614240"/>
            <a:ext cx="1893408" cy="9483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A</a:t>
            </a:r>
          </a:p>
          <a:p>
            <a:pPr algn="ctr" defTabSz="685800"/>
            <a:r>
              <a:rPr lang="en-GB" sz="1350" dirty="0">
                <a:solidFill>
                  <a:prstClr val="white"/>
                </a:solidFill>
                <a:latin typeface="Calibri" panose="020F0502020204030204"/>
              </a:rPr>
              <a:t>SUSTAINABLE</a:t>
            </a:r>
          </a:p>
          <a:p>
            <a:pPr algn="ctr" defTabSz="685800"/>
            <a:r>
              <a:rPr lang="en-GB" sz="1350" dirty="0">
                <a:solidFill>
                  <a:prstClr val="white"/>
                </a:solidFill>
                <a:latin typeface="Calibri" panose="020F0502020204030204"/>
              </a:rPr>
              <a:t>FUTURE</a:t>
            </a:r>
          </a:p>
        </p:txBody>
      </p:sp>
      <p:sp>
        <p:nvSpPr>
          <p:cNvPr id="20" name="Isosceles Triangle 19">
            <a:extLst>
              <a:ext uri="{FF2B5EF4-FFF2-40B4-BE49-F238E27FC236}">
                <a16:creationId xmlns:a16="http://schemas.microsoft.com/office/drawing/2014/main" id="{96D6EC9A-9B30-48CC-A285-62AD6764ED8B}"/>
              </a:ext>
            </a:extLst>
          </p:cNvPr>
          <p:cNvSpPr/>
          <p:nvPr/>
        </p:nvSpPr>
        <p:spPr>
          <a:xfrm>
            <a:off x="6026429" y="4456059"/>
            <a:ext cx="2271095" cy="127084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A</a:t>
            </a:r>
          </a:p>
          <a:p>
            <a:pPr algn="ctr" defTabSz="685800"/>
            <a:r>
              <a:rPr lang="en-GB" sz="1350" dirty="0">
                <a:solidFill>
                  <a:prstClr val="white"/>
                </a:solidFill>
                <a:latin typeface="Calibri" panose="020F0502020204030204"/>
              </a:rPr>
              <a:t>SUSTAINABLE</a:t>
            </a:r>
          </a:p>
          <a:p>
            <a:pPr algn="ctr" defTabSz="685800"/>
            <a:r>
              <a:rPr lang="en-GB" sz="1350" dirty="0">
                <a:solidFill>
                  <a:prstClr val="white"/>
                </a:solidFill>
                <a:latin typeface="Calibri" panose="020F0502020204030204"/>
              </a:rPr>
              <a:t>FUTURE</a:t>
            </a:r>
          </a:p>
        </p:txBody>
      </p:sp>
      <p:sp>
        <p:nvSpPr>
          <p:cNvPr id="21" name="Pentagon 20">
            <a:extLst>
              <a:ext uri="{FF2B5EF4-FFF2-40B4-BE49-F238E27FC236}">
                <a16:creationId xmlns:a16="http://schemas.microsoft.com/office/drawing/2014/main" id="{D1F98E87-E10B-47FA-8815-2B5D36A0F339}"/>
              </a:ext>
            </a:extLst>
          </p:cNvPr>
          <p:cNvSpPr/>
          <p:nvPr/>
        </p:nvSpPr>
        <p:spPr>
          <a:xfrm>
            <a:off x="8377024" y="4456061"/>
            <a:ext cx="1808934" cy="1270847"/>
          </a:xfrm>
          <a:prstGeom prst="pen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panose="020F0502020204030204"/>
              </a:rPr>
              <a:t>A SUSTAINABLE</a:t>
            </a:r>
          </a:p>
          <a:p>
            <a:pPr algn="ctr" defTabSz="685800"/>
            <a:r>
              <a:rPr lang="en-GB" sz="1350" dirty="0">
                <a:solidFill>
                  <a:prstClr val="white"/>
                </a:solidFill>
                <a:latin typeface="Calibri" panose="020F0502020204030204"/>
              </a:rPr>
              <a:t>FUTURE</a:t>
            </a:r>
          </a:p>
        </p:txBody>
      </p:sp>
    </p:spTree>
    <p:extLst>
      <p:ext uri="{BB962C8B-B14F-4D97-AF65-F5344CB8AC3E}">
        <p14:creationId xmlns:p14="http://schemas.microsoft.com/office/powerpoint/2010/main" val="23973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7615-6E0D-422E-B30F-E5C6FA0CC608}"/>
              </a:ext>
            </a:extLst>
          </p:cNvPr>
          <p:cNvSpPr>
            <a:spLocks noGrp="1"/>
          </p:cNvSpPr>
          <p:nvPr>
            <p:ph type="title"/>
          </p:nvPr>
        </p:nvSpPr>
        <p:spPr>
          <a:xfrm>
            <a:off x="2152650" y="-200819"/>
            <a:ext cx="7886700" cy="1325563"/>
          </a:xfrm>
        </p:spPr>
        <p:txBody>
          <a:bodyPr>
            <a:normAutofit/>
          </a:bodyPr>
          <a:lstStyle/>
          <a:p>
            <a:r>
              <a:rPr lang="en-US" sz="4000" b="1" dirty="0">
                <a:latin typeface="+mn-lt"/>
              </a:rPr>
              <a:t>A Localist pluriverse</a:t>
            </a:r>
            <a:endParaRPr lang="en-GB" sz="4000" b="1" dirty="0">
              <a:latin typeface="+mn-lt"/>
            </a:endParaRPr>
          </a:p>
        </p:txBody>
      </p:sp>
      <p:sp>
        <p:nvSpPr>
          <p:cNvPr id="4" name="Content Placeholder 3">
            <a:extLst>
              <a:ext uri="{FF2B5EF4-FFF2-40B4-BE49-F238E27FC236}">
                <a16:creationId xmlns:a16="http://schemas.microsoft.com/office/drawing/2014/main" id="{594F589B-96FE-443D-8F20-E9CBAC6D6D9A}"/>
              </a:ext>
            </a:extLst>
          </p:cNvPr>
          <p:cNvSpPr>
            <a:spLocks noGrp="1"/>
          </p:cNvSpPr>
          <p:nvPr>
            <p:ph idx="1"/>
          </p:nvPr>
        </p:nvSpPr>
        <p:spPr>
          <a:xfrm>
            <a:off x="1631504" y="877862"/>
            <a:ext cx="5832648" cy="3559250"/>
          </a:xfrm>
        </p:spPr>
        <p:txBody>
          <a:bodyPr>
            <a:normAutofit/>
          </a:bodyPr>
          <a:lstStyle/>
          <a:p>
            <a:r>
              <a:rPr lang="en-US" sz="2400" b="1" dirty="0"/>
              <a:t>Here, the landscape informs the culture and the economic activities</a:t>
            </a:r>
          </a:p>
          <a:p>
            <a:r>
              <a:rPr lang="en-US" sz="2400" b="1" dirty="0"/>
              <a:t>Example: Territorialism (Alberto </a:t>
            </a:r>
            <a:r>
              <a:rPr lang="en-US" sz="2400" b="1" dirty="0" err="1"/>
              <a:t>Magnaghi</a:t>
            </a:r>
            <a:r>
              <a:rPr lang="en-US" sz="2400" b="1" dirty="0"/>
              <a:t>)</a:t>
            </a:r>
          </a:p>
          <a:p>
            <a:r>
              <a:rPr lang="en-US" sz="2400" b="1" dirty="0"/>
              <a:t>- place-consciousness</a:t>
            </a:r>
          </a:p>
          <a:p>
            <a:r>
              <a:rPr lang="en-US" sz="2400" b="1" dirty="0"/>
              <a:t>Relates to Patrick Geddes’ concept of bioregions</a:t>
            </a:r>
          </a:p>
          <a:p>
            <a:r>
              <a:rPr lang="en-US" sz="2400" b="1" dirty="0"/>
              <a:t>Which in turn was inspired by Frederic Le Play’s concept of </a:t>
            </a:r>
            <a:r>
              <a:rPr lang="en-US" sz="2400" b="1" i="1" dirty="0"/>
              <a:t>Lieu, Travail, </a:t>
            </a:r>
            <a:r>
              <a:rPr lang="en-US" sz="2400" b="1" i="1" dirty="0" err="1"/>
              <a:t>Famille</a:t>
            </a:r>
            <a:r>
              <a:rPr lang="en-US" sz="2400" b="1" dirty="0"/>
              <a:t>.</a:t>
            </a:r>
          </a:p>
          <a:p>
            <a:endParaRPr lang="en-GB" sz="2400" dirty="0"/>
          </a:p>
        </p:txBody>
      </p:sp>
    </p:spTree>
    <p:extLst>
      <p:ext uri="{BB962C8B-B14F-4D97-AF65-F5344CB8AC3E}">
        <p14:creationId xmlns:p14="http://schemas.microsoft.com/office/powerpoint/2010/main" val="66081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6223E5-92CC-48C4-8889-2BD41A45C38F}"/>
              </a:ext>
            </a:extLst>
          </p:cNvPr>
          <p:cNvSpPr>
            <a:spLocks noGrp="1"/>
          </p:cNvSpPr>
          <p:nvPr>
            <p:ph type="title"/>
          </p:nvPr>
        </p:nvSpPr>
        <p:spPr>
          <a:xfrm>
            <a:off x="709448" y="1480198"/>
            <a:ext cx="4204137" cy="1649861"/>
          </a:xfrm>
        </p:spPr>
        <p:txBody>
          <a:bodyPr>
            <a:noAutofit/>
          </a:bodyPr>
          <a:lstStyle/>
          <a:p>
            <a:pPr algn="ctr"/>
            <a:r>
              <a:rPr lang="en-US" sz="4000" b="1" dirty="0">
                <a:solidFill>
                  <a:srgbClr val="002060"/>
                </a:solidFill>
                <a:latin typeface="+mn-lt"/>
              </a:rPr>
              <a:t>Localism as an indigenous cultural narrative</a:t>
            </a:r>
            <a:endParaRPr lang="en-GB" sz="4000" b="1" dirty="0">
              <a:solidFill>
                <a:srgbClr val="002060"/>
              </a:solidFill>
              <a:latin typeface="+mn-lt"/>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C499A6-EDE4-4872-AC7F-1218AB37DF4C}"/>
              </a:ext>
            </a:extLst>
          </p:cNvPr>
          <p:cNvSpPr>
            <a:spLocks noGrp="1"/>
          </p:cNvSpPr>
          <p:nvPr>
            <p:ph idx="1"/>
          </p:nvPr>
        </p:nvSpPr>
        <p:spPr>
          <a:xfrm>
            <a:off x="525516" y="3663756"/>
            <a:ext cx="5300853" cy="2619839"/>
          </a:xfrm>
        </p:spPr>
        <p:txBody>
          <a:bodyPr anchor="ctr">
            <a:noAutofit/>
          </a:bodyPr>
          <a:lstStyle/>
          <a:p>
            <a:r>
              <a:rPr lang="en-US" sz="2400" b="1" dirty="0">
                <a:solidFill>
                  <a:srgbClr val="002060"/>
                </a:solidFill>
              </a:rPr>
              <a:t>Culture emerges from our biogeographic landscape</a:t>
            </a:r>
          </a:p>
          <a:p>
            <a:r>
              <a:rPr lang="en-US" sz="2400" b="1" dirty="0">
                <a:solidFill>
                  <a:srgbClr val="002060"/>
                </a:solidFill>
              </a:rPr>
              <a:t>It is our response to this landscape that truly represents our culture</a:t>
            </a:r>
          </a:p>
          <a:p>
            <a:r>
              <a:rPr lang="en-US" sz="2400" b="1" dirty="0">
                <a:solidFill>
                  <a:srgbClr val="002060"/>
                </a:solidFill>
              </a:rPr>
              <a:t>Each of us responds differently to a given landscape</a:t>
            </a:r>
          </a:p>
          <a:p>
            <a:r>
              <a:rPr lang="en-US" sz="2400" b="1" dirty="0">
                <a:solidFill>
                  <a:srgbClr val="002060"/>
                </a:solidFill>
              </a:rPr>
              <a:t>But we are unified by our individual resonances with that landscape.</a:t>
            </a:r>
            <a:endParaRPr lang="en-GB" sz="2400" b="1" dirty="0">
              <a:solidFill>
                <a:srgbClr val="002060"/>
              </a:solidFill>
            </a:endParaRPr>
          </a:p>
        </p:txBody>
      </p:sp>
    </p:spTree>
    <p:extLst>
      <p:ext uri="{BB962C8B-B14F-4D97-AF65-F5344CB8AC3E}">
        <p14:creationId xmlns:p14="http://schemas.microsoft.com/office/powerpoint/2010/main" val="12276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lstStyle/>
          <a:p>
            <a:r>
              <a:rPr lang="en-GB" b="1" dirty="0">
                <a:solidFill>
                  <a:srgbClr val="002060"/>
                </a:solidFill>
              </a:rPr>
              <a:t>Astronaut’s perspective</a:t>
            </a:r>
          </a:p>
        </p:txBody>
      </p:sp>
      <p:sp>
        <p:nvSpPr>
          <p:cNvPr id="3" name="Content Placeholder 2"/>
          <p:cNvSpPr>
            <a:spLocks noGrp="1"/>
          </p:cNvSpPr>
          <p:nvPr>
            <p:ph idx="1"/>
          </p:nvPr>
        </p:nvSpPr>
        <p:spPr>
          <a:xfrm>
            <a:off x="-119979" y="1796650"/>
            <a:ext cx="8229600" cy="4525963"/>
          </a:xfrm>
        </p:spPr>
        <p:txBody>
          <a:bodyPr/>
          <a:lstStyle/>
          <a:p>
            <a:r>
              <a:rPr lang="en-GB" b="1" dirty="0">
                <a:solidFill>
                  <a:srgbClr val="002060"/>
                </a:solidFill>
              </a:rPr>
              <a:t>Sachs uses the term “astronaut’s perspective” (Sachs, 1999; p. 83) to refer to a global approach for sustainability</a:t>
            </a:r>
          </a:p>
          <a:p>
            <a:r>
              <a:rPr lang="en-GB" b="1" dirty="0">
                <a:solidFill>
                  <a:srgbClr val="002060"/>
                </a:solidFill>
              </a:rPr>
              <a:t>From a transformation viewpoint, the socio-ecological problem is rooted in the economic and power structures of our society and in the way humans interrelate with nature. </a:t>
            </a:r>
          </a:p>
        </p:txBody>
      </p:sp>
      <p:sp>
        <p:nvSpPr>
          <p:cNvPr id="4" name="AutoShape 2" descr="http://www.nasa.gov/sites/default/files/images/626033main_iss030e078095_full.jpg">
            <a:hlinkClick r:id="rId2"/>
          </p:cNvPr>
          <p:cNvSpPr>
            <a:spLocks noChangeAspect="1" noChangeArrowheads="1"/>
          </p:cNvSpPr>
          <p:nvPr/>
        </p:nvSpPr>
        <p:spPr bwMode="auto">
          <a:xfrm>
            <a:off x="1679576" y="-1728788"/>
            <a:ext cx="541972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5" name="AutoShape 4" descr="http://www.nasa.gov/sites/default/files/images/626033main_iss030e078095_full.jpg">
            <a:hlinkClick r:id="rId2"/>
          </p:cNvPr>
          <p:cNvSpPr>
            <a:spLocks noChangeAspect="1" noChangeArrowheads="1"/>
          </p:cNvSpPr>
          <p:nvPr/>
        </p:nvSpPr>
        <p:spPr bwMode="auto">
          <a:xfrm>
            <a:off x="1831976" y="-1576388"/>
            <a:ext cx="5419725"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552" y="980729"/>
            <a:ext cx="4577844" cy="304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55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Home perspective</a:t>
            </a:r>
          </a:p>
        </p:txBody>
      </p:sp>
      <p:sp>
        <p:nvSpPr>
          <p:cNvPr id="3" name="Content Placeholder 2"/>
          <p:cNvSpPr>
            <a:spLocks noGrp="1"/>
          </p:cNvSpPr>
          <p:nvPr>
            <p:ph idx="1"/>
          </p:nvPr>
        </p:nvSpPr>
        <p:spPr>
          <a:xfrm>
            <a:off x="107769" y="1600201"/>
            <a:ext cx="6408712" cy="4525963"/>
          </a:xfrm>
        </p:spPr>
        <p:txBody>
          <a:bodyPr>
            <a:normAutofit fontScale="92500" lnSpcReduction="10000"/>
          </a:bodyPr>
          <a:lstStyle/>
          <a:p>
            <a:r>
              <a:rPr lang="en-GB" b="1" dirty="0">
                <a:solidFill>
                  <a:srgbClr val="002060"/>
                </a:solidFill>
              </a:rPr>
              <a:t>Small scale, local, community base approaches are best</a:t>
            </a:r>
          </a:p>
          <a:p>
            <a:r>
              <a:rPr lang="en-GB" b="1" dirty="0">
                <a:solidFill>
                  <a:srgbClr val="002060"/>
                </a:solidFill>
              </a:rPr>
              <a:t>E.g. Schumacher’s “Small is Beautiful”</a:t>
            </a:r>
          </a:p>
          <a:p>
            <a:r>
              <a:rPr lang="en-GB" b="1" dirty="0">
                <a:solidFill>
                  <a:srgbClr val="002060"/>
                </a:solidFill>
              </a:rPr>
              <a:t>This resembles Sachs “home perspective” where the stress is on developing sustainable local livelihoods and radically restructuring the development patterns of the North (Sachs 1999)</a:t>
            </a:r>
          </a:p>
        </p:txBody>
      </p:sp>
    </p:spTree>
    <p:extLst>
      <p:ext uri="{BB962C8B-B14F-4D97-AF65-F5344CB8AC3E}">
        <p14:creationId xmlns:p14="http://schemas.microsoft.com/office/powerpoint/2010/main" val="357141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The spread of transition</a:t>
            </a:r>
          </a:p>
        </p:txBody>
      </p:sp>
      <p:sp>
        <p:nvSpPr>
          <p:cNvPr id="3" name="Content Placeholder 2"/>
          <p:cNvSpPr>
            <a:spLocks noGrp="1"/>
          </p:cNvSpPr>
          <p:nvPr>
            <p:ph idx="1"/>
          </p:nvPr>
        </p:nvSpPr>
        <p:spPr>
          <a:xfrm>
            <a:off x="1981200" y="1556793"/>
            <a:ext cx="8229600" cy="4525963"/>
          </a:xfrm>
        </p:spPr>
        <p:txBody>
          <a:bodyPr>
            <a:normAutofit/>
          </a:bodyPr>
          <a:lstStyle/>
          <a:p>
            <a:r>
              <a:rPr lang="en-GB" b="1" dirty="0">
                <a:solidFill>
                  <a:srgbClr val="0070C0"/>
                </a:solidFill>
              </a:rPr>
              <a:t>Transitions are not thought of as emerging from a single point, </a:t>
            </a:r>
          </a:p>
          <a:p>
            <a:r>
              <a:rPr lang="en-GB" b="1" dirty="0">
                <a:solidFill>
                  <a:srgbClr val="0070C0"/>
                </a:solidFill>
              </a:rPr>
              <a:t>and diffusing outwards, </a:t>
            </a:r>
          </a:p>
          <a:p>
            <a:r>
              <a:rPr lang="en-GB" b="1" dirty="0">
                <a:solidFill>
                  <a:srgbClr val="0070C0"/>
                </a:solidFill>
              </a:rPr>
              <a:t>but rather they occur in different locations, and modulate into a significant change</a:t>
            </a:r>
          </a:p>
          <a:p>
            <a:r>
              <a:rPr lang="en-GB" b="1" dirty="0">
                <a:solidFill>
                  <a:srgbClr val="0070C0"/>
                </a:solidFill>
              </a:rPr>
              <a:t>These ideas are difficult in terms of differences in starting points, cultures and geo-political heterogeneity across the planet. </a:t>
            </a:r>
          </a:p>
        </p:txBody>
      </p:sp>
    </p:spTree>
    <p:extLst>
      <p:ext uri="{BB962C8B-B14F-4D97-AF65-F5344CB8AC3E}">
        <p14:creationId xmlns:p14="http://schemas.microsoft.com/office/powerpoint/2010/main" val="28298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02210" y="1600201"/>
            <a:ext cx="6300192" cy="4525963"/>
          </a:xfrm>
        </p:spPr>
        <p:txBody>
          <a:bodyPr/>
          <a:lstStyle/>
          <a:p>
            <a:pPr lvl="0"/>
            <a:r>
              <a:rPr lang="en-GB" b="1" dirty="0" err="1">
                <a:solidFill>
                  <a:srgbClr val="002060"/>
                </a:solidFill>
              </a:rPr>
              <a:t>Vandana</a:t>
            </a:r>
            <a:r>
              <a:rPr lang="en-GB" b="1" dirty="0">
                <a:solidFill>
                  <a:srgbClr val="002060"/>
                </a:solidFill>
              </a:rPr>
              <a:t> Shiva (2008) refers to the key to the transition as being from oil to soil, increasingly emphasising localism</a:t>
            </a:r>
          </a:p>
          <a:p>
            <a:pPr lvl="0"/>
            <a:r>
              <a:rPr lang="en-GB" b="1" dirty="0">
                <a:solidFill>
                  <a:srgbClr val="002060"/>
                </a:solidFill>
              </a:rPr>
              <a:t>These writers all call for a diverse economy that has a strong base on communities.</a:t>
            </a:r>
          </a:p>
          <a:p>
            <a:endParaRPr lang="en-GB" dirty="0"/>
          </a:p>
        </p:txBody>
      </p:sp>
    </p:spTree>
    <p:extLst>
      <p:ext uri="{BB962C8B-B14F-4D97-AF65-F5344CB8AC3E}">
        <p14:creationId xmlns:p14="http://schemas.microsoft.com/office/powerpoint/2010/main" val="213812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Who should manage transition?</a:t>
            </a:r>
          </a:p>
        </p:txBody>
      </p:sp>
      <p:sp>
        <p:nvSpPr>
          <p:cNvPr id="3" name="Content Placeholder 2"/>
          <p:cNvSpPr>
            <a:spLocks noGrp="1"/>
          </p:cNvSpPr>
          <p:nvPr>
            <p:ph idx="1"/>
          </p:nvPr>
        </p:nvSpPr>
        <p:spPr/>
        <p:txBody>
          <a:bodyPr>
            <a:normAutofit/>
          </a:bodyPr>
          <a:lstStyle/>
          <a:p>
            <a:r>
              <a:rPr lang="en-GB" b="1" dirty="0">
                <a:solidFill>
                  <a:srgbClr val="002060"/>
                </a:solidFill>
              </a:rPr>
              <a:t>Is it the state and the modern church that is neoclassical economics, driven by popularity and growth, </a:t>
            </a:r>
          </a:p>
          <a:p>
            <a:r>
              <a:rPr lang="en-GB" b="1" dirty="0">
                <a:solidFill>
                  <a:srgbClr val="002060"/>
                </a:solidFill>
              </a:rPr>
              <a:t>or should this revolution be led by the civil society?</a:t>
            </a:r>
          </a:p>
        </p:txBody>
      </p:sp>
    </p:spTree>
    <p:extLst>
      <p:ext uri="{BB962C8B-B14F-4D97-AF65-F5344CB8AC3E}">
        <p14:creationId xmlns:p14="http://schemas.microsoft.com/office/powerpoint/2010/main" val="410598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412D-F9CB-4C6E-AC26-933D75BF0B81}"/>
              </a:ext>
            </a:extLst>
          </p:cNvPr>
          <p:cNvSpPr>
            <a:spLocks noGrp="1"/>
          </p:cNvSpPr>
          <p:nvPr>
            <p:ph type="title"/>
          </p:nvPr>
        </p:nvSpPr>
        <p:spPr/>
        <p:txBody>
          <a:bodyPr>
            <a:normAutofit/>
          </a:bodyPr>
          <a:lstStyle/>
          <a:p>
            <a:r>
              <a:rPr lang="en-US" b="1" dirty="0">
                <a:solidFill>
                  <a:srgbClr val="002060"/>
                </a:solidFill>
              </a:rPr>
              <a:t>Le Play, Geddes and </a:t>
            </a:r>
            <a:r>
              <a:rPr lang="en-US" b="1" dirty="0" err="1">
                <a:solidFill>
                  <a:srgbClr val="002060"/>
                </a:solidFill>
              </a:rPr>
              <a:t>Magnaghi</a:t>
            </a:r>
            <a:endParaRPr lang="en-GB" b="1" dirty="0">
              <a:solidFill>
                <a:srgbClr val="002060"/>
              </a:solidFill>
            </a:endParaRPr>
          </a:p>
        </p:txBody>
      </p:sp>
      <p:sp>
        <p:nvSpPr>
          <p:cNvPr id="3" name="Content Placeholder 2">
            <a:extLst>
              <a:ext uri="{FF2B5EF4-FFF2-40B4-BE49-F238E27FC236}">
                <a16:creationId xmlns:a16="http://schemas.microsoft.com/office/drawing/2014/main" id="{34A6A1AE-C5B4-4DBC-BCB1-F8F8BA6DA552}"/>
              </a:ext>
            </a:extLst>
          </p:cNvPr>
          <p:cNvSpPr>
            <a:spLocks noGrp="1"/>
          </p:cNvSpPr>
          <p:nvPr>
            <p:ph idx="1"/>
          </p:nvPr>
        </p:nvSpPr>
        <p:spPr/>
        <p:txBody>
          <a:bodyPr/>
          <a:lstStyle/>
          <a:p>
            <a:r>
              <a:rPr lang="en-US" b="1" dirty="0">
                <a:solidFill>
                  <a:srgbClr val="002060"/>
                </a:solidFill>
              </a:rPr>
              <a:t>Civil society, properly rooted in culture and landscape</a:t>
            </a:r>
          </a:p>
          <a:p>
            <a:r>
              <a:rPr lang="en-US" b="1" dirty="0">
                <a:solidFill>
                  <a:srgbClr val="002060"/>
                </a:solidFill>
              </a:rPr>
              <a:t>Adam Smith pre-dated all of these, with the ultimate emergent management concept that would be claimed by many afterwards.</a:t>
            </a:r>
            <a:endParaRPr lang="en-GB" b="1" dirty="0">
              <a:solidFill>
                <a:srgbClr val="002060"/>
              </a:solidFill>
            </a:endParaRPr>
          </a:p>
        </p:txBody>
      </p:sp>
    </p:spTree>
    <p:extLst>
      <p:ext uri="{BB962C8B-B14F-4D97-AF65-F5344CB8AC3E}">
        <p14:creationId xmlns:p14="http://schemas.microsoft.com/office/powerpoint/2010/main" val="124395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2497-7373-495A-ABD7-91F9321CECCA}"/>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FA154652-E094-4959-B13F-26373BD4FD26}"/>
              </a:ext>
            </a:extLst>
          </p:cNvPr>
          <p:cNvSpPr txBox="1"/>
          <p:nvPr/>
        </p:nvSpPr>
        <p:spPr>
          <a:xfrm>
            <a:off x="1666875" y="6305550"/>
            <a:ext cx="3350597" cy="461665"/>
          </a:xfrm>
          <a:prstGeom prst="rect">
            <a:avLst/>
          </a:prstGeom>
          <a:solidFill>
            <a:schemeClr val="bg2">
              <a:lumMod val="50000"/>
            </a:schemeClr>
          </a:solidFill>
        </p:spPr>
        <p:txBody>
          <a:bodyPr wrap="none" rtlCol="0">
            <a:spAutoFit/>
          </a:bodyPr>
          <a:lstStyle/>
          <a:p>
            <a:r>
              <a:rPr lang="en-US" sz="2400" b="1" dirty="0">
                <a:solidFill>
                  <a:schemeClr val="bg1"/>
                </a:solidFill>
              </a:rPr>
              <a:t>Adam Smith (1723-1790)</a:t>
            </a:r>
            <a:endParaRPr lang="en-GB" sz="2400" b="1" dirty="0">
              <a:solidFill>
                <a:schemeClr val="bg1"/>
              </a:solidFill>
            </a:endParaRPr>
          </a:p>
        </p:txBody>
      </p:sp>
      <p:sp>
        <p:nvSpPr>
          <p:cNvPr id="4" name="Content Placeholder 3">
            <a:extLst>
              <a:ext uri="{FF2B5EF4-FFF2-40B4-BE49-F238E27FC236}">
                <a16:creationId xmlns:a16="http://schemas.microsoft.com/office/drawing/2014/main" id="{2B1CFA53-A3ED-44E1-8E50-B2C2D9089F6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0494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07C0-79AB-4EAB-A09D-6860A2FFA311}"/>
              </a:ext>
            </a:extLst>
          </p:cNvPr>
          <p:cNvSpPr>
            <a:spLocks noGrp="1"/>
          </p:cNvSpPr>
          <p:nvPr>
            <p:ph type="title"/>
          </p:nvPr>
        </p:nvSpPr>
        <p:spPr>
          <a:xfrm>
            <a:off x="196948" y="365125"/>
            <a:ext cx="11802794" cy="1325563"/>
          </a:xfrm>
        </p:spPr>
        <p:txBody>
          <a:bodyPr/>
          <a:lstStyle/>
          <a:p>
            <a:pPr algn="ctr"/>
            <a:r>
              <a:rPr lang="en-GB" b="1"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Origins of the Current Economic Model</a:t>
            </a:r>
          </a:p>
        </p:txBody>
      </p:sp>
      <p:sp>
        <p:nvSpPr>
          <p:cNvPr id="3" name="Content Placeholder 2">
            <a:extLst>
              <a:ext uri="{FF2B5EF4-FFF2-40B4-BE49-F238E27FC236}">
                <a16:creationId xmlns:a16="http://schemas.microsoft.com/office/drawing/2014/main" id="{D93A3674-68CE-4A8E-9C3A-A051CDA2FE95}"/>
              </a:ext>
            </a:extLst>
          </p:cNvPr>
          <p:cNvSpPr>
            <a:spLocks noGrp="1"/>
          </p:cNvSpPr>
          <p:nvPr>
            <p:ph idx="1"/>
          </p:nvPr>
        </p:nvSpPr>
        <p:spPr>
          <a:xfrm>
            <a:off x="-5865" y="2486804"/>
            <a:ext cx="10515600" cy="4351338"/>
          </a:xfrm>
        </p:spPr>
        <p:txBody>
          <a:bodyPr/>
          <a:lstStyle/>
          <a:p>
            <a:r>
              <a:rPr lang="en-GB" b="1" dirty="0">
                <a:solidFill>
                  <a:srgbClr val="CCECFF"/>
                </a:solidFill>
                <a:latin typeface="Tahoma" panose="020B0604030504040204" pitchFamily="34" charset="0"/>
                <a:ea typeface="Tahoma" panose="020B0604030504040204" pitchFamily="34" charset="0"/>
                <a:cs typeface="Tahoma" panose="020B0604030504040204" pitchFamily="34" charset="0"/>
              </a:rPr>
              <a:t>Adam Smith (1723 – 1790)</a:t>
            </a:r>
          </a:p>
          <a:p>
            <a:r>
              <a:rPr lang="en-GB" b="1" dirty="0">
                <a:solidFill>
                  <a:srgbClr val="CCECFF"/>
                </a:solidFill>
                <a:latin typeface="Tahoma" panose="020B0604030504040204" pitchFamily="34" charset="0"/>
                <a:ea typeface="Tahoma" panose="020B0604030504040204" pitchFamily="34" charset="0"/>
                <a:cs typeface="Tahoma" panose="020B0604030504040204" pitchFamily="34" charset="0"/>
              </a:rPr>
              <a:t>1759 </a:t>
            </a:r>
            <a:r>
              <a:rPr lang="en-GB" b="1" i="1" dirty="0">
                <a:solidFill>
                  <a:srgbClr val="CCECFF"/>
                </a:solidFill>
                <a:latin typeface="Tahoma" panose="020B0604030504040204" pitchFamily="34" charset="0"/>
                <a:ea typeface="Tahoma" panose="020B0604030504040204" pitchFamily="34" charset="0"/>
                <a:cs typeface="Tahoma" panose="020B0604030504040204" pitchFamily="34" charset="0"/>
              </a:rPr>
              <a:t>The Theory of Moral Sentiments</a:t>
            </a:r>
          </a:p>
          <a:p>
            <a:r>
              <a:rPr lang="en-GB" b="1" dirty="0">
                <a:solidFill>
                  <a:srgbClr val="CCECFF"/>
                </a:solidFill>
                <a:latin typeface="Tahoma" panose="020B0604030504040204" pitchFamily="34" charset="0"/>
                <a:ea typeface="Tahoma" panose="020B0604030504040204" pitchFamily="34" charset="0"/>
                <a:cs typeface="Tahoma" panose="020B0604030504040204" pitchFamily="34" charset="0"/>
              </a:rPr>
              <a:t>1776 </a:t>
            </a:r>
            <a:r>
              <a:rPr lang="en-GB" b="1" i="1" dirty="0">
                <a:solidFill>
                  <a:srgbClr val="CCECFF"/>
                </a:solidFill>
                <a:latin typeface="Tahoma" panose="020B0604030504040204" pitchFamily="34" charset="0"/>
                <a:ea typeface="Tahoma" panose="020B0604030504040204" pitchFamily="34" charset="0"/>
                <a:cs typeface="Tahoma" panose="020B0604030504040204" pitchFamily="34" charset="0"/>
              </a:rPr>
              <a:t>The Wealth of Nations</a:t>
            </a:r>
          </a:p>
          <a:p>
            <a:r>
              <a:rPr lang="en-GB" b="1" dirty="0">
                <a:solidFill>
                  <a:srgbClr val="CCECFF"/>
                </a:solidFill>
                <a:latin typeface="Tahoma" panose="020B0604030504040204" pitchFamily="34" charset="0"/>
                <a:ea typeface="Tahoma" panose="020B0604030504040204" pitchFamily="34" charset="0"/>
                <a:cs typeface="Tahoma" panose="020B0604030504040204" pitchFamily="34" charset="0"/>
              </a:rPr>
              <a:t>Social wellbeing in resonance with economic freedom.</a:t>
            </a:r>
          </a:p>
          <a:p>
            <a:endParaRPr lang="en-GB" dirty="0"/>
          </a:p>
        </p:txBody>
      </p:sp>
    </p:spTree>
    <p:extLst>
      <p:ext uri="{BB962C8B-B14F-4D97-AF65-F5344CB8AC3E}">
        <p14:creationId xmlns:p14="http://schemas.microsoft.com/office/powerpoint/2010/main" val="31793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0C8A56-8EA4-4545-922F-C8E897949717}"/>
              </a:ext>
            </a:extLst>
          </p:cNvPr>
          <p:cNvSpPr txBox="1"/>
          <p:nvPr/>
        </p:nvSpPr>
        <p:spPr>
          <a:xfrm>
            <a:off x="0" y="-72367"/>
            <a:ext cx="1222172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Virtuous self-interest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66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Adam Smith (1776)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400" b="1" i="1"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It is not from the benevolence of 								the baker that we expect our dinner, 							but from their regard for their own								self-interest”</a:t>
            </a:r>
            <a:r>
              <a:rPr kumimoji="0" lang="en-GB" sz="2400" b="1"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rPr>
              <a:t>				The invisible hand (moral sentiment)</a:t>
            </a:r>
            <a:endParaRPr kumimoji="0" lang="en-GB" sz="2400" b="0" i="0" u="none" strike="noStrike" kern="1200" cap="none" spc="0" normalizeH="0" baseline="0" noProof="0" dirty="0">
              <a:ln>
                <a:noFill/>
              </a:ln>
              <a:solidFill>
                <a:srgbClr val="CC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428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5D87-CD18-45DF-9E07-75BB4FE06343}"/>
              </a:ext>
            </a:extLst>
          </p:cNvPr>
          <p:cNvSpPr>
            <a:spLocks noGrp="1"/>
          </p:cNvSpPr>
          <p:nvPr>
            <p:ph type="title"/>
          </p:nvPr>
        </p:nvSpPr>
        <p:spPr>
          <a:xfrm>
            <a:off x="1524000" y="867327"/>
            <a:ext cx="9144000" cy="994172"/>
          </a:xfrm>
          <a:solidFill>
            <a:schemeClr val="tx1">
              <a:alpha val="66000"/>
            </a:schemeClr>
          </a:solidFill>
          <a:effectLst>
            <a:softEdge rad="101600"/>
          </a:effectLst>
        </p:spPr>
        <p:txBody>
          <a:bodyPr rtlCol="0">
            <a:normAutofit/>
          </a:bodyPr>
          <a:lstStyle/>
          <a:p>
            <a:pPr algn="ctr" fontAlgn="auto">
              <a:spcAft>
                <a:spcPts val="0"/>
              </a:spcAft>
              <a:defRPr/>
            </a:pPr>
            <a:r>
              <a:rPr lang="en-GB" b="1"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The invisible hand as a social construct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2F71-01E0-4659-9D0B-AC0BDCA0E80F}"/>
              </a:ext>
            </a:extLst>
          </p:cNvPr>
          <p:cNvSpPr>
            <a:spLocks noGrp="1"/>
          </p:cNvSpPr>
          <p:nvPr>
            <p:ph type="title"/>
          </p:nvPr>
        </p:nvSpPr>
        <p:spPr/>
        <p:txBody>
          <a:bodyPr rtlCol="0">
            <a:normAutofit/>
          </a:bodyPr>
          <a:lstStyle/>
          <a:p>
            <a:pPr algn="ctr" fontAlgn="auto">
              <a:spcAft>
                <a:spcPts val="0"/>
              </a:spcAft>
              <a:defRPr/>
            </a:pPr>
            <a:endParaRPr lang="en-GB" b="1" dirty="0">
              <a:latin typeface="+mn-lt"/>
              <a:ea typeface="Tahoma" panose="020B0604030504040204" pitchFamily="34" charset="0"/>
              <a:cs typeface="Tahoma" panose="020B0604030504040204" pitchFamily="34" charset="0"/>
            </a:endParaRPr>
          </a:p>
        </p:txBody>
      </p:sp>
      <p:pic>
        <p:nvPicPr>
          <p:cNvPr id="31747" name="Picture 2">
            <a:extLst>
              <a:ext uri="{FF2B5EF4-FFF2-40B4-BE49-F238E27FC236}">
                <a16:creationId xmlns:a16="http://schemas.microsoft.com/office/drawing/2014/main" id="{B34518EF-6579-4FFC-B695-DA42FA0BE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6" y="2114550"/>
            <a:ext cx="34337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AADF7896-0DBB-483E-A590-387F400BA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4" y="2114550"/>
            <a:ext cx="33099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9D98E81-D3C1-449D-BD08-1BB8354BE817}"/>
              </a:ext>
            </a:extLst>
          </p:cNvPr>
          <p:cNvPicPr>
            <a:picLocks noChangeAspect="1"/>
          </p:cNvPicPr>
          <p:nvPr/>
        </p:nvPicPr>
        <p:blipFill rotWithShape="1">
          <a:blip r:embed="rId4"/>
          <a:srcRect l="10987" t="7795" r="43826" b="18359"/>
          <a:stretch/>
        </p:blipFill>
        <p:spPr>
          <a:xfrm flipH="1">
            <a:off x="5828714" y="2846260"/>
            <a:ext cx="801859" cy="1165480"/>
          </a:xfrm>
          <a:prstGeom prst="rect">
            <a:avLst/>
          </a:prstGeom>
          <a:effectLst>
            <a:softEdge rad="190500"/>
          </a:effectLst>
        </p:spPr>
      </p:pic>
      <p:pic>
        <p:nvPicPr>
          <p:cNvPr id="3" name="Picture 2">
            <a:extLst>
              <a:ext uri="{FF2B5EF4-FFF2-40B4-BE49-F238E27FC236}">
                <a16:creationId xmlns:a16="http://schemas.microsoft.com/office/drawing/2014/main" id="{4331C534-FE42-4F23-BE73-4A68A8BC2D05}"/>
              </a:ext>
            </a:extLst>
          </p:cNvPr>
          <p:cNvPicPr>
            <a:picLocks noChangeAspect="1"/>
          </p:cNvPicPr>
          <p:nvPr/>
        </p:nvPicPr>
        <p:blipFill>
          <a:blip r:embed="rId5"/>
          <a:stretch>
            <a:fillRect/>
          </a:stretch>
        </p:blipFill>
        <p:spPr>
          <a:xfrm>
            <a:off x="1523603" y="560408"/>
            <a:ext cx="9144793" cy="993734"/>
          </a:xfrm>
          <a:prstGeom prst="rect">
            <a:avLst/>
          </a:prstGeom>
        </p:spPr>
      </p:pic>
      <p:sp>
        <p:nvSpPr>
          <p:cNvPr id="4" name="TextBox 3">
            <a:extLst>
              <a:ext uri="{FF2B5EF4-FFF2-40B4-BE49-F238E27FC236}">
                <a16:creationId xmlns:a16="http://schemas.microsoft.com/office/drawing/2014/main" id="{3D42E1E9-E9C9-4956-8A05-F7EF30008834}"/>
              </a:ext>
            </a:extLst>
          </p:cNvPr>
          <p:cNvSpPr txBox="1"/>
          <p:nvPr/>
        </p:nvSpPr>
        <p:spPr>
          <a:xfrm>
            <a:off x="1343025" y="5248275"/>
            <a:ext cx="9646167" cy="1077218"/>
          </a:xfrm>
          <a:prstGeom prst="rect">
            <a:avLst/>
          </a:prstGeom>
          <a:noFill/>
        </p:spPr>
        <p:txBody>
          <a:bodyPr wrap="none" rtlCol="0">
            <a:spAutoFit/>
          </a:bodyPr>
          <a:lstStyle/>
          <a:p>
            <a:pPr algn="ctr"/>
            <a:r>
              <a:rPr lang="en-US" sz="3200" b="1" dirty="0">
                <a:solidFill>
                  <a:schemeClr val="bg1"/>
                </a:solidFill>
              </a:rPr>
              <a:t>Management of the transition to an enlightened future </a:t>
            </a:r>
          </a:p>
          <a:p>
            <a:pPr algn="ctr"/>
            <a:r>
              <a:rPr lang="en-US" sz="3200" b="1" dirty="0">
                <a:solidFill>
                  <a:schemeClr val="bg1"/>
                </a:solidFill>
              </a:rPr>
              <a:t>would emerge from a functioning society</a:t>
            </a:r>
            <a:endParaRPr lang="en-GB" sz="32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5D87-CD18-45DF-9E07-75BB4FE06343}"/>
              </a:ext>
            </a:extLst>
          </p:cNvPr>
          <p:cNvSpPr>
            <a:spLocks noGrp="1"/>
          </p:cNvSpPr>
          <p:nvPr>
            <p:ph type="title"/>
          </p:nvPr>
        </p:nvSpPr>
        <p:spPr>
          <a:xfrm>
            <a:off x="0" y="13435"/>
            <a:ext cx="12192000" cy="1325563"/>
          </a:xfrm>
          <a:solidFill>
            <a:schemeClr val="tx1">
              <a:alpha val="66000"/>
            </a:schemeClr>
          </a:solidFill>
          <a:effectLst>
            <a:softEdge rad="101600"/>
          </a:effectLst>
        </p:spPr>
        <p:txBody>
          <a:bodyPr/>
          <a:lstStyle/>
          <a:p>
            <a:pPr algn="ctr"/>
            <a:r>
              <a:rPr lang="en-US" b="1"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The invisible hand as a social construct</a:t>
            </a:r>
            <a:endParaRPr lang="en-GB" b="1"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3726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5D87-CD18-45DF-9E07-75BB4FE06343}"/>
              </a:ext>
            </a:extLst>
          </p:cNvPr>
          <p:cNvSpPr>
            <a:spLocks noGrp="1"/>
          </p:cNvSpPr>
          <p:nvPr>
            <p:ph type="title"/>
          </p:nvPr>
        </p:nvSpPr>
        <p:spPr>
          <a:xfrm>
            <a:off x="0" y="13435"/>
            <a:ext cx="12192000" cy="1325563"/>
          </a:xfrm>
          <a:solidFill>
            <a:schemeClr val="tx1">
              <a:alpha val="66000"/>
            </a:schemeClr>
          </a:solidFill>
          <a:effectLst>
            <a:softEdge rad="101600"/>
          </a:effectLst>
        </p:spPr>
        <p:txBody>
          <a:bodyPr/>
          <a:lstStyle/>
          <a:p>
            <a:pPr algn="ctr"/>
            <a:r>
              <a:rPr lang="en-GB" b="1"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The scissors of societal collapse</a:t>
            </a:r>
          </a:p>
        </p:txBody>
      </p:sp>
      <p:sp>
        <p:nvSpPr>
          <p:cNvPr id="5" name="Rectangle 4">
            <a:extLst>
              <a:ext uri="{FF2B5EF4-FFF2-40B4-BE49-F238E27FC236}">
                <a16:creationId xmlns:a16="http://schemas.microsoft.com/office/drawing/2014/main" id="{EBABD3FE-E68E-468A-BEC7-EA45560734C4}"/>
              </a:ext>
            </a:extLst>
          </p:cNvPr>
          <p:cNvSpPr/>
          <p:nvPr/>
        </p:nvSpPr>
        <p:spPr>
          <a:xfrm>
            <a:off x="885217" y="1759287"/>
            <a:ext cx="10311319" cy="48832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0F3E1A-14A6-4AEB-A4D1-3B848C30A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075" y="3653007"/>
            <a:ext cx="3938621" cy="2208441"/>
          </a:xfrm>
          <a:prstGeom prst="rect">
            <a:avLst/>
          </a:prstGeom>
        </p:spPr>
      </p:pic>
      <p:sp>
        <p:nvSpPr>
          <p:cNvPr id="6" name="Rectangle 5">
            <a:extLst>
              <a:ext uri="{FF2B5EF4-FFF2-40B4-BE49-F238E27FC236}">
                <a16:creationId xmlns:a16="http://schemas.microsoft.com/office/drawing/2014/main" id="{CE78201E-3E76-439C-BA88-2C7F21AF7E00}"/>
              </a:ext>
            </a:extLst>
          </p:cNvPr>
          <p:cNvSpPr/>
          <p:nvPr/>
        </p:nvSpPr>
        <p:spPr>
          <a:xfrm>
            <a:off x="3810000" y="5857875"/>
            <a:ext cx="4200523" cy="495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The Free Market Economy</a:t>
            </a:r>
            <a:endPar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2612771B-7B3C-4D87-B111-F1215F4C97A1}"/>
              </a:ext>
            </a:extLst>
          </p:cNvPr>
          <p:cNvSpPr/>
          <p:nvPr/>
        </p:nvSpPr>
        <p:spPr>
          <a:xfrm>
            <a:off x="3009900" y="2597886"/>
            <a:ext cx="5972175" cy="95550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A FUNCTIONAL SOCIETY</a:t>
            </a:r>
            <a:endParaRPr kumimoji="0" lang="en-GB"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EF28CBA9-C419-47B0-B180-3D793EC9A6F6}"/>
              </a:ext>
            </a:extLst>
          </p:cNvPr>
          <p:cNvCxnSpPr>
            <a:cxnSpLocks/>
          </p:cNvCxnSpPr>
          <p:nvPr/>
        </p:nvCxnSpPr>
        <p:spPr>
          <a:xfrm flipH="1" flipV="1">
            <a:off x="3710335" y="3390900"/>
            <a:ext cx="1509365" cy="1415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D22199-F9E6-46D9-B3D9-522267BC19FE}"/>
              </a:ext>
            </a:extLst>
          </p:cNvPr>
          <p:cNvCxnSpPr/>
          <p:nvPr/>
        </p:nvCxnSpPr>
        <p:spPr>
          <a:xfrm flipH="1" flipV="1">
            <a:off x="5429250" y="3543866"/>
            <a:ext cx="514350" cy="306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EA0B24-D389-4014-9242-C6502682AC85}"/>
              </a:ext>
            </a:extLst>
          </p:cNvPr>
          <p:cNvCxnSpPr/>
          <p:nvPr/>
        </p:nvCxnSpPr>
        <p:spPr>
          <a:xfrm flipV="1">
            <a:off x="6915150" y="3543866"/>
            <a:ext cx="0" cy="847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83B5C6-1775-4E31-A610-E8940316AE5B}"/>
              </a:ext>
            </a:extLst>
          </p:cNvPr>
          <p:cNvCxnSpPr>
            <a:cxnSpLocks/>
          </p:cNvCxnSpPr>
          <p:nvPr/>
        </p:nvCxnSpPr>
        <p:spPr>
          <a:xfrm flipV="1">
            <a:off x="7115175" y="3429000"/>
            <a:ext cx="886071" cy="1771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EF8FF5-0489-449E-9109-BDBF23FD13B1}"/>
              </a:ext>
            </a:extLst>
          </p:cNvPr>
          <p:cNvCxnSpPr/>
          <p:nvPr/>
        </p:nvCxnSpPr>
        <p:spPr>
          <a:xfrm flipV="1">
            <a:off x="7439024" y="3346051"/>
            <a:ext cx="1042776" cy="1258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3ADB0B7-D244-4D0F-B829-1A8C078169D3}"/>
              </a:ext>
            </a:extLst>
          </p:cNvPr>
          <p:cNvPicPr>
            <a:picLocks noChangeAspect="1"/>
          </p:cNvPicPr>
          <p:nvPr/>
        </p:nvPicPr>
        <p:blipFill rotWithShape="1">
          <a:blip r:embed="rId3">
            <a:extLst>
              <a:ext uri="{28A0092B-C50C-407E-A947-70E740481C1C}">
                <a14:useLocalDpi xmlns:a14="http://schemas.microsoft.com/office/drawing/2010/main" val="0"/>
              </a:ext>
            </a:extLst>
          </a:blip>
          <a:srcRect l="26359" t="10138" r="26164" b="19723"/>
          <a:stretch/>
        </p:blipFill>
        <p:spPr>
          <a:xfrm rot="16200000">
            <a:off x="8958610" y="2974156"/>
            <a:ext cx="1509365" cy="2359843"/>
          </a:xfrm>
          <a:prstGeom prst="rect">
            <a:avLst/>
          </a:prstGeom>
        </p:spPr>
      </p:pic>
    </p:spTree>
    <p:extLst>
      <p:ext uri="{BB962C8B-B14F-4D97-AF65-F5344CB8AC3E}">
        <p14:creationId xmlns:p14="http://schemas.microsoft.com/office/powerpoint/2010/main" val="67339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30F-C9EB-443F-8A2E-009ECD33A578}"/>
              </a:ext>
            </a:extLst>
          </p:cNvPr>
          <p:cNvSpPr>
            <a:spLocks noGrp="1"/>
          </p:cNvSpPr>
          <p:nvPr>
            <p:ph type="title"/>
          </p:nvPr>
        </p:nvSpPr>
        <p:spPr>
          <a:xfrm>
            <a:off x="2241748" y="58564"/>
            <a:ext cx="7886700" cy="994172"/>
          </a:xfrm>
        </p:spPr>
        <p:txBody>
          <a:bodyPr>
            <a:normAutofit fontScale="90000"/>
          </a:bodyPr>
          <a:lstStyle/>
          <a:p>
            <a:r>
              <a:rPr lang="en-US" b="1" dirty="0">
                <a:latin typeface="+mn-lt"/>
              </a:rPr>
              <a:t>What kind of a transition - a sustainable future?</a:t>
            </a:r>
            <a:endParaRPr lang="en-GB" b="1" dirty="0">
              <a:latin typeface="+mn-lt"/>
            </a:endParaRPr>
          </a:p>
        </p:txBody>
      </p:sp>
      <p:sp>
        <p:nvSpPr>
          <p:cNvPr id="3" name="Content Placeholder 2">
            <a:extLst>
              <a:ext uri="{FF2B5EF4-FFF2-40B4-BE49-F238E27FC236}">
                <a16:creationId xmlns:a16="http://schemas.microsoft.com/office/drawing/2014/main" id="{560F88C9-9425-4C4C-8F46-04C6BDCE4E0A}"/>
              </a:ext>
            </a:extLst>
          </p:cNvPr>
          <p:cNvSpPr>
            <a:spLocks noGrp="1"/>
          </p:cNvSpPr>
          <p:nvPr>
            <p:ph idx="1"/>
          </p:nvPr>
        </p:nvSpPr>
        <p:spPr>
          <a:xfrm>
            <a:off x="1830363" y="4149081"/>
            <a:ext cx="5245376" cy="2450475"/>
          </a:xfrm>
        </p:spPr>
        <p:txBody>
          <a:bodyPr>
            <a:normAutofit lnSpcReduction="10000"/>
          </a:bodyPr>
          <a:lstStyle/>
          <a:p>
            <a:pPr marL="0" indent="0">
              <a:buNone/>
            </a:pPr>
            <a:r>
              <a:rPr lang="en-GB" sz="2400" b="1" dirty="0"/>
              <a:t>What does this destination actually look like?</a:t>
            </a:r>
          </a:p>
          <a:p>
            <a:pPr marL="0" indent="0">
              <a:buNone/>
            </a:pPr>
            <a:r>
              <a:rPr lang="en-GB" sz="2400" b="1" dirty="0"/>
              <a:t>Economic, social and environmental?</a:t>
            </a:r>
          </a:p>
          <a:p>
            <a:pPr marL="0" indent="0">
              <a:buNone/>
            </a:pPr>
            <a:r>
              <a:rPr lang="en-GB" sz="2400" b="1" dirty="0"/>
              <a:t>How do we get there?</a:t>
            </a:r>
          </a:p>
          <a:p>
            <a:pPr marL="0" indent="0">
              <a:buNone/>
            </a:pPr>
            <a:r>
              <a:rPr lang="en-GB" sz="2400" b="1" dirty="0"/>
              <a:t>Do we have to leave from the same station?</a:t>
            </a:r>
          </a:p>
          <a:p>
            <a:endParaRPr lang="en-GB" dirty="0"/>
          </a:p>
          <a:p>
            <a:endParaRPr lang="en-GB" dirty="0"/>
          </a:p>
        </p:txBody>
      </p:sp>
      <p:sp>
        <p:nvSpPr>
          <p:cNvPr id="5" name="TextBox 4">
            <a:extLst>
              <a:ext uri="{FF2B5EF4-FFF2-40B4-BE49-F238E27FC236}">
                <a16:creationId xmlns:a16="http://schemas.microsoft.com/office/drawing/2014/main" id="{796270A8-5876-445A-8D34-A053C7C8B789}"/>
              </a:ext>
            </a:extLst>
          </p:cNvPr>
          <p:cNvSpPr txBox="1"/>
          <p:nvPr/>
        </p:nvSpPr>
        <p:spPr>
          <a:xfrm>
            <a:off x="1830364" y="1196752"/>
            <a:ext cx="5633789" cy="1938992"/>
          </a:xfrm>
          <a:prstGeom prst="rect">
            <a:avLst/>
          </a:prstGeom>
          <a:noFill/>
        </p:spPr>
        <p:txBody>
          <a:bodyPr wrap="square" rtlCol="0">
            <a:spAutoFit/>
          </a:bodyPr>
          <a:lstStyle/>
          <a:p>
            <a:r>
              <a:rPr lang="en-US" sz="2400" b="1" dirty="0"/>
              <a:t>In attempting to envisage what kind of a transition is needed, we must first identify what the goals of such a transition are</a:t>
            </a:r>
          </a:p>
          <a:p>
            <a:r>
              <a:rPr lang="en-US" sz="2400" b="1" dirty="0"/>
              <a:t>What are we transitioning towards and from?</a:t>
            </a:r>
          </a:p>
        </p:txBody>
      </p:sp>
      <p:sp>
        <p:nvSpPr>
          <p:cNvPr id="6" name="Right Arrow 3">
            <a:extLst>
              <a:ext uri="{FF2B5EF4-FFF2-40B4-BE49-F238E27FC236}">
                <a16:creationId xmlns:a16="http://schemas.microsoft.com/office/drawing/2014/main" id="{8B173371-C76B-4E5C-80CF-3E9B6119FE79}"/>
              </a:ext>
            </a:extLst>
          </p:cNvPr>
          <p:cNvSpPr/>
          <p:nvPr/>
        </p:nvSpPr>
        <p:spPr>
          <a:xfrm>
            <a:off x="2927648" y="3155484"/>
            <a:ext cx="3168352" cy="864096"/>
          </a:xfrm>
          <a:prstGeom prst="rightArrow">
            <a:avLst/>
          </a:prstGeom>
          <a:solidFill>
            <a:srgbClr val="C00000"/>
          </a:solidFill>
          <a:ln w="25400" cap="flat" cmpd="sng" algn="ctr">
            <a:solidFill>
              <a:srgbClr val="C00000"/>
            </a:solidFill>
            <a:prstDash val="solid"/>
          </a:ln>
          <a:effectLst/>
        </p:spPr>
        <p:txBody>
          <a:bodyPr rtlCol="0" anchor="ctr"/>
          <a:lstStyle/>
          <a:p>
            <a:pPr algn="ctr">
              <a:defRPr/>
            </a:pPr>
            <a:endParaRPr lang="en-GB" kern="0">
              <a:solidFill>
                <a:prstClr val="white"/>
              </a:solidFill>
              <a:latin typeface="Calibri"/>
            </a:endParaRPr>
          </a:p>
        </p:txBody>
      </p:sp>
      <p:sp>
        <p:nvSpPr>
          <p:cNvPr id="7" name="TextBox 6">
            <a:extLst>
              <a:ext uri="{FF2B5EF4-FFF2-40B4-BE49-F238E27FC236}">
                <a16:creationId xmlns:a16="http://schemas.microsoft.com/office/drawing/2014/main" id="{67D1B9F4-E42E-488A-A1EB-D7B73BF11E1A}"/>
              </a:ext>
            </a:extLst>
          </p:cNvPr>
          <p:cNvSpPr txBox="1"/>
          <p:nvPr/>
        </p:nvSpPr>
        <p:spPr>
          <a:xfrm>
            <a:off x="1991544" y="2924945"/>
            <a:ext cx="1152128" cy="1200329"/>
          </a:xfrm>
          <a:prstGeom prst="rect">
            <a:avLst/>
          </a:prstGeom>
          <a:noFill/>
        </p:spPr>
        <p:txBody>
          <a:bodyPr wrap="square" rtlCol="0">
            <a:spAutoFit/>
          </a:bodyPr>
          <a:lstStyle/>
          <a:p>
            <a:pPr>
              <a:defRPr/>
            </a:pPr>
            <a:r>
              <a:rPr lang="en-GB" sz="7200" b="1" kern="0" dirty="0">
                <a:solidFill>
                  <a:prstClr val="black"/>
                </a:solidFill>
              </a:rPr>
              <a:t>?</a:t>
            </a:r>
          </a:p>
        </p:txBody>
      </p:sp>
      <p:sp>
        <p:nvSpPr>
          <p:cNvPr id="8" name="TextBox 7">
            <a:extLst>
              <a:ext uri="{FF2B5EF4-FFF2-40B4-BE49-F238E27FC236}">
                <a16:creationId xmlns:a16="http://schemas.microsoft.com/office/drawing/2014/main" id="{19404D7B-9FA3-4FB2-8983-A1D5806ACCCE}"/>
              </a:ext>
            </a:extLst>
          </p:cNvPr>
          <p:cNvSpPr txBox="1"/>
          <p:nvPr/>
        </p:nvSpPr>
        <p:spPr>
          <a:xfrm>
            <a:off x="6384032" y="2996953"/>
            <a:ext cx="1152128" cy="1200329"/>
          </a:xfrm>
          <a:prstGeom prst="rect">
            <a:avLst/>
          </a:prstGeom>
          <a:noFill/>
        </p:spPr>
        <p:txBody>
          <a:bodyPr wrap="square" rtlCol="0">
            <a:spAutoFit/>
          </a:bodyPr>
          <a:lstStyle/>
          <a:p>
            <a:pPr>
              <a:defRPr/>
            </a:pPr>
            <a:r>
              <a:rPr lang="en-GB" sz="7200" b="1" kern="0" dirty="0">
                <a:solidFill>
                  <a:prstClr val="black"/>
                </a:solidFill>
              </a:rPr>
              <a:t>?</a:t>
            </a:r>
          </a:p>
        </p:txBody>
      </p:sp>
    </p:spTree>
    <p:extLst>
      <p:ext uri="{BB962C8B-B14F-4D97-AF65-F5344CB8AC3E}">
        <p14:creationId xmlns:p14="http://schemas.microsoft.com/office/powerpoint/2010/main" val="19148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5978-7A2D-4AAD-87DF-EE21F28FB46D}"/>
              </a:ext>
            </a:extLst>
          </p:cNvPr>
          <p:cNvSpPr>
            <a:spLocks noGrp="1"/>
          </p:cNvSpPr>
          <p:nvPr>
            <p:ph type="title"/>
          </p:nvPr>
        </p:nvSpPr>
        <p:spPr/>
        <p:txBody>
          <a:bodyPr>
            <a:normAutofit/>
          </a:bodyPr>
          <a:lstStyle/>
          <a:p>
            <a:pPr algn="ctr"/>
            <a:r>
              <a:rPr lang="en-US" sz="4000" b="1" dirty="0">
                <a:solidFill>
                  <a:srgbClr val="002060"/>
                </a:solidFill>
              </a:rPr>
              <a:t>Invisible hands of Smith, Le Play and </a:t>
            </a:r>
            <a:r>
              <a:rPr lang="en-US" sz="4000" b="1" dirty="0" err="1">
                <a:solidFill>
                  <a:srgbClr val="002060"/>
                </a:solidFill>
              </a:rPr>
              <a:t>Magnaghi</a:t>
            </a:r>
            <a:endParaRPr lang="en-GB" sz="4000" b="1" dirty="0">
              <a:solidFill>
                <a:srgbClr val="002060"/>
              </a:solidFill>
            </a:endParaRPr>
          </a:p>
        </p:txBody>
      </p:sp>
      <p:sp>
        <p:nvSpPr>
          <p:cNvPr id="3" name="Content Placeholder 2">
            <a:extLst>
              <a:ext uri="{FF2B5EF4-FFF2-40B4-BE49-F238E27FC236}">
                <a16:creationId xmlns:a16="http://schemas.microsoft.com/office/drawing/2014/main" id="{D961F310-1B59-43B7-AAA3-D56A48B296E7}"/>
              </a:ext>
            </a:extLst>
          </p:cNvPr>
          <p:cNvSpPr>
            <a:spLocks noGrp="1"/>
          </p:cNvSpPr>
          <p:nvPr>
            <p:ph idx="1"/>
          </p:nvPr>
        </p:nvSpPr>
        <p:spPr/>
        <p:txBody>
          <a:bodyPr/>
          <a:lstStyle/>
          <a:p>
            <a:endParaRPr lang="en-GB" dirty="0"/>
          </a:p>
        </p:txBody>
      </p:sp>
      <p:sp>
        <p:nvSpPr>
          <p:cNvPr id="4" name="Oval 3">
            <a:extLst>
              <a:ext uri="{FF2B5EF4-FFF2-40B4-BE49-F238E27FC236}">
                <a16:creationId xmlns:a16="http://schemas.microsoft.com/office/drawing/2014/main" id="{97C05292-D373-4BF2-A95F-1BAA2D8B6211}"/>
              </a:ext>
            </a:extLst>
          </p:cNvPr>
          <p:cNvSpPr/>
          <p:nvPr/>
        </p:nvSpPr>
        <p:spPr>
          <a:xfrm>
            <a:off x="771525" y="3171825"/>
            <a:ext cx="2343150" cy="215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5D75475-F3F0-4956-8EA6-33182A9F8B84}"/>
              </a:ext>
            </a:extLst>
          </p:cNvPr>
          <p:cNvSpPr/>
          <p:nvPr/>
        </p:nvSpPr>
        <p:spPr>
          <a:xfrm>
            <a:off x="4810125" y="3190875"/>
            <a:ext cx="2343150" cy="215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9EB596BC-BC4E-46D3-8BC1-20C8D7B17C49}"/>
              </a:ext>
            </a:extLst>
          </p:cNvPr>
          <p:cNvSpPr/>
          <p:nvPr/>
        </p:nvSpPr>
        <p:spPr>
          <a:xfrm>
            <a:off x="8601075" y="3200400"/>
            <a:ext cx="2343150" cy="215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302D11D-D1BB-47F8-B96F-007D526B9DEC}"/>
              </a:ext>
            </a:extLst>
          </p:cNvPr>
          <p:cNvSpPr txBox="1"/>
          <p:nvPr/>
        </p:nvSpPr>
        <p:spPr>
          <a:xfrm>
            <a:off x="1485899" y="6007098"/>
            <a:ext cx="9610725" cy="523220"/>
          </a:xfrm>
          <a:prstGeom prst="rect">
            <a:avLst/>
          </a:prstGeom>
          <a:noFill/>
        </p:spPr>
        <p:txBody>
          <a:bodyPr wrap="square" rtlCol="0">
            <a:spAutoFit/>
          </a:bodyPr>
          <a:lstStyle/>
          <a:p>
            <a:r>
              <a:rPr lang="en-US" sz="2800" b="1" dirty="0"/>
              <a:t>Smith				    Le Play			   </a:t>
            </a:r>
            <a:r>
              <a:rPr lang="en-US" sz="2800" b="1" dirty="0" err="1"/>
              <a:t>Magnaghi</a:t>
            </a:r>
            <a:endParaRPr lang="en-GB" sz="2800" b="1" dirty="0"/>
          </a:p>
        </p:txBody>
      </p:sp>
      <p:sp>
        <p:nvSpPr>
          <p:cNvPr id="10" name="Isosceles Triangle 9">
            <a:extLst>
              <a:ext uri="{FF2B5EF4-FFF2-40B4-BE49-F238E27FC236}">
                <a16:creationId xmlns:a16="http://schemas.microsoft.com/office/drawing/2014/main" id="{3F19E254-A6A9-41CB-87CA-3B69A68EC1A4}"/>
              </a:ext>
            </a:extLst>
          </p:cNvPr>
          <p:cNvSpPr/>
          <p:nvPr/>
        </p:nvSpPr>
        <p:spPr>
          <a:xfrm rot="10800000">
            <a:off x="1752600" y="4124325"/>
            <a:ext cx="419100" cy="40005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6BEAD0B5-472A-438C-B6B2-A746D4188EBD}"/>
              </a:ext>
            </a:extLst>
          </p:cNvPr>
          <p:cNvSpPr/>
          <p:nvPr/>
        </p:nvSpPr>
        <p:spPr>
          <a:xfrm rot="10800000">
            <a:off x="5810250" y="4133850"/>
            <a:ext cx="419100" cy="40005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870C1F68-6823-463B-9FD6-D85A8F442175}"/>
              </a:ext>
            </a:extLst>
          </p:cNvPr>
          <p:cNvSpPr/>
          <p:nvPr/>
        </p:nvSpPr>
        <p:spPr>
          <a:xfrm rot="10800000">
            <a:off x="9582150" y="4101442"/>
            <a:ext cx="419100" cy="40005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70B575E-2C19-4B64-849D-4A4BFD50900D}"/>
              </a:ext>
            </a:extLst>
          </p:cNvPr>
          <p:cNvSpPr txBox="1"/>
          <p:nvPr/>
        </p:nvSpPr>
        <p:spPr>
          <a:xfrm>
            <a:off x="8810626" y="3543299"/>
            <a:ext cx="2066924" cy="523220"/>
          </a:xfrm>
          <a:prstGeom prst="rect">
            <a:avLst/>
          </a:prstGeom>
          <a:noFill/>
        </p:spPr>
        <p:txBody>
          <a:bodyPr wrap="square" rtlCol="0">
            <a:spAutoFit/>
          </a:bodyPr>
          <a:lstStyle/>
          <a:p>
            <a:r>
              <a:rPr lang="en-US" sz="2800" b="1" dirty="0"/>
              <a:t>LANDSCAPE</a:t>
            </a:r>
            <a:endParaRPr lang="en-GB" sz="2800" b="1" dirty="0"/>
          </a:p>
        </p:txBody>
      </p:sp>
      <p:sp>
        <p:nvSpPr>
          <p:cNvPr id="15" name="TextBox 14">
            <a:extLst>
              <a:ext uri="{FF2B5EF4-FFF2-40B4-BE49-F238E27FC236}">
                <a16:creationId xmlns:a16="http://schemas.microsoft.com/office/drawing/2014/main" id="{8DB16495-2A5A-48B9-9BB7-F839B3A3ED8A}"/>
              </a:ext>
            </a:extLst>
          </p:cNvPr>
          <p:cNvSpPr txBox="1"/>
          <p:nvPr/>
        </p:nvSpPr>
        <p:spPr>
          <a:xfrm>
            <a:off x="8991600" y="4520543"/>
            <a:ext cx="1552575" cy="523220"/>
          </a:xfrm>
          <a:prstGeom prst="rect">
            <a:avLst/>
          </a:prstGeom>
          <a:noFill/>
        </p:spPr>
        <p:txBody>
          <a:bodyPr wrap="square" rtlCol="0">
            <a:spAutoFit/>
          </a:bodyPr>
          <a:lstStyle/>
          <a:p>
            <a:r>
              <a:rPr lang="en-US" sz="2800" b="1" dirty="0"/>
              <a:t>CULTURE</a:t>
            </a:r>
            <a:endParaRPr lang="en-GB" sz="2800" b="1" dirty="0"/>
          </a:p>
        </p:txBody>
      </p:sp>
      <p:sp>
        <p:nvSpPr>
          <p:cNvPr id="16" name="TextBox 15">
            <a:extLst>
              <a:ext uri="{FF2B5EF4-FFF2-40B4-BE49-F238E27FC236}">
                <a16:creationId xmlns:a16="http://schemas.microsoft.com/office/drawing/2014/main" id="{DD1E13DF-9A3C-4E3E-A284-1091973723D9}"/>
              </a:ext>
            </a:extLst>
          </p:cNvPr>
          <p:cNvSpPr txBox="1"/>
          <p:nvPr/>
        </p:nvSpPr>
        <p:spPr>
          <a:xfrm>
            <a:off x="5362575" y="3611563"/>
            <a:ext cx="1276350" cy="523220"/>
          </a:xfrm>
          <a:prstGeom prst="rect">
            <a:avLst/>
          </a:prstGeom>
          <a:noFill/>
        </p:spPr>
        <p:txBody>
          <a:bodyPr wrap="square" rtlCol="0">
            <a:spAutoFit/>
          </a:bodyPr>
          <a:lstStyle/>
          <a:p>
            <a:r>
              <a:rPr lang="en-US" sz="2800" b="1" dirty="0"/>
              <a:t>FAMILY</a:t>
            </a:r>
            <a:endParaRPr lang="en-GB" sz="2800" b="1" dirty="0"/>
          </a:p>
        </p:txBody>
      </p:sp>
      <p:sp>
        <p:nvSpPr>
          <p:cNvPr id="17" name="TextBox 16">
            <a:extLst>
              <a:ext uri="{FF2B5EF4-FFF2-40B4-BE49-F238E27FC236}">
                <a16:creationId xmlns:a16="http://schemas.microsoft.com/office/drawing/2014/main" id="{F67CDD62-8DC9-414F-88CD-3702B0383064}"/>
              </a:ext>
            </a:extLst>
          </p:cNvPr>
          <p:cNvSpPr txBox="1"/>
          <p:nvPr/>
        </p:nvSpPr>
        <p:spPr>
          <a:xfrm>
            <a:off x="5419725" y="4533900"/>
            <a:ext cx="1200150" cy="523220"/>
          </a:xfrm>
          <a:prstGeom prst="rect">
            <a:avLst/>
          </a:prstGeom>
          <a:noFill/>
        </p:spPr>
        <p:txBody>
          <a:bodyPr wrap="square" rtlCol="0">
            <a:spAutoFit/>
          </a:bodyPr>
          <a:lstStyle/>
          <a:p>
            <a:r>
              <a:rPr lang="en-US" sz="2800" b="1" dirty="0"/>
              <a:t>WORK</a:t>
            </a:r>
            <a:endParaRPr lang="en-GB" sz="2800" b="1" dirty="0"/>
          </a:p>
        </p:txBody>
      </p:sp>
      <p:sp>
        <p:nvSpPr>
          <p:cNvPr id="18" name="TextBox 17">
            <a:extLst>
              <a:ext uri="{FF2B5EF4-FFF2-40B4-BE49-F238E27FC236}">
                <a16:creationId xmlns:a16="http://schemas.microsoft.com/office/drawing/2014/main" id="{D5CCDEEE-ECC7-4B07-8C2B-4562E7AB709F}"/>
              </a:ext>
            </a:extLst>
          </p:cNvPr>
          <p:cNvSpPr txBox="1"/>
          <p:nvPr/>
        </p:nvSpPr>
        <p:spPr>
          <a:xfrm>
            <a:off x="1247774" y="3535363"/>
            <a:ext cx="1504951" cy="523220"/>
          </a:xfrm>
          <a:prstGeom prst="rect">
            <a:avLst/>
          </a:prstGeom>
          <a:noFill/>
        </p:spPr>
        <p:txBody>
          <a:bodyPr wrap="square" rtlCol="0">
            <a:spAutoFit/>
          </a:bodyPr>
          <a:lstStyle/>
          <a:p>
            <a:r>
              <a:rPr lang="en-US" sz="2800" b="1" dirty="0"/>
              <a:t>SOCIETY</a:t>
            </a:r>
            <a:endParaRPr lang="en-GB" sz="2800" b="1" dirty="0"/>
          </a:p>
        </p:txBody>
      </p:sp>
      <p:sp>
        <p:nvSpPr>
          <p:cNvPr id="19" name="TextBox 18">
            <a:extLst>
              <a:ext uri="{FF2B5EF4-FFF2-40B4-BE49-F238E27FC236}">
                <a16:creationId xmlns:a16="http://schemas.microsoft.com/office/drawing/2014/main" id="{460F8464-2F10-4DA8-970A-CC18CAE1B064}"/>
              </a:ext>
            </a:extLst>
          </p:cNvPr>
          <p:cNvSpPr txBox="1"/>
          <p:nvPr/>
        </p:nvSpPr>
        <p:spPr>
          <a:xfrm>
            <a:off x="1066800" y="4638675"/>
            <a:ext cx="1781175" cy="523220"/>
          </a:xfrm>
          <a:prstGeom prst="rect">
            <a:avLst/>
          </a:prstGeom>
          <a:noFill/>
        </p:spPr>
        <p:txBody>
          <a:bodyPr wrap="square" rtlCol="0">
            <a:spAutoFit/>
          </a:bodyPr>
          <a:lstStyle/>
          <a:p>
            <a:r>
              <a:rPr lang="en-US" sz="2800" b="1" dirty="0"/>
              <a:t>ECONOMY</a:t>
            </a:r>
            <a:endParaRPr lang="en-GB" sz="2800" b="1" dirty="0"/>
          </a:p>
        </p:txBody>
      </p:sp>
    </p:spTree>
    <p:extLst>
      <p:ext uri="{BB962C8B-B14F-4D97-AF65-F5344CB8AC3E}">
        <p14:creationId xmlns:p14="http://schemas.microsoft.com/office/powerpoint/2010/main" val="210666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CBA5-1F1B-482F-BB72-752F7440D65D}"/>
              </a:ext>
            </a:extLst>
          </p:cNvPr>
          <p:cNvSpPr>
            <a:spLocks noGrp="1"/>
          </p:cNvSpPr>
          <p:nvPr>
            <p:ph type="title"/>
          </p:nvPr>
        </p:nvSpPr>
        <p:spPr/>
        <p:txBody>
          <a:bodyPr/>
          <a:lstStyle/>
          <a:p>
            <a:r>
              <a:rPr lang="en-GB" b="1" dirty="0">
                <a:solidFill>
                  <a:srgbClr val="002060"/>
                </a:solidFill>
                <a:latin typeface="+mn-lt"/>
              </a:rPr>
              <a:t>Alasdair </a:t>
            </a:r>
            <a:r>
              <a:rPr lang="en-GB" b="1" dirty="0" err="1">
                <a:solidFill>
                  <a:srgbClr val="002060"/>
                </a:solidFill>
                <a:latin typeface="+mn-lt"/>
              </a:rPr>
              <a:t>MacIntyre</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AB95DB51-421E-422E-8F22-29EA273A8879}"/>
              </a:ext>
            </a:extLst>
          </p:cNvPr>
          <p:cNvSpPr>
            <a:spLocks noGrp="1"/>
          </p:cNvSpPr>
          <p:nvPr>
            <p:ph idx="1"/>
          </p:nvPr>
        </p:nvSpPr>
        <p:spPr/>
        <p:txBody>
          <a:bodyPr/>
          <a:lstStyle/>
          <a:p>
            <a:r>
              <a:rPr lang="en-GB" b="1" dirty="0">
                <a:solidFill>
                  <a:schemeClr val="bg1">
                    <a:lumMod val="95000"/>
                  </a:schemeClr>
                </a:solidFill>
              </a:rPr>
              <a:t>Argued that we do not have individual rights at our foundation but that we are irreducibly social animals</a:t>
            </a:r>
          </a:p>
        </p:txBody>
      </p:sp>
    </p:spTree>
    <p:extLst>
      <p:ext uri="{BB962C8B-B14F-4D97-AF65-F5344CB8AC3E}">
        <p14:creationId xmlns:p14="http://schemas.microsoft.com/office/powerpoint/2010/main" val="180229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428B333-5B07-4525-83B2-4C613659267B}"/>
              </a:ext>
            </a:extLst>
          </p:cNvPr>
          <p:cNvSpPr>
            <a:spLocks noGrp="1"/>
          </p:cNvSpPr>
          <p:nvPr>
            <p:ph type="title"/>
          </p:nvPr>
        </p:nvSpPr>
        <p:spPr>
          <a:xfrm>
            <a:off x="1981200" y="144463"/>
            <a:ext cx="8229600" cy="1143000"/>
          </a:xfrm>
        </p:spPr>
        <p:txBody>
          <a:bodyPr/>
          <a:lstStyle/>
          <a:p>
            <a:pPr>
              <a:defRPr/>
            </a:pPr>
            <a:r>
              <a:rPr lang="en-US" altLang="en-US" b="1" dirty="0">
                <a:solidFill>
                  <a:srgbClr val="002060"/>
                </a:solidFill>
                <a:latin typeface="+mn-lt"/>
              </a:rPr>
              <a:t>Ethics of care</a:t>
            </a:r>
            <a:endParaRPr lang="en-GB" altLang="en-US" b="1" dirty="0">
              <a:solidFill>
                <a:srgbClr val="002060"/>
              </a:solidFill>
              <a:latin typeface="+mn-lt"/>
            </a:endParaRPr>
          </a:p>
        </p:txBody>
      </p:sp>
      <p:sp>
        <p:nvSpPr>
          <p:cNvPr id="22531" name="Content Placeholder 2">
            <a:extLst>
              <a:ext uri="{FF2B5EF4-FFF2-40B4-BE49-F238E27FC236}">
                <a16:creationId xmlns:a16="http://schemas.microsoft.com/office/drawing/2014/main" id="{CC5FFE27-5957-4E65-8C06-42F9A808DC22}"/>
              </a:ext>
            </a:extLst>
          </p:cNvPr>
          <p:cNvSpPr>
            <a:spLocks noGrp="1"/>
          </p:cNvSpPr>
          <p:nvPr>
            <p:ph idx="1"/>
          </p:nvPr>
        </p:nvSpPr>
        <p:spPr>
          <a:xfrm>
            <a:off x="1981200" y="1379538"/>
            <a:ext cx="8229600" cy="4525962"/>
          </a:xfrm>
        </p:spPr>
        <p:txBody>
          <a:bodyPr/>
          <a:lstStyle/>
          <a:p>
            <a:r>
              <a:rPr lang="en-US" altLang="en-US" b="1" dirty="0">
                <a:solidFill>
                  <a:schemeClr val="bg1"/>
                </a:solidFill>
              </a:rPr>
              <a:t>The answers to moral questions emerge from interpersonal interactions, rather than from the individual. </a:t>
            </a:r>
          </a:p>
          <a:p>
            <a:endParaRPr lang="en-GB" altLang="en-US" dirty="0"/>
          </a:p>
        </p:txBody>
      </p:sp>
      <p:sp>
        <p:nvSpPr>
          <p:cNvPr id="22534" name="TextBox 1">
            <a:extLst>
              <a:ext uri="{FF2B5EF4-FFF2-40B4-BE49-F238E27FC236}">
                <a16:creationId xmlns:a16="http://schemas.microsoft.com/office/drawing/2014/main" id="{A4EAA962-B115-445A-9D77-81E2831EDB36}"/>
              </a:ext>
            </a:extLst>
          </p:cNvPr>
          <p:cNvSpPr txBox="1">
            <a:spLocks noChangeArrowheads="1"/>
          </p:cNvSpPr>
          <p:nvPr/>
        </p:nvSpPr>
        <p:spPr bwMode="auto">
          <a:xfrm>
            <a:off x="4739015" y="6310313"/>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defTabSz="457200" eaLnBrk="0" fontAlgn="base" hangingPunct="0">
              <a:spcBef>
                <a:spcPct val="0"/>
              </a:spcBef>
              <a:spcAft>
                <a:spcPct val="0"/>
              </a:spcAft>
            </a:pPr>
            <a:r>
              <a:rPr lang="en-US" altLang="en-US" sz="2000" b="1" dirty="0">
                <a:solidFill>
                  <a:srgbClr val="002060"/>
                </a:solidFill>
              </a:rPr>
              <a:t>Carol Gilligan</a:t>
            </a:r>
            <a:endParaRPr lang="en-GB" altLang="en-US" sz="2000" b="1"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160A-9BA6-4860-9FD0-093F74E7489F}"/>
              </a:ext>
            </a:extLst>
          </p:cNvPr>
          <p:cNvSpPr>
            <a:spLocks noGrp="1"/>
          </p:cNvSpPr>
          <p:nvPr>
            <p:ph type="title"/>
          </p:nvPr>
        </p:nvSpPr>
        <p:spPr>
          <a:xfrm>
            <a:off x="838200" y="-171688"/>
            <a:ext cx="10515600" cy="1325563"/>
          </a:xfrm>
        </p:spPr>
        <p:txBody>
          <a:bodyPr/>
          <a:lstStyle/>
          <a:p>
            <a:pPr algn="ct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Ubuntu: a Sub-Saharan Philosophy</a:t>
            </a:r>
          </a:p>
        </p:txBody>
      </p:sp>
      <p:sp>
        <p:nvSpPr>
          <p:cNvPr id="3" name="Content Placeholder 2">
            <a:extLst>
              <a:ext uri="{FF2B5EF4-FFF2-40B4-BE49-F238E27FC236}">
                <a16:creationId xmlns:a16="http://schemas.microsoft.com/office/drawing/2014/main" id="{8B64324B-986B-46B4-85B5-4AB955EC63FB}"/>
              </a:ext>
            </a:extLst>
          </p:cNvPr>
          <p:cNvSpPr>
            <a:spLocks noGrp="1"/>
          </p:cNvSpPr>
          <p:nvPr>
            <p:ph idx="1"/>
          </p:nvPr>
        </p:nvSpPr>
        <p:spPr>
          <a:xfrm>
            <a:off x="0" y="1266178"/>
            <a:ext cx="12070080" cy="4351338"/>
          </a:xfrm>
        </p:spPr>
        <p:txBody>
          <a:bodyPr/>
          <a:lstStyle/>
          <a:p>
            <a:r>
              <a:rPr lang="en-GB" sz="3200" b="1" dirty="0">
                <a:solidFill>
                  <a:schemeClr val="bg1"/>
                </a:solidFill>
              </a:rPr>
              <a:t>Interdependence is a reality for all</a:t>
            </a:r>
          </a:p>
          <a:p>
            <a:r>
              <a:rPr lang="en-GB" sz="3200" b="1" dirty="0">
                <a:solidFill>
                  <a:schemeClr val="bg1"/>
                </a:solidFill>
              </a:rPr>
              <a:t>The primacy of the individual in relation to the collective cannot be assumed</a:t>
            </a:r>
            <a:r>
              <a:rPr lang="en-GB" b="1" dirty="0">
                <a:solidFill>
                  <a:schemeClr val="bg1"/>
                </a:solidFill>
              </a:rPr>
              <a:t>.</a:t>
            </a:r>
          </a:p>
        </p:txBody>
      </p:sp>
    </p:spTree>
    <p:extLst>
      <p:ext uri="{BB962C8B-B14F-4D97-AF65-F5344CB8AC3E}">
        <p14:creationId xmlns:p14="http://schemas.microsoft.com/office/powerpoint/2010/main" val="33744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78B0-AFA8-4663-8D31-7497C669A017}"/>
              </a:ext>
            </a:extLst>
          </p:cNvPr>
          <p:cNvSpPr>
            <a:spLocks noGrp="1"/>
          </p:cNvSpPr>
          <p:nvPr>
            <p:ph type="title"/>
          </p:nvPr>
        </p:nvSpPr>
        <p:spPr/>
        <p:txBody>
          <a:bodyPr/>
          <a:lstStyle/>
          <a:p>
            <a:pPr algn="ctr"/>
            <a:r>
              <a:rPr lang="en-GB" b="1" dirty="0" err="1">
                <a:solidFill>
                  <a:srgbClr val="002060"/>
                </a:solidFill>
                <a:latin typeface="Tahoma" panose="020B0604030504040204" pitchFamily="34" charset="0"/>
                <a:ea typeface="Tahoma" panose="020B0604030504040204" pitchFamily="34" charset="0"/>
                <a:cs typeface="Tahoma" panose="020B0604030504040204" pitchFamily="34" charset="0"/>
              </a:rPr>
              <a:t>Buen</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rgbClr val="002060"/>
                </a:solidFill>
                <a:latin typeface="Tahoma" panose="020B0604030504040204" pitchFamily="34" charset="0"/>
                <a:ea typeface="Tahoma" panose="020B0604030504040204" pitchFamily="34" charset="0"/>
                <a:cs typeface="Tahoma" panose="020B0604030504040204" pitchFamily="34" charset="0"/>
              </a:rPr>
              <a:t>Vivir</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 an Andean Approach</a:t>
            </a:r>
          </a:p>
        </p:txBody>
      </p:sp>
      <p:sp>
        <p:nvSpPr>
          <p:cNvPr id="3" name="Content Placeholder 2">
            <a:extLst>
              <a:ext uri="{FF2B5EF4-FFF2-40B4-BE49-F238E27FC236}">
                <a16:creationId xmlns:a16="http://schemas.microsoft.com/office/drawing/2014/main" id="{A19E5FEB-1737-4D80-89DF-E27D0D11BE23}"/>
              </a:ext>
            </a:extLst>
          </p:cNvPr>
          <p:cNvSpPr>
            <a:spLocks noGrp="1"/>
          </p:cNvSpPr>
          <p:nvPr>
            <p:ph idx="1"/>
          </p:nvPr>
        </p:nvSpPr>
        <p:spPr/>
        <p:txBody>
          <a:bodyPr>
            <a:normAutofit/>
          </a:bodyPr>
          <a:lstStyle/>
          <a:p>
            <a:r>
              <a:rPr lang="en-GB" sz="3200" b="1" dirty="0">
                <a:solidFill>
                  <a:schemeClr val="bg1"/>
                </a:solidFill>
              </a:rPr>
              <a:t>Wellbeing can only exist within the community </a:t>
            </a:r>
          </a:p>
          <a:p>
            <a:r>
              <a:rPr lang="en-GB" sz="3200" b="1" dirty="0">
                <a:solidFill>
                  <a:schemeClr val="bg1"/>
                </a:solidFill>
              </a:rPr>
              <a:t>and the concept of the community includes nature</a:t>
            </a:r>
            <a:r>
              <a:rPr lang="en-GB" sz="3200" b="1" dirty="0">
                <a:solidFill>
                  <a:srgbClr val="002060"/>
                </a:solidFill>
              </a:rPr>
              <a:t>.</a:t>
            </a:r>
          </a:p>
        </p:txBody>
      </p:sp>
    </p:spTree>
    <p:extLst>
      <p:ext uri="{BB962C8B-B14F-4D97-AF65-F5344CB8AC3E}">
        <p14:creationId xmlns:p14="http://schemas.microsoft.com/office/powerpoint/2010/main" val="4322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1FD23-BBEE-4556-92D5-8D9308C04D1D}"/>
              </a:ext>
            </a:extLst>
          </p:cNvPr>
          <p:cNvSpPr txBox="1"/>
          <p:nvPr/>
        </p:nvSpPr>
        <p:spPr>
          <a:xfrm>
            <a:off x="1716258" y="211014"/>
            <a:ext cx="8637564" cy="2554545"/>
          </a:xfrm>
          <a:prstGeom prst="rect">
            <a:avLst/>
          </a:prstGeom>
          <a:noFill/>
          <a:effectLst>
            <a:softEdge rad="1016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Calibri" panose="020F0502020204030204"/>
                <a:ea typeface="+mn-ea"/>
                <a:cs typeface="+mn-cs"/>
              </a:rPr>
              <a:t>For Indigenous people, sustainable development emerges from a systems approach that includes environment, society and economy</a:t>
            </a:r>
          </a:p>
        </p:txBody>
      </p:sp>
      <p:sp>
        <p:nvSpPr>
          <p:cNvPr id="5" name="Oval 4">
            <a:extLst>
              <a:ext uri="{FF2B5EF4-FFF2-40B4-BE49-F238E27FC236}">
                <a16:creationId xmlns:a16="http://schemas.microsoft.com/office/drawing/2014/main" id="{3B678801-D07F-42DA-858C-65F687C87057}"/>
              </a:ext>
            </a:extLst>
          </p:cNvPr>
          <p:cNvSpPr/>
          <p:nvPr/>
        </p:nvSpPr>
        <p:spPr>
          <a:xfrm>
            <a:off x="7923495" y="3201191"/>
            <a:ext cx="2339163" cy="212651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A87DEEA-B01E-4ED0-9FD1-1BA02DB9C350}"/>
              </a:ext>
            </a:extLst>
          </p:cNvPr>
          <p:cNvSpPr/>
          <p:nvPr/>
        </p:nvSpPr>
        <p:spPr>
          <a:xfrm>
            <a:off x="8734407" y="4526635"/>
            <a:ext cx="2339163" cy="2126512"/>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22FE603-9390-4C14-9A12-20FF758F99B6}"/>
              </a:ext>
            </a:extLst>
          </p:cNvPr>
          <p:cNvSpPr/>
          <p:nvPr/>
        </p:nvSpPr>
        <p:spPr>
          <a:xfrm>
            <a:off x="9580403" y="3201191"/>
            <a:ext cx="2339163" cy="2126512"/>
          </a:xfrm>
          <a:prstGeom prst="ellipse">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F51739C-6358-4936-B1A4-CAE8148D87D8}"/>
              </a:ext>
            </a:extLst>
          </p:cNvPr>
          <p:cNvPicPr>
            <a:picLocks noChangeAspect="1"/>
          </p:cNvPicPr>
          <p:nvPr/>
        </p:nvPicPr>
        <p:blipFill>
          <a:blip r:embed="rId2"/>
          <a:stretch>
            <a:fillRect/>
          </a:stretch>
        </p:blipFill>
        <p:spPr>
          <a:xfrm>
            <a:off x="9217869" y="3879771"/>
            <a:ext cx="1391138" cy="2027088"/>
          </a:xfrm>
          <a:prstGeom prst="rect">
            <a:avLst/>
          </a:prstGeom>
          <a:ln w="38100">
            <a:noFill/>
          </a:ln>
        </p:spPr>
      </p:pic>
      <p:sp>
        <p:nvSpPr>
          <p:cNvPr id="9" name="Oval 8">
            <a:extLst>
              <a:ext uri="{FF2B5EF4-FFF2-40B4-BE49-F238E27FC236}">
                <a16:creationId xmlns:a16="http://schemas.microsoft.com/office/drawing/2014/main" id="{F06CBFC7-7CD9-47D1-8734-4F31202EDD28}"/>
              </a:ext>
            </a:extLst>
          </p:cNvPr>
          <p:cNvSpPr/>
          <p:nvPr/>
        </p:nvSpPr>
        <p:spPr>
          <a:xfrm>
            <a:off x="676286" y="3817827"/>
            <a:ext cx="2339163" cy="212651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F02F73D-C482-4892-9293-D0B886611738}"/>
              </a:ext>
            </a:extLst>
          </p:cNvPr>
          <p:cNvSpPr/>
          <p:nvPr/>
        </p:nvSpPr>
        <p:spPr>
          <a:xfrm>
            <a:off x="2373461" y="3820907"/>
            <a:ext cx="2339163" cy="2126512"/>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597F0EC-C15A-464E-BD4E-62BAEBAA9536}"/>
              </a:ext>
            </a:extLst>
          </p:cNvPr>
          <p:cNvPicPr>
            <a:picLocks noChangeAspect="1"/>
          </p:cNvPicPr>
          <p:nvPr/>
        </p:nvPicPr>
        <p:blipFill>
          <a:blip r:embed="rId2"/>
          <a:stretch>
            <a:fillRect/>
          </a:stretch>
        </p:blipFill>
        <p:spPr>
          <a:xfrm>
            <a:off x="2012862" y="4102512"/>
            <a:ext cx="1171401" cy="1706900"/>
          </a:xfrm>
          <a:prstGeom prst="rect">
            <a:avLst/>
          </a:prstGeom>
          <a:ln w="38100">
            <a:noFill/>
          </a:ln>
        </p:spPr>
      </p:pic>
      <p:sp>
        <p:nvSpPr>
          <p:cNvPr id="3" name="Arrow: Right 2">
            <a:extLst>
              <a:ext uri="{FF2B5EF4-FFF2-40B4-BE49-F238E27FC236}">
                <a16:creationId xmlns:a16="http://schemas.microsoft.com/office/drawing/2014/main" id="{3829CA5E-D339-49C6-AE44-778B882A1945}"/>
              </a:ext>
            </a:extLst>
          </p:cNvPr>
          <p:cNvSpPr/>
          <p:nvPr/>
        </p:nvSpPr>
        <p:spPr>
          <a:xfrm>
            <a:off x="5058973" y="4135902"/>
            <a:ext cx="2771397" cy="1589649"/>
          </a:xfrm>
          <a:prstGeom prst="rightArrow">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93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F819-8967-4FE6-B300-E28688140B3F}"/>
              </a:ext>
            </a:extLst>
          </p:cNvPr>
          <p:cNvSpPr>
            <a:spLocks noGrp="1"/>
          </p:cNvSpPr>
          <p:nvPr>
            <p:ph type="title"/>
          </p:nvPr>
        </p:nvSpPr>
        <p:spPr>
          <a:xfrm>
            <a:off x="838200" y="12700"/>
            <a:ext cx="10515600" cy="1325563"/>
          </a:xfrm>
        </p:spPr>
        <p:txBody>
          <a:bodyPr/>
          <a:lstStyle/>
          <a:p>
            <a:pPr algn="ctr"/>
            <a:r>
              <a:rPr lang="en-US" b="1" dirty="0">
                <a:solidFill>
                  <a:srgbClr val="002060"/>
                </a:solidFill>
                <a:latin typeface="+mn-lt"/>
              </a:rPr>
              <a:t>The tripartite invisible embrace</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BB58E498-B690-4BF6-BAED-C3D92E9F8DBD}"/>
              </a:ext>
            </a:extLst>
          </p:cNvPr>
          <p:cNvSpPr>
            <a:spLocks noGrp="1"/>
          </p:cNvSpPr>
          <p:nvPr>
            <p:ph idx="1"/>
          </p:nvPr>
        </p:nvSpPr>
        <p:spPr>
          <a:xfrm>
            <a:off x="838200" y="1739900"/>
            <a:ext cx="10515600" cy="4351338"/>
          </a:xfrm>
        </p:spPr>
        <p:txBody>
          <a:bodyPr/>
          <a:lstStyle/>
          <a:p>
            <a:r>
              <a:rPr lang="en-US" sz="3200" b="1" dirty="0">
                <a:solidFill>
                  <a:schemeClr val="bg1"/>
                </a:solidFill>
              </a:rPr>
              <a:t>Economics grounded in a healthy functional society</a:t>
            </a:r>
          </a:p>
          <a:p>
            <a:r>
              <a:rPr lang="en-US" sz="3200" b="1" dirty="0">
                <a:solidFill>
                  <a:schemeClr val="bg1"/>
                </a:solidFill>
              </a:rPr>
              <a:t>A healthy functional society grounded in landscape</a:t>
            </a:r>
          </a:p>
          <a:p>
            <a:r>
              <a:rPr lang="en-US" sz="3200" b="1" dirty="0">
                <a:solidFill>
                  <a:schemeClr val="bg1"/>
                </a:solidFill>
              </a:rPr>
              <a:t>Where culture is an emergent property of the Earth system</a:t>
            </a:r>
            <a:r>
              <a:rPr lang="en-US" b="1" dirty="0">
                <a:solidFill>
                  <a:srgbClr val="002060"/>
                </a:solidFill>
              </a:rPr>
              <a:t>.</a:t>
            </a:r>
            <a:endParaRPr lang="en-GB" b="1" dirty="0">
              <a:solidFill>
                <a:srgbClr val="002060"/>
              </a:solidFill>
            </a:endParaRPr>
          </a:p>
        </p:txBody>
      </p:sp>
      <p:sp>
        <p:nvSpPr>
          <p:cNvPr id="4" name="Oval 3">
            <a:extLst>
              <a:ext uri="{FF2B5EF4-FFF2-40B4-BE49-F238E27FC236}">
                <a16:creationId xmlns:a16="http://schemas.microsoft.com/office/drawing/2014/main" id="{D3631558-A5FC-4041-861A-981F58997FCD}"/>
              </a:ext>
            </a:extLst>
          </p:cNvPr>
          <p:cNvSpPr/>
          <p:nvPr/>
        </p:nvSpPr>
        <p:spPr>
          <a:xfrm>
            <a:off x="3780120" y="3248816"/>
            <a:ext cx="2339163" cy="2126512"/>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F4111EE-3273-43AD-9BF9-1B3223CC6433}"/>
              </a:ext>
            </a:extLst>
          </p:cNvPr>
          <p:cNvSpPr/>
          <p:nvPr/>
        </p:nvSpPr>
        <p:spPr>
          <a:xfrm>
            <a:off x="4591032" y="4574260"/>
            <a:ext cx="2339163" cy="2126512"/>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D7FB892-5DAC-48B4-B6D0-554F8CFD15F1}"/>
              </a:ext>
            </a:extLst>
          </p:cNvPr>
          <p:cNvSpPr/>
          <p:nvPr/>
        </p:nvSpPr>
        <p:spPr>
          <a:xfrm>
            <a:off x="5437028" y="3248816"/>
            <a:ext cx="2339163" cy="2126512"/>
          </a:xfrm>
          <a:prstGeom prst="ellipse">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E767620-03DA-4643-9A8C-81E9CBC27021}"/>
              </a:ext>
            </a:extLst>
          </p:cNvPr>
          <p:cNvPicPr>
            <a:picLocks noChangeAspect="1"/>
          </p:cNvPicPr>
          <p:nvPr/>
        </p:nvPicPr>
        <p:blipFill>
          <a:blip r:embed="rId2"/>
          <a:stretch>
            <a:fillRect/>
          </a:stretch>
        </p:blipFill>
        <p:spPr>
          <a:xfrm>
            <a:off x="5074494" y="3927396"/>
            <a:ext cx="1391138" cy="2027088"/>
          </a:xfrm>
          <a:prstGeom prst="rect">
            <a:avLst/>
          </a:prstGeom>
          <a:ln w="38100">
            <a:noFill/>
          </a:ln>
        </p:spPr>
      </p:pic>
    </p:spTree>
    <p:extLst>
      <p:ext uri="{BB962C8B-B14F-4D97-AF65-F5344CB8AC3E}">
        <p14:creationId xmlns:p14="http://schemas.microsoft.com/office/powerpoint/2010/main" val="1910102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a:extLst>
              <a:ext uri="{FF2B5EF4-FFF2-40B4-BE49-F238E27FC236}">
                <a16:creationId xmlns:a16="http://schemas.microsoft.com/office/drawing/2014/main" id="{9B81A2AD-E9E8-429D-A2A6-D089FC7C6291}"/>
              </a:ext>
            </a:extLst>
          </p:cNvPr>
          <p:cNvSpPr txBox="1">
            <a:spLocks/>
          </p:cNvSpPr>
          <p:nvPr/>
        </p:nvSpPr>
        <p:spPr bwMode="auto">
          <a:xfrm>
            <a:off x="3095625" y="1635125"/>
            <a:ext cx="68532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endParaRPr lang="en-US" altLang="en-US" sz="1800" b="1">
              <a:solidFill>
                <a:prstClr val="black"/>
              </a:solidFill>
              <a:latin typeface="Helvetica Neue" charset="0"/>
            </a:endParaRPr>
          </a:p>
        </p:txBody>
      </p:sp>
      <p:sp>
        <p:nvSpPr>
          <p:cNvPr id="35843" name="Subtitle 2">
            <a:extLst>
              <a:ext uri="{FF2B5EF4-FFF2-40B4-BE49-F238E27FC236}">
                <a16:creationId xmlns:a16="http://schemas.microsoft.com/office/drawing/2014/main" id="{A36EE3AC-7F45-444A-AA4A-28160A0B9731}"/>
              </a:ext>
            </a:extLst>
          </p:cNvPr>
          <p:cNvSpPr txBox="1">
            <a:spLocks/>
          </p:cNvSpPr>
          <p:nvPr/>
        </p:nvSpPr>
        <p:spPr bwMode="auto">
          <a:xfrm>
            <a:off x="3095625" y="1422401"/>
            <a:ext cx="68532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endParaRPr lang="en-US" altLang="en-US" sz="1800" b="1">
              <a:solidFill>
                <a:prstClr val="black"/>
              </a:solidFill>
              <a:latin typeface="Helvetica Neue" charset="0"/>
            </a:endParaRPr>
          </a:p>
        </p:txBody>
      </p:sp>
      <p:sp>
        <p:nvSpPr>
          <p:cNvPr id="35844" name="Content Placeholder 2">
            <a:extLst>
              <a:ext uri="{FF2B5EF4-FFF2-40B4-BE49-F238E27FC236}">
                <a16:creationId xmlns:a16="http://schemas.microsoft.com/office/drawing/2014/main" id="{69A713B4-71F4-4DEB-814E-52A3022CCABC}"/>
              </a:ext>
            </a:extLst>
          </p:cNvPr>
          <p:cNvSpPr>
            <a:spLocks noGrp="1"/>
          </p:cNvSpPr>
          <p:nvPr>
            <p:ph idx="1"/>
          </p:nvPr>
        </p:nvSpPr>
        <p:spPr>
          <a:xfrm>
            <a:off x="1639889" y="1630363"/>
            <a:ext cx="6548437" cy="4413250"/>
          </a:xfrm>
        </p:spPr>
        <p:txBody>
          <a:bodyPr/>
          <a:lstStyle/>
          <a:p>
            <a:pPr marL="0" indent="0">
              <a:lnSpc>
                <a:spcPct val="150000"/>
              </a:lnSpc>
              <a:buNone/>
            </a:pPr>
            <a:r>
              <a:rPr lang="en-US" altLang="en-US" sz="2800" b="1"/>
              <a:t>‘We may be said to be in, and of, nature from the very beginning of ourselves. Society and human relationships are important, but our own self is much richer in its constitutive relationships.’</a:t>
            </a:r>
          </a:p>
          <a:p>
            <a:pPr marL="0" indent="0">
              <a:lnSpc>
                <a:spcPct val="150000"/>
              </a:lnSpc>
              <a:buNone/>
            </a:pPr>
            <a:endParaRPr lang="en-US" altLang="en-US" sz="1400">
              <a:latin typeface="Helvetica Neue Light" charset="0"/>
            </a:endParaRPr>
          </a:p>
          <a:p>
            <a:pPr marL="0" indent="0">
              <a:lnSpc>
                <a:spcPct val="150000"/>
              </a:lnSpc>
              <a:buNone/>
            </a:pPr>
            <a:r>
              <a:rPr lang="en-US" altLang="en-US" sz="1400" b="1"/>
              <a:t>Naess, A. (2008: 82) The Ecology of Wisdom (2008: 82)</a:t>
            </a:r>
          </a:p>
          <a:p>
            <a:pPr marL="0" indent="0">
              <a:lnSpc>
                <a:spcPct val="150000"/>
              </a:lnSpc>
              <a:buNone/>
            </a:pPr>
            <a:endParaRPr lang="en-US" altLang="en-US" sz="1400">
              <a:latin typeface="Helvetica Neue Light" charset="0"/>
            </a:endParaRPr>
          </a:p>
        </p:txBody>
      </p:sp>
      <p:sp>
        <p:nvSpPr>
          <p:cNvPr id="39944" name="Subtitle 2">
            <a:extLst>
              <a:ext uri="{FF2B5EF4-FFF2-40B4-BE49-F238E27FC236}">
                <a16:creationId xmlns:a16="http://schemas.microsoft.com/office/drawing/2014/main" id="{3AEADB73-DBE6-48B6-BD41-3C5A365E09D9}"/>
              </a:ext>
            </a:extLst>
          </p:cNvPr>
          <p:cNvSpPr txBox="1">
            <a:spLocks/>
          </p:cNvSpPr>
          <p:nvPr/>
        </p:nvSpPr>
        <p:spPr bwMode="auto">
          <a:xfrm>
            <a:off x="3463925" y="635001"/>
            <a:ext cx="5245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defRPr/>
            </a:pPr>
            <a:r>
              <a:rPr lang="en-US" altLang="en-US" sz="4000" b="1" dirty="0">
                <a:solidFill>
                  <a:prstClr val="black"/>
                </a:solidFill>
                <a:latin typeface="Calibri"/>
              </a:rPr>
              <a:t>Arne </a:t>
            </a:r>
            <a:r>
              <a:rPr lang="en-US" altLang="en-US" sz="4000" b="1" dirty="0" err="1">
                <a:solidFill>
                  <a:prstClr val="black"/>
                </a:solidFill>
                <a:latin typeface="Calibri"/>
              </a:rPr>
              <a:t>Naess</a:t>
            </a:r>
            <a:r>
              <a:rPr lang="en-US" altLang="en-US" sz="4000" b="1" dirty="0">
                <a:solidFill>
                  <a:prstClr val="black"/>
                </a:solidFill>
                <a:latin typeface="Calibri"/>
              </a:rPr>
              <a:t> 1912 - 2009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a:extLst>
              <a:ext uri="{FF2B5EF4-FFF2-40B4-BE49-F238E27FC236}">
                <a16:creationId xmlns:a16="http://schemas.microsoft.com/office/drawing/2014/main" id="{C0FB796D-72DC-4483-B794-63F0715A9B55}"/>
              </a:ext>
            </a:extLst>
          </p:cNvPr>
          <p:cNvSpPr txBox="1">
            <a:spLocks/>
          </p:cNvSpPr>
          <p:nvPr/>
        </p:nvSpPr>
        <p:spPr bwMode="auto">
          <a:xfrm>
            <a:off x="3095625" y="1635125"/>
            <a:ext cx="68532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endParaRPr lang="en-US" altLang="en-US" sz="1800" b="1">
              <a:solidFill>
                <a:prstClr val="black"/>
              </a:solidFill>
              <a:latin typeface="Helvetica Neue" charset="0"/>
            </a:endParaRPr>
          </a:p>
        </p:txBody>
      </p:sp>
      <p:sp>
        <p:nvSpPr>
          <p:cNvPr id="37891" name="Subtitle 2">
            <a:extLst>
              <a:ext uri="{FF2B5EF4-FFF2-40B4-BE49-F238E27FC236}">
                <a16:creationId xmlns:a16="http://schemas.microsoft.com/office/drawing/2014/main" id="{1E02E358-7E8D-41A5-9F15-0DCA9BDDA51B}"/>
              </a:ext>
            </a:extLst>
          </p:cNvPr>
          <p:cNvSpPr txBox="1">
            <a:spLocks/>
          </p:cNvSpPr>
          <p:nvPr/>
        </p:nvSpPr>
        <p:spPr bwMode="auto">
          <a:xfrm>
            <a:off x="3095625" y="1422401"/>
            <a:ext cx="68532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endParaRPr lang="en-US" altLang="en-US" sz="1800" b="1">
              <a:solidFill>
                <a:prstClr val="black"/>
              </a:solidFill>
              <a:latin typeface="Helvetica Neue" charset="0"/>
            </a:endParaRPr>
          </a:p>
        </p:txBody>
      </p:sp>
      <p:sp>
        <p:nvSpPr>
          <p:cNvPr id="37892" name="Content Placeholder 2">
            <a:extLst>
              <a:ext uri="{FF2B5EF4-FFF2-40B4-BE49-F238E27FC236}">
                <a16:creationId xmlns:a16="http://schemas.microsoft.com/office/drawing/2014/main" id="{29DF1F55-AA5B-49CE-8906-F9D40F84DBCC}"/>
              </a:ext>
            </a:extLst>
          </p:cNvPr>
          <p:cNvSpPr>
            <a:spLocks noGrp="1"/>
          </p:cNvSpPr>
          <p:nvPr>
            <p:ph idx="1"/>
          </p:nvPr>
        </p:nvSpPr>
        <p:spPr>
          <a:xfrm>
            <a:off x="2046288" y="1189038"/>
            <a:ext cx="5848350" cy="4741862"/>
          </a:xfrm>
        </p:spPr>
        <p:txBody>
          <a:bodyPr/>
          <a:lstStyle/>
          <a:p>
            <a:pPr marL="0" indent="0">
              <a:buNone/>
            </a:pPr>
            <a:r>
              <a:rPr lang="en-US" altLang="en-US" sz="2800" b="1" dirty="0"/>
              <a:t>‘Man does not make ethical progress by assimilating instruction with regard to accommodations between the ethical and the necessary, but only by hearing ever more clearly the voice of the ethical element. We must never let this sense become dulled and blunted.’</a:t>
            </a:r>
          </a:p>
          <a:p>
            <a:pPr marL="0" indent="0">
              <a:lnSpc>
                <a:spcPct val="150000"/>
              </a:lnSpc>
              <a:buNone/>
            </a:pPr>
            <a:endParaRPr lang="en-US" altLang="en-US" sz="1400" dirty="0">
              <a:latin typeface="Helvetica Neue Light" charset="0"/>
            </a:endParaRPr>
          </a:p>
          <a:p>
            <a:pPr marL="0" indent="0">
              <a:lnSpc>
                <a:spcPct val="150000"/>
              </a:lnSpc>
              <a:buNone/>
            </a:pPr>
            <a:r>
              <a:rPr lang="en-US" altLang="en-US" sz="1400" b="1" dirty="0">
                <a:latin typeface="Helvetica Neue Light" charset="0"/>
              </a:rPr>
              <a:t>Schweitzer 1923: 69 </a:t>
            </a:r>
            <a:br>
              <a:rPr lang="en-US" altLang="en-US" sz="1000" dirty="0">
                <a:latin typeface="Helvetica Neue Light" charset="0"/>
              </a:rPr>
            </a:br>
            <a:endParaRPr lang="en-US" altLang="en-US" sz="1400" dirty="0">
              <a:latin typeface="Helvetica Neue Light" charset="0"/>
            </a:endParaRPr>
          </a:p>
          <a:p>
            <a:pPr marL="0" indent="0">
              <a:lnSpc>
                <a:spcPct val="150000"/>
              </a:lnSpc>
              <a:buNone/>
            </a:pPr>
            <a:endParaRPr lang="en-US" altLang="en-US" sz="1400" dirty="0">
              <a:latin typeface="Helvetica Neue Light" charset="0"/>
            </a:endParaRPr>
          </a:p>
        </p:txBody>
      </p:sp>
      <p:sp>
        <p:nvSpPr>
          <p:cNvPr id="35848" name="Subtitle 2">
            <a:extLst>
              <a:ext uri="{FF2B5EF4-FFF2-40B4-BE49-F238E27FC236}">
                <a16:creationId xmlns:a16="http://schemas.microsoft.com/office/drawing/2014/main" id="{3839D49D-C0AE-473A-83DF-A0C593356AE7}"/>
              </a:ext>
            </a:extLst>
          </p:cNvPr>
          <p:cNvSpPr txBox="1">
            <a:spLocks/>
          </p:cNvSpPr>
          <p:nvPr/>
        </p:nvSpPr>
        <p:spPr bwMode="auto">
          <a:xfrm>
            <a:off x="2723836" y="189707"/>
            <a:ext cx="65775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defRPr/>
            </a:pPr>
            <a:r>
              <a:rPr lang="en-US" altLang="en-US" sz="4000" b="1" dirty="0">
                <a:solidFill>
                  <a:prstClr val="black"/>
                </a:solidFill>
                <a:latin typeface="Calibri"/>
              </a:rPr>
              <a:t>Albert Schweitzer 1875 - 1965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6CCDA3D-5496-4141-9BFD-FE6F7DFFE4AD}"/>
              </a:ext>
            </a:extLst>
          </p:cNvPr>
          <p:cNvCxnSpPr>
            <a:cxnSpLocks noChangeShapeType="1"/>
          </p:cNvCxnSpPr>
          <p:nvPr/>
        </p:nvCxnSpPr>
        <p:spPr bwMode="auto">
          <a:xfrm>
            <a:off x="1524000" y="969964"/>
            <a:ext cx="9144000" cy="1587"/>
          </a:xfrm>
          <a:prstGeom prst="line">
            <a:avLst/>
          </a:prstGeom>
          <a:noFill/>
          <a:ln w="50800">
            <a:solidFill>
              <a:srgbClr val="1025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41" name="Subtitle 2">
            <a:extLst>
              <a:ext uri="{FF2B5EF4-FFF2-40B4-BE49-F238E27FC236}">
                <a16:creationId xmlns:a16="http://schemas.microsoft.com/office/drawing/2014/main" id="{8E0F81E1-488A-496F-B7FA-992CA43B13A0}"/>
              </a:ext>
            </a:extLst>
          </p:cNvPr>
          <p:cNvSpPr txBox="1">
            <a:spLocks/>
          </p:cNvSpPr>
          <p:nvPr/>
        </p:nvSpPr>
        <p:spPr bwMode="auto">
          <a:xfrm>
            <a:off x="3095625" y="1635125"/>
            <a:ext cx="68532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endParaRPr lang="en-US" altLang="en-US" sz="1800" b="1">
              <a:solidFill>
                <a:prstClr val="black"/>
              </a:solidFill>
              <a:latin typeface="Helvetica Neue" charset="0"/>
            </a:endParaRPr>
          </a:p>
        </p:txBody>
      </p:sp>
      <p:sp>
        <p:nvSpPr>
          <p:cNvPr id="39944" name="Subtitle 2">
            <a:extLst>
              <a:ext uri="{FF2B5EF4-FFF2-40B4-BE49-F238E27FC236}">
                <a16:creationId xmlns:a16="http://schemas.microsoft.com/office/drawing/2014/main" id="{5FEE333B-248F-4F20-A93E-7BAEC86605BD}"/>
              </a:ext>
            </a:extLst>
          </p:cNvPr>
          <p:cNvSpPr txBox="1">
            <a:spLocks/>
          </p:cNvSpPr>
          <p:nvPr/>
        </p:nvSpPr>
        <p:spPr bwMode="auto">
          <a:xfrm>
            <a:off x="2024063" y="2864446"/>
            <a:ext cx="7830021"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defTabSz="457200" fontAlgn="base">
              <a:spcAft>
                <a:spcPct val="0"/>
              </a:spcAft>
              <a:buNone/>
            </a:pPr>
            <a:r>
              <a:rPr lang="en-US" altLang="en-US" sz="2400" b="1" dirty="0">
                <a:solidFill>
                  <a:prstClr val="black"/>
                </a:solidFill>
                <a:latin typeface="Helvetica Neue" charset="0"/>
              </a:rPr>
              <a:t>Nature is the ultimate source of all value.</a:t>
            </a:r>
          </a:p>
          <a:p>
            <a:pPr defTabSz="457200" fontAlgn="base">
              <a:spcAft>
                <a:spcPct val="0"/>
              </a:spcAft>
              <a:buNone/>
            </a:pPr>
            <a:endParaRPr lang="en-US" altLang="en-US" sz="2400" b="1" dirty="0">
              <a:solidFill>
                <a:prstClr val="black"/>
              </a:solidFill>
              <a:latin typeface="Helvetica Neue" charset="0"/>
            </a:endParaRPr>
          </a:p>
          <a:p>
            <a:pPr defTabSz="457200" fontAlgn="base">
              <a:spcAft>
                <a:spcPct val="0"/>
              </a:spcAft>
              <a:buNone/>
            </a:pPr>
            <a:r>
              <a:rPr lang="en-US" altLang="en-US" sz="2400" b="1" dirty="0">
                <a:solidFill>
                  <a:prstClr val="black"/>
                </a:solidFill>
                <a:latin typeface="Helvetica Neue" charset="0"/>
              </a:rPr>
              <a:t>What is valued is what ultimately determines ethics.</a:t>
            </a:r>
          </a:p>
          <a:p>
            <a:pPr defTabSz="457200" fontAlgn="base">
              <a:spcAft>
                <a:spcPct val="0"/>
              </a:spcAft>
              <a:buNone/>
            </a:pPr>
            <a:endParaRPr lang="en-US" altLang="en-US" sz="1800" b="1" dirty="0">
              <a:solidFill>
                <a:prstClr val="black"/>
              </a:solidFill>
              <a:latin typeface="Helvetica Neue" charset="0"/>
            </a:endParaRPr>
          </a:p>
          <a:p>
            <a:pPr defTabSz="457200" fontAlgn="base">
              <a:spcAft>
                <a:spcPct val="0"/>
              </a:spcAft>
              <a:buNone/>
            </a:pPr>
            <a:endParaRPr lang="en-US" altLang="en-US" sz="1800" dirty="0">
              <a:solidFill>
                <a:prstClr val="black"/>
              </a:solidFill>
              <a:latin typeface="Calibri"/>
            </a:endParaRPr>
          </a:p>
          <a:p>
            <a:pPr defTabSz="457200" fontAlgn="base">
              <a:spcAft>
                <a:spcPct val="0"/>
              </a:spcAft>
              <a:buNone/>
            </a:pPr>
            <a:endParaRPr lang="en-US" altLang="en-US" sz="1800" dirty="0">
              <a:solidFill>
                <a:prstClr val="black"/>
              </a:solidFill>
              <a:latin typeface="Calibri"/>
            </a:endParaRPr>
          </a:p>
          <a:p>
            <a:pPr defTabSz="457200" fontAlgn="base">
              <a:spcAft>
                <a:spcPct val="0"/>
              </a:spcAft>
              <a:buNone/>
            </a:pPr>
            <a:r>
              <a:rPr lang="en-US" altLang="en-US" sz="1800" dirty="0">
                <a:solidFill>
                  <a:prstClr val="black"/>
                </a:solidFill>
                <a:latin typeface="Calibri"/>
              </a:rPr>
              <a:t>Ecological Issues: An introduction</a:t>
            </a:r>
            <a:br>
              <a:rPr lang="en-US" altLang="en-US" sz="1800" dirty="0">
                <a:solidFill>
                  <a:prstClr val="black"/>
                </a:solidFill>
                <a:latin typeface="Calibri"/>
              </a:rPr>
            </a:br>
            <a:r>
              <a:rPr lang="en-US" altLang="en-US" sz="1800" dirty="0">
                <a:solidFill>
                  <a:prstClr val="black"/>
                </a:solidFill>
                <a:latin typeface="Calibri"/>
              </a:rPr>
              <a:t>Patrick Curry 2006 Polity Press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74638"/>
            <a:ext cx="8229600" cy="1143000"/>
          </a:xfrm>
        </p:spPr>
        <p:txBody>
          <a:bodyPr>
            <a:normAutofit fontScale="90000"/>
          </a:bodyPr>
          <a:lstStyle/>
          <a:p>
            <a:r>
              <a:rPr lang="en-GB" b="1" dirty="0">
                <a:solidFill>
                  <a:schemeClr val="tx2"/>
                </a:solidFill>
              </a:rPr>
              <a:t>Starting points </a:t>
            </a:r>
            <a:br>
              <a:rPr lang="en-GB" b="1" dirty="0">
                <a:solidFill>
                  <a:schemeClr val="tx2"/>
                </a:solidFill>
              </a:rPr>
            </a:br>
            <a:r>
              <a:rPr lang="en-GB" b="1" dirty="0">
                <a:solidFill>
                  <a:schemeClr val="tx2"/>
                </a:solidFill>
              </a:rPr>
              <a:t>differ</a:t>
            </a:r>
          </a:p>
        </p:txBody>
      </p:sp>
      <p:sp>
        <p:nvSpPr>
          <p:cNvPr id="3" name="Content Placeholder 2"/>
          <p:cNvSpPr>
            <a:spLocks noGrp="1"/>
          </p:cNvSpPr>
          <p:nvPr>
            <p:ph idx="1"/>
          </p:nvPr>
        </p:nvSpPr>
        <p:spPr>
          <a:xfrm>
            <a:off x="1981200" y="1700808"/>
            <a:ext cx="8229600" cy="2692896"/>
          </a:xfrm>
        </p:spPr>
        <p:txBody>
          <a:bodyPr/>
          <a:lstStyle/>
          <a:p>
            <a:r>
              <a:rPr lang="en-GB" b="1" dirty="0">
                <a:solidFill>
                  <a:srgbClr val="0070C0"/>
                </a:solidFill>
              </a:rPr>
              <a:t>!Kung – hunter gatherers</a:t>
            </a:r>
          </a:p>
          <a:p>
            <a:r>
              <a:rPr lang="en-GB" b="1" dirty="0">
                <a:solidFill>
                  <a:srgbClr val="0070C0"/>
                </a:solidFill>
              </a:rPr>
              <a:t>Kenyan </a:t>
            </a:r>
            <a:r>
              <a:rPr lang="en-GB" b="1" dirty="0" err="1">
                <a:solidFill>
                  <a:srgbClr val="0070C0"/>
                </a:solidFill>
              </a:rPr>
              <a:t>shamba</a:t>
            </a:r>
            <a:r>
              <a:rPr lang="en-GB" b="1" dirty="0">
                <a:solidFill>
                  <a:srgbClr val="0070C0"/>
                </a:solidFill>
              </a:rPr>
              <a:t>– agrarian</a:t>
            </a:r>
          </a:p>
          <a:p>
            <a:r>
              <a:rPr lang="en-GB" b="1" dirty="0">
                <a:solidFill>
                  <a:srgbClr val="0070C0"/>
                </a:solidFill>
              </a:rPr>
              <a:t>Indian nail factory – industrial</a:t>
            </a:r>
          </a:p>
          <a:p>
            <a:r>
              <a:rPr lang="en-GB" b="1" dirty="0">
                <a:solidFill>
                  <a:srgbClr val="0070C0"/>
                </a:solidFill>
              </a:rPr>
              <a:t>American agriculture - technological</a:t>
            </a:r>
          </a:p>
        </p:txBody>
      </p:sp>
    </p:spTree>
    <p:extLst>
      <p:ext uri="{BB962C8B-B14F-4D97-AF65-F5344CB8AC3E}">
        <p14:creationId xmlns:p14="http://schemas.microsoft.com/office/powerpoint/2010/main" val="30305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F34A-C727-4DCE-8809-FD8D55BBFEB0}"/>
              </a:ext>
            </a:extLst>
          </p:cNvPr>
          <p:cNvSpPr>
            <a:spLocks noGrp="1"/>
          </p:cNvSpPr>
          <p:nvPr>
            <p:ph type="title"/>
          </p:nvPr>
        </p:nvSpPr>
        <p:spPr/>
        <p:txBody>
          <a:bodyPr/>
          <a:lstStyle/>
          <a:p>
            <a:r>
              <a:rPr lang="en-US" b="1" dirty="0">
                <a:solidFill>
                  <a:srgbClr val="002060"/>
                </a:solidFill>
                <a:latin typeface="+mn-lt"/>
              </a:rPr>
              <a:t>A theory of societal transition</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F41F4D61-ECF3-46E5-9DC8-8C9B3ECFF8CD}"/>
              </a:ext>
            </a:extLst>
          </p:cNvPr>
          <p:cNvSpPr>
            <a:spLocks noGrp="1"/>
          </p:cNvSpPr>
          <p:nvPr>
            <p:ph idx="1"/>
          </p:nvPr>
        </p:nvSpPr>
        <p:spPr/>
        <p:txBody>
          <a:bodyPr/>
          <a:lstStyle/>
          <a:p>
            <a:pPr marL="0" indent="0">
              <a:buNone/>
            </a:pPr>
            <a:r>
              <a:rPr lang="en-US" sz="3200" b="1" dirty="0">
                <a:solidFill>
                  <a:schemeClr val="bg1"/>
                </a:solidFill>
              </a:rPr>
              <a:t>Re-integrating humanity</a:t>
            </a:r>
          </a:p>
          <a:p>
            <a:pPr marL="0" indent="0">
              <a:buNone/>
            </a:pPr>
            <a:r>
              <a:rPr lang="en-US" sz="3200" b="1" dirty="0">
                <a:solidFill>
                  <a:schemeClr val="bg1"/>
                </a:solidFill>
              </a:rPr>
              <a:t>Re-awakening culture</a:t>
            </a:r>
          </a:p>
          <a:p>
            <a:pPr marL="0" indent="0">
              <a:buNone/>
            </a:pPr>
            <a:r>
              <a:rPr lang="en-US" sz="3200" b="1" dirty="0">
                <a:solidFill>
                  <a:schemeClr val="bg1"/>
                </a:solidFill>
              </a:rPr>
              <a:t>Re-connecting society</a:t>
            </a:r>
          </a:p>
          <a:p>
            <a:pPr marL="0" indent="0">
              <a:buNone/>
            </a:pPr>
            <a:r>
              <a:rPr lang="en-US" sz="3200" b="1" dirty="0">
                <a:solidFill>
                  <a:schemeClr val="bg1"/>
                </a:solidFill>
              </a:rPr>
              <a:t>Re-purposing civil society</a:t>
            </a:r>
          </a:p>
          <a:p>
            <a:pPr marL="0" indent="0">
              <a:buNone/>
            </a:pPr>
            <a:endParaRPr lang="en-GB" dirty="0"/>
          </a:p>
        </p:txBody>
      </p:sp>
    </p:spTree>
    <p:extLst>
      <p:ext uri="{BB962C8B-B14F-4D97-AF65-F5344CB8AC3E}">
        <p14:creationId xmlns:p14="http://schemas.microsoft.com/office/powerpoint/2010/main" val="2128038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B6893A1-A4E2-4709-8D80-32B36F47CFDB}"/>
              </a:ext>
            </a:extLst>
          </p:cNvPr>
          <p:cNvSpPr>
            <a:spLocks noGrp="1"/>
          </p:cNvSpPr>
          <p:nvPr>
            <p:ph type="title"/>
          </p:nvPr>
        </p:nvSpPr>
        <p:spPr/>
        <p:txBody>
          <a:bodyPr/>
          <a:lstStyle/>
          <a:p>
            <a:r>
              <a:rPr lang="en-US" altLang="en-US" b="1" dirty="0">
                <a:solidFill>
                  <a:srgbClr val="002060"/>
                </a:solidFill>
              </a:rPr>
              <a:t>The Andean Approach</a:t>
            </a:r>
            <a:endParaRPr lang="en-GB" altLang="en-US" b="1" dirty="0">
              <a:solidFill>
                <a:srgbClr val="002060"/>
              </a:solidFill>
            </a:endParaRPr>
          </a:p>
        </p:txBody>
      </p:sp>
      <p:sp>
        <p:nvSpPr>
          <p:cNvPr id="2" name="Content Placeholder 1">
            <a:extLst>
              <a:ext uri="{FF2B5EF4-FFF2-40B4-BE49-F238E27FC236}">
                <a16:creationId xmlns:a16="http://schemas.microsoft.com/office/drawing/2014/main" id="{715488CB-8318-4A65-8C8A-0FBF01D78755}"/>
              </a:ext>
            </a:extLst>
          </p:cNvPr>
          <p:cNvSpPr>
            <a:spLocks noGrp="1"/>
          </p:cNvSpPr>
          <p:nvPr>
            <p:ph idx="1"/>
          </p:nvPr>
        </p:nvSpPr>
        <p:spPr/>
        <p:txBody>
          <a:bodyPr/>
          <a:lstStyle/>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41EDE2B-1690-4FB3-AE08-0BC789B13DAC}"/>
              </a:ext>
            </a:extLst>
          </p:cNvPr>
          <p:cNvSpPr>
            <a:spLocks noGrp="1"/>
          </p:cNvSpPr>
          <p:nvPr>
            <p:ph type="title"/>
          </p:nvPr>
        </p:nvSpPr>
        <p:spPr/>
        <p:txBody>
          <a:bodyPr/>
          <a:lstStyle/>
          <a:p>
            <a:r>
              <a:rPr lang="en-US" altLang="en-US" b="1" dirty="0" err="1">
                <a:solidFill>
                  <a:srgbClr val="002060"/>
                </a:solidFill>
              </a:rPr>
              <a:t>Buen</a:t>
            </a:r>
            <a:r>
              <a:rPr lang="en-US" altLang="en-US" b="1" dirty="0">
                <a:solidFill>
                  <a:srgbClr val="002060"/>
                </a:solidFill>
              </a:rPr>
              <a:t> </a:t>
            </a:r>
            <a:r>
              <a:rPr lang="en-US" altLang="en-US" b="1" dirty="0" err="1">
                <a:solidFill>
                  <a:srgbClr val="002060"/>
                </a:solidFill>
              </a:rPr>
              <a:t>vivir</a:t>
            </a:r>
            <a:endParaRPr lang="en-GB" altLang="en-US" b="1" dirty="0">
              <a:solidFill>
                <a:srgbClr val="002060"/>
              </a:solidFill>
            </a:endParaRPr>
          </a:p>
        </p:txBody>
      </p:sp>
      <p:sp>
        <p:nvSpPr>
          <p:cNvPr id="29699" name="Content Placeholder 2">
            <a:extLst>
              <a:ext uri="{FF2B5EF4-FFF2-40B4-BE49-F238E27FC236}">
                <a16:creationId xmlns:a16="http://schemas.microsoft.com/office/drawing/2014/main" id="{590031AF-523D-4B22-94C0-3F4E2D5E6E78}"/>
              </a:ext>
            </a:extLst>
          </p:cNvPr>
          <p:cNvSpPr>
            <a:spLocks noGrp="1"/>
          </p:cNvSpPr>
          <p:nvPr>
            <p:ph idx="1"/>
          </p:nvPr>
        </p:nvSpPr>
        <p:spPr/>
        <p:txBody>
          <a:bodyPr/>
          <a:lstStyle/>
          <a:p>
            <a:r>
              <a:rPr lang="en-US" altLang="en-US" b="1" dirty="0">
                <a:solidFill>
                  <a:schemeClr val="bg1"/>
                </a:solidFill>
              </a:rPr>
              <a:t>A new movement, but with foundations in ancient indigenous values, meaning ‘living in a good way’.</a:t>
            </a:r>
            <a:endParaRPr lang="en-GB" altLang="en-US" b="1"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419BB64-B817-404D-B0A2-C943F1543AEE}"/>
              </a:ext>
            </a:extLst>
          </p:cNvPr>
          <p:cNvSpPr>
            <a:spLocks noGrp="1"/>
          </p:cNvSpPr>
          <p:nvPr>
            <p:ph type="title"/>
          </p:nvPr>
        </p:nvSpPr>
        <p:spPr/>
        <p:txBody>
          <a:bodyPr/>
          <a:lstStyle/>
          <a:p>
            <a:r>
              <a:rPr lang="en-US" altLang="en-US" b="1" dirty="0" err="1">
                <a:solidFill>
                  <a:srgbClr val="002060"/>
                </a:solidFill>
              </a:rPr>
              <a:t>Buen</a:t>
            </a:r>
            <a:r>
              <a:rPr lang="en-US" altLang="en-US" b="1" dirty="0">
                <a:solidFill>
                  <a:srgbClr val="002060"/>
                </a:solidFill>
              </a:rPr>
              <a:t> </a:t>
            </a:r>
            <a:r>
              <a:rPr lang="en-US" altLang="en-US" b="1" dirty="0" err="1">
                <a:solidFill>
                  <a:srgbClr val="002060"/>
                </a:solidFill>
              </a:rPr>
              <a:t>vivir</a:t>
            </a:r>
            <a:endParaRPr lang="en-GB" altLang="en-US" b="1" dirty="0">
              <a:solidFill>
                <a:srgbClr val="002060"/>
              </a:solidFill>
            </a:endParaRPr>
          </a:p>
        </p:txBody>
      </p:sp>
      <p:sp>
        <p:nvSpPr>
          <p:cNvPr id="30723" name="Content Placeholder 2">
            <a:extLst>
              <a:ext uri="{FF2B5EF4-FFF2-40B4-BE49-F238E27FC236}">
                <a16:creationId xmlns:a16="http://schemas.microsoft.com/office/drawing/2014/main" id="{E923FF7B-5D25-42ED-AD4A-15C72287FCDA}"/>
              </a:ext>
            </a:extLst>
          </p:cNvPr>
          <p:cNvSpPr>
            <a:spLocks noGrp="1"/>
          </p:cNvSpPr>
          <p:nvPr>
            <p:ph idx="1"/>
          </p:nvPr>
        </p:nvSpPr>
        <p:spPr>
          <a:xfrm>
            <a:off x="1417638" y="1343026"/>
            <a:ext cx="8928100" cy="4525963"/>
          </a:xfrm>
        </p:spPr>
        <p:txBody>
          <a:bodyPr/>
          <a:lstStyle/>
          <a:p>
            <a:r>
              <a:rPr lang="en-US" altLang="en-US" sz="3000" b="1" dirty="0">
                <a:solidFill>
                  <a:schemeClr val="bg1"/>
                </a:solidFill>
              </a:rPr>
              <a:t>Wellbeing can only exist within the community </a:t>
            </a:r>
          </a:p>
          <a:p>
            <a:r>
              <a:rPr lang="en-US" altLang="en-US" sz="3000" b="1" dirty="0">
                <a:solidFill>
                  <a:schemeClr val="bg1"/>
                </a:solidFill>
              </a:rPr>
              <a:t>and the concept of the community includes nature</a:t>
            </a:r>
            <a:endParaRPr lang="en-US" altLang="en-US" sz="3000" b="1" dirty="0">
              <a:solidFill>
                <a:srgbClr val="002060"/>
              </a:solidFill>
            </a:endParaRPr>
          </a:p>
          <a:p>
            <a:endParaRPr lang="en-GB"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B96FC9-005D-4A10-8A2C-7765984D8EFE}"/>
              </a:ext>
            </a:extLst>
          </p:cNvPr>
          <p:cNvSpPr>
            <a:spLocks noGrp="1"/>
          </p:cNvSpPr>
          <p:nvPr>
            <p:ph type="title"/>
          </p:nvPr>
        </p:nvSpPr>
        <p:spPr/>
        <p:txBody>
          <a:bodyPr/>
          <a:lstStyle/>
          <a:p>
            <a:r>
              <a:rPr lang="en-US" altLang="en-US" b="1" dirty="0">
                <a:solidFill>
                  <a:srgbClr val="002060"/>
                </a:solidFill>
              </a:rPr>
              <a:t>Contextualizing our existence</a:t>
            </a:r>
            <a:endParaRPr lang="en-GB" altLang="en-US" b="1" dirty="0">
              <a:solidFill>
                <a:srgbClr val="002060"/>
              </a:solidFill>
            </a:endParaRPr>
          </a:p>
        </p:txBody>
      </p:sp>
      <p:sp>
        <p:nvSpPr>
          <p:cNvPr id="2" name="Content Placeholder 1">
            <a:extLst>
              <a:ext uri="{FF2B5EF4-FFF2-40B4-BE49-F238E27FC236}">
                <a16:creationId xmlns:a16="http://schemas.microsoft.com/office/drawing/2014/main" id="{8B7447E4-BDB1-4F05-AB93-8259FECB65E6}"/>
              </a:ext>
            </a:extLst>
          </p:cNvPr>
          <p:cNvSpPr>
            <a:spLocks noGrp="1"/>
          </p:cNvSpPr>
          <p:nvPr>
            <p:ph idx="1"/>
          </p:nvPr>
        </p:nvSpPr>
        <p:spPr/>
        <p:txBody>
          <a:bodyPr/>
          <a:lstStyle/>
          <a:p>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E4B30C3-F022-4A00-A536-00C54CDF1105}"/>
              </a:ext>
            </a:extLst>
          </p:cNvPr>
          <p:cNvSpPr>
            <a:spLocks noGrp="1"/>
          </p:cNvSpPr>
          <p:nvPr>
            <p:ph type="title"/>
          </p:nvPr>
        </p:nvSpPr>
        <p:spPr/>
        <p:txBody>
          <a:bodyPr/>
          <a:lstStyle/>
          <a:p>
            <a:endParaRPr lang="en-GB" altLang="en-US"/>
          </a:p>
        </p:txBody>
      </p:sp>
      <p:sp>
        <p:nvSpPr>
          <p:cNvPr id="32771" name="Content Placeholder 2">
            <a:extLst>
              <a:ext uri="{FF2B5EF4-FFF2-40B4-BE49-F238E27FC236}">
                <a16:creationId xmlns:a16="http://schemas.microsoft.com/office/drawing/2014/main" id="{B1D96F38-9470-45CD-AB25-196B9D37D378}"/>
              </a:ext>
            </a:extLst>
          </p:cNvPr>
          <p:cNvSpPr>
            <a:spLocks noGrp="1"/>
          </p:cNvSpPr>
          <p:nvPr>
            <p:ph idx="1"/>
          </p:nvPr>
        </p:nvSpPr>
        <p:spPr/>
        <p:txBody>
          <a:bodyPr/>
          <a:lstStyle/>
          <a:p>
            <a:r>
              <a:rPr lang="en-US" altLang="en-US" b="1" dirty="0">
                <a:solidFill>
                  <a:schemeClr val="bg1"/>
                </a:solidFill>
              </a:rPr>
              <a:t>The individual is relational, defined by their interconnectedness to others, socially and environmentally. </a:t>
            </a:r>
            <a:endParaRPr lang="en-GB" altLang="en-US" b="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DB6D51F-0B25-410B-9133-3C9CA1667F7D}"/>
              </a:ext>
            </a:extLst>
          </p:cNvPr>
          <p:cNvSpPr>
            <a:spLocks noGrp="1"/>
          </p:cNvSpPr>
          <p:nvPr>
            <p:ph type="title"/>
          </p:nvPr>
        </p:nvSpPr>
        <p:spPr>
          <a:xfrm>
            <a:off x="609600" y="228918"/>
            <a:ext cx="10972800" cy="1143000"/>
          </a:xfrm>
        </p:spPr>
        <p:txBody>
          <a:bodyPr/>
          <a:lstStyle/>
          <a:p>
            <a:endParaRPr lang="en-GB" altLang="en-US"/>
          </a:p>
        </p:txBody>
      </p:sp>
      <p:sp>
        <p:nvSpPr>
          <p:cNvPr id="33795" name="Content Placeholder 2">
            <a:extLst>
              <a:ext uri="{FF2B5EF4-FFF2-40B4-BE49-F238E27FC236}">
                <a16:creationId xmlns:a16="http://schemas.microsoft.com/office/drawing/2014/main" id="{7CB0C134-F64C-4626-BD0D-D0D983E4AEB3}"/>
              </a:ext>
            </a:extLst>
          </p:cNvPr>
          <p:cNvSpPr>
            <a:spLocks noGrp="1"/>
          </p:cNvSpPr>
          <p:nvPr>
            <p:ph idx="1"/>
          </p:nvPr>
        </p:nvSpPr>
        <p:spPr>
          <a:solidFill>
            <a:schemeClr val="accent1"/>
          </a:solidFill>
        </p:spPr>
        <p:txBody>
          <a:bodyPr/>
          <a:lstStyle/>
          <a:p>
            <a:r>
              <a:rPr lang="en-US" altLang="en-US" b="1" dirty="0">
                <a:solidFill>
                  <a:schemeClr val="bg1"/>
                </a:solidFill>
              </a:rPr>
              <a:t>The key is harmony, both with each other and with our environment</a:t>
            </a:r>
          </a:p>
          <a:p>
            <a:r>
              <a:rPr lang="en-US" altLang="en-US" b="1" dirty="0">
                <a:solidFill>
                  <a:schemeClr val="bg1"/>
                </a:solidFill>
              </a:rPr>
              <a:t>Central concepts include sustainable degrowth, environmental accounting, austerity (i.e. using less of the Earth’s resources) and more local production.</a:t>
            </a:r>
            <a:endParaRPr lang="en-GB" altLang="en-US" b="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75A403C-5637-4F37-A7B4-9D7162083AEA}"/>
              </a:ext>
            </a:extLst>
          </p:cNvPr>
          <p:cNvSpPr>
            <a:spLocks noGrp="1"/>
          </p:cNvSpPr>
          <p:nvPr>
            <p:ph type="title"/>
          </p:nvPr>
        </p:nvSpPr>
        <p:spPr/>
        <p:txBody>
          <a:bodyPr/>
          <a:lstStyle/>
          <a:p>
            <a:endParaRPr lang="en-GB" altLang="en-US"/>
          </a:p>
        </p:txBody>
      </p:sp>
      <p:sp>
        <p:nvSpPr>
          <p:cNvPr id="38915" name="Content Placeholder 2">
            <a:extLst>
              <a:ext uri="{FF2B5EF4-FFF2-40B4-BE49-F238E27FC236}">
                <a16:creationId xmlns:a16="http://schemas.microsoft.com/office/drawing/2014/main" id="{570B35D1-7C87-4ED9-8876-618478A190E1}"/>
              </a:ext>
            </a:extLst>
          </p:cNvPr>
          <p:cNvSpPr>
            <a:spLocks noGrp="1"/>
          </p:cNvSpPr>
          <p:nvPr>
            <p:ph idx="1"/>
          </p:nvPr>
        </p:nvSpPr>
        <p:spPr>
          <a:xfrm>
            <a:off x="1981200" y="1628776"/>
            <a:ext cx="8229600" cy="4525963"/>
          </a:xfrm>
        </p:spPr>
        <p:txBody>
          <a:bodyPr/>
          <a:lstStyle/>
          <a:p>
            <a:r>
              <a:rPr lang="en-US" altLang="en-US" b="1" dirty="0">
                <a:solidFill>
                  <a:schemeClr val="bg1"/>
                </a:solidFill>
              </a:rPr>
              <a:t>Society is in resonance with its landscape (the environment), and the individual is in resonance with both</a:t>
            </a:r>
          </a:p>
          <a:p>
            <a:r>
              <a:rPr lang="en-US" altLang="en-US" b="1" dirty="0">
                <a:solidFill>
                  <a:schemeClr val="bg1"/>
                </a:solidFill>
              </a:rPr>
              <a:t>Culture is born out of landscape.</a:t>
            </a:r>
            <a:endParaRPr lang="en-GB" altLang="en-US"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9000">
              <a:schemeClr val="accent1">
                <a:lumMod val="45000"/>
                <a:lumOff val="55000"/>
              </a:schemeClr>
            </a:gs>
            <a:gs pos="39000">
              <a:schemeClr val="accent1">
                <a:lumMod val="45000"/>
                <a:lumOff val="55000"/>
              </a:schemeClr>
            </a:gs>
            <a:gs pos="55000">
              <a:srgbClr val="0070C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D332-C242-4DBE-916F-24B0415CB3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38039E-F5ED-455E-8B0F-3297DAE89B7C}"/>
              </a:ext>
            </a:extLst>
          </p:cNvPr>
          <p:cNvSpPr>
            <a:spLocks noGrp="1"/>
          </p:cNvSpPr>
          <p:nvPr>
            <p:ph idx="1"/>
          </p:nvPr>
        </p:nvSpPr>
        <p:spPr/>
        <p:txBody>
          <a:bodyPr>
            <a:normAutofit/>
          </a:bodyPr>
          <a:lstStyle/>
          <a:p>
            <a:pPr algn="ctr"/>
            <a:r>
              <a:rPr lang="en-US" sz="4800" b="1" dirty="0"/>
              <a:t>Helbing et al. (2016): “Pluralism and participation are therefore not to be seen primarily as concessions to citizens, but as functional prerequisites for thriving, complex, modern societies.”</a:t>
            </a:r>
            <a:endParaRPr lang="en-GB" sz="4800" b="1" dirty="0"/>
          </a:p>
        </p:txBody>
      </p:sp>
    </p:spTree>
    <p:extLst>
      <p:ext uri="{BB962C8B-B14F-4D97-AF65-F5344CB8AC3E}">
        <p14:creationId xmlns:p14="http://schemas.microsoft.com/office/powerpoint/2010/main" val="941020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7330-FB63-43CA-A1DB-67989CE4535A}"/>
              </a:ext>
            </a:extLst>
          </p:cNvPr>
          <p:cNvSpPr>
            <a:spLocks noGrp="1"/>
          </p:cNvSpPr>
          <p:nvPr>
            <p:ph type="title"/>
          </p:nvPr>
        </p:nvSpPr>
        <p:spPr/>
        <p:txBody>
          <a:bodyPr>
            <a:normAutofit/>
          </a:bodyPr>
          <a:lstStyle/>
          <a:p>
            <a:endParaRPr lang="en-GB" sz="4000" dirty="0">
              <a:latin typeface="+mn-lt"/>
            </a:endParaRPr>
          </a:p>
        </p:txBody>
      </p:sp>
      <p:sp>
        <p:nvSpPr>
          <p:cNvPr id="3" name="Content Placeholder 2">
            <a:extLst>
              <a:ext uri="{FF2B5EF4-FFF2-40B4-BE49-F238E27FC236}">
                <a16:creationId xmlns:a16="http://schemas.microsoft.com/office/drawing/2014/main" id="{234075A3-FC84-4259-B13B-BDC8868769B7}"/>
              </a:ext>
            </a:extLst>
          </p:cNvPr>
          <p:cNvSpPr>
            <a:spLocks noGrp="1"/>
          </p:cNvSpPr>
          <p:nvPr>
            <p:ph idx="1"/>
          </p:nvPr>
        </p:nvSpPr>
        <p:spPr/>
        <p:txBody>
          <a:bodyPr/>
          <a:lstStyle/>
          <a:p>
            <a:endParaRPr lang="en-GB" dirty="0"/>
          </a:p>
        </p:txBody>
      </p:sp>
      <p:sp>
        <p:nvSpPr>
          <p:cNvPr id="4" name="Speech Bubble: Oval 3">
            <a:extLst>
              <a:ext uri="{FF2B5EF4-FFF2-40B4-BE49-F238E27FC236}">
                <a16:creationId xmlns:a16="http://schemas.microsoft.com/office/drawing/2014/main" id="{F7B9F098-933E-4BFA-9699-C1AB78D25842}"/>
              </a:ext>
            </a:extLst>
          </p:cNvPr>
          <p:cNvSpPr/>
          <p:nvPr/>
        </p:nvSpPr>
        <p:spPr>
          <a:xfrm>
            <a:off x="121298" y="111966"/>
            <a:ext cx="12070702" cy="5794311"/>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As Conway and Singh (2011) put it: “Notions of the pluriverse imply multiple ontologies, multiple worlds to be known — not simply multiple perspectives on one world. Universalist discourses and globalist projects are grounded in a unitary ontology and imperialist epistemologies which assume that the world is one, that it is knowable on a global scale within single modes of thought, and is thus manageable and governable in those terms.” </a:t>
            </a:r>
            <a:endPar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94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2349-D7F6-4C4A-9999-C06BC2C8A2CD}"/>
              </a:ext>
            </a:extLst>
          </p:cNvPr>
          <p:cNvSpPr>
            <a:spLocks noGrp="1"/>
          </p:cNvSpPr>
          <p:nvPr>
            <p:ph type="title"/>
          </p:nvPr>
        </p:nvSpPr>
        <p:spPr/>
        <p:txBody>
          <a:bodyPr>
            <a:normAutofit/>
          </a:bodyPr>
          <a:lstStyle/>
          <a:p>
            <a:r>
              <a:rPr lang="en-GB" sz="4000" b="1" dirty="0">
                <a:solidFill>
                  <a:srgbClr val="002060"/>
                </a:solidFill>
                <a:latin typeface="+mn-lt"/>
              </a:rPr>
              <a:t>Different departure stations</a:t>
            </a:r>
          </a:p>
        </p:txBody>
      </p:sp>
      <p:sp>
        <p:nvSpPr>
          <p:cNvPr id="4" name="Oval 3">
            <a:extLst>
              <a:ext uri="{FF2B5EF4-FFF2-40B4-BE49-F238E27FC236}">
                <a16:creationId xmlns:a16="http://schemas.microsoft.com/office/drawing/2014/main" id="{E9006BBA-51BB-4480-897A-C0FCBB99A67A}"/>
              </a:ext>
            </a:extLst>
          </p:cNvPr>
          <p:cNvSpPr/>
          <p:nvPr/>
        </p:nvSpPr>
        <p:spPr>
          <a:xfrm>
            <a:off x="2152650" y="2125267"/>
            <a:ext cx="1771658"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HUNTER</a:t>
            </a:r>
          </a:p>
          <a:p>
            <a:pPr algn="ctr" defTabSz="685800">
              <a:defRPr/>
            </a:pPr>
            <a:r>
              <a:rPr lang="en-GB" sz="1350" dirty="0">
                <a:solidFill>
                  <a:prstClr val="white"/>
                </a:solidFill>
                <a:latin typeface="Calibri" panose="020F0502020204030204"/>
              </a:rPr>
              <a:t>GATHERER</a:t>
            </a:r>
          </a:p>
        </p:txBody>
      </p:sp>
      <p:sp>
        <p:nvSpPr>
          <p:cNvPr id="5" name="Oval 4">
            <a:extLst>
              <a:ext uri="{FF2B5EF4-FFF2-40B4-BE49-F238E27FC236}">
                <a16:creationId xmlns:a16="http://schemas.microsoft.com/office/drawing/2014/main" id="{AA2F84E6-5D23-46E7-98DD-DFA3C2F05B59}"/>
              </a:ext>
            </a:extLst>
          </p:cNvPr>
          <p:cNvSpPr/>
          <p:nvPr/>
        </p:nvSpPr>
        <p:spPr>
          <a:xfrm>
            <a:off x="4068418" y="2140177"/>
            <a:ext cx="1962982"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AGRARIAN</a:t>
            </a:r>
          </a:p>
        </p:txBody>
      </p:sp>
      <p:sp>
        <p:nvSpPr>
          <p:cNvPr id="6" name="Oval 5">
            <a:extLst>
              <a:ext uri="{FF2B5EF4-FFF2-40B4-BE49-F238E27FC236}">
                <a16:creationId xmlns:a16="http://schemas.microsoft.com/office/drawing/2014/main" id="{D7303930-8F7E-4801-A297-711DEB658B81}"/>
              </a:ext>
            </a:extLst>
          </p:cNvPr>
          <p:cNvSpPr/>
          <p:nvPr/>
        </p:nvSpPr>
        <p:spPr>
          <a:xfrm>
            <a:off x="6230181" y="2140177"/>
            <a:ext cx="1888440"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INDUSTRIAL</a:t>
            </a:r>
          </a:p>
        </p:txBody>
      </p:sp>
      <p:sp>
        <p:nvSpPr>
          <p:cNvPr id="7" name="Oval 6">
            <a:extLst>
              <a:ext uri="{FF2B5EF4-FFF2-40B4-BE49-F238E27FC236}">
                <a16:creationId xmlns:a16="http://schemas.microsoft.com/office/drawing/2014/main" id="{AADD67AC-CA14-4353-AD5B-CAC20679E83F}"/>
              </a:ext>
            </a:extLst>
          </p:cNvPr>
          <p:cNvSpPr/>
          <p:nvPr/>
        </p:nvSpPr>
        <p:spPr>
          <a:xfrm>
            <a:off x="8262731" y="2155087"/>
            <a:ext cx="1937725"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TECHNOLOGICAL</a:t>
            </a:r>
          </a:p>
        </p:txBody>
      </p:sp>
    </p:spTree>
    <p:extLst>
      <p:ext uri="{BB962C8B-B14F-4D97-AF65-F5344CB8AC3E}">
        <p14:creationId xmlns:p14="http://schemas.microsoft.com/office/powerpoint/2010/main" val="854009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EF59-C36C-49C8-BA58-F11AB2C59301}"/>
              </a:ext>
            </a:extLst>
          </p:cNvPr>
          <p:cNvSpPr>
            <a:spLocks noGrp="1"/>
          </p:cNvSpPr>
          <p:nvPr>
            <p:ph type="title"/>
          </p:nvPr>
        </p:nvSpPr>
        <p:spPr/>
        <p:txBody>
          <a:bodyPr/>
          <a:lstStyle/>
          <a:p>
            <a:r>
              <a:rPr lang="en-US" b="1" dirty="0">
                <a:solidFill>
                  <a:srgbClr val="002060"/>
                </a:solidFill>
                <a:latin typeface="+mn-lt"/>
              </a:rPr>
              <a:t>The significance of cultural diversity</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63B76F8D-B87F-4A83-9136-085BFB5F3488}"/>
              </a:ext>
            </a:extLst>
          </p:cNvPr>
          <p:cNvSpPr>
            <a:spLocks noGrp="1"/>
          </p:cNvSpPr>
          <p:nvPr>
            <p:ph idx="1"/>
          </p:nvPr>
        </p:nvSpPr>
        <p:spPr/>
        <p:txBody>
          <a:bodyPr>
            <a:normAutofit/>
          </a:bodyPr>
          <a:lstStyle/>
          <a:p>
            <a:r>
              <a:rPr lang="en-US" sz="3200" b="1" dirty="0">
                <a:solidFill>
                  <a:schemeClr val="bg1"/>
                </a:solidFill>
              </a:rPr>
              <a:t>Since culture emerges from landscape</a:t>
            </a:r>
          </a:p>
          <a:p>
            <a:r>
              <a:rPr lang="en-US" sz="3200" b="1" dirty="0">
                <a:solidFill>
                  <a:schemeClr val="bg1"/>
                </a:solidFill>
              </a:rPr>
              <a:t>Then a healthy planet will produce diverse landscapes and cultures</a:t>
            </a:r>
          </a:p>
          <a:p>
            <a:r>
              <a:rPr lang="en-US" sz="3200" b="1" dirty="0">
                <a:solidFill>
                  <a:schemeClr val="bg1"/>
                </a:solidFill>
              </a:rPr>
              <a:t>Separation of humanity from their local landscapes delivers monocultures, a symptom of this malaise</a:t>
            </a:r>
          </a:p>
          <a:p>
            <a:r>
              <a:rPr lang="en-US" sz="3200" b="1" dirty="0">
                <a:solidFill>
                  <a:schemeClr val="bg1"/>
                </a:solidFill>
              </a:rPr>
              <a:t>Thus cultural diversity is a consequence of connectivity, an essential pre-requisite for the tripartite invisible embrace.</a:t>
            </a:r>
            <a:endParaRPr lang="en-GB" sz="3200" b="1" dirty="0">
              <a:solidFill>
                <a:schemeClr val="bg1"/>
              </a:solidFill>
            </a:endParaRPr>
          </a:p>
        </p:txBody>
      </p:sp>
    </p:spTree>
    <p:extLst>
      <p:ext uri="{BB962C8B-B14F-4D97-AF65-F5344CB8AC3E}">
        <p14:creationId xmlns:p14="http://schemas.microsoft.com/office/powerpoint/2010/main" val="348405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2349-D7F6-4C4A-9999-C06BC2C8A2CD}"/>
              </a:ext>
            </a:extLst>
          </p:cNvPr>
          <p:cNvSpPr>
            <a:spLocks noGrp="1"/>
          </p:cNvSpPr>
          <p:nvPr>
            <p:ph type="title"/>
          </p:nvPr>
        </p:nvSpPr>
        <p:spPr/>
        <p:txBody>
          <a:bodyPr>
            <a:normAutofit/>
          </a:bodyPr>
          <a:lstStyle/>
          <a:p>
            <a:r>
              <a:rPr lang="en-GB" b="1" dirty="0">
                <a:solidFill>
                  <a:srgbClr val="002060"/>
                </a:solidFill>
                <a:latin typeface="+mn-lt"/>
              </a:rPr>
              <a:t>The One Path Approach</a:t>
            </a:r>
          </a:p>
        </p:txBody>
      </p:sp>
      <p:sp>
        <p:nvSpPr>
          <p:cNvPr id="4" name="Oval 3">
            <a:extLst>
              <a:ext uri="{FF2B5EF4-FFF2-40B4-BE49-F238E27FC236}">
                <a16:creationId xmlns:a16="http://schemas.microsoft.com/office/drawing/2014/main" id="{E9006BBA-51BB-4480-897A-C0FCBB99A67A}"/>
              </a:ext>
            </a:extLst>
          </p:cNvPr>
          <p:cNvSpPr/>
          <p:nvPr/>
        </p:nvSpPr>
        <p:spPr>
          <a:xfrm>
            <a:off x="2152650" y="2125267"/>
            <a:ext cx="1771658"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HUNTER</a:t>
            </a:r>
          </a:p>
          <a:p>
            <a:pPr algn="ctr" defTabSz="685800">
              <a:defRPr/>
            </a:pPr>
            <a:r>
              <a:rPr lang="en-GB" sz="1350" dirty="0">
                <a:solidFill>
                  <a:prstClr val="white"/>
                </a:solidFill>
                <a:latin typeface="Calibri" panose="020F0502020204030204"/>
              </a:rPr>
              <a:t>GATHERER</a:t>
            </a:r>
          </a:p>
        </p:txBody>
      </p:sp>
      <p:sp>
        <p:nvSpPr>
          <p:cNvPr id="5" name="Oval 4">
            <a:extLst>
              <a:ext uri="{FF2B5EF4-FFF2-40B4-BE49-F238E27FC236}">
                <a16:creationId xmlns:a16="http://schemas.microsoft.com/office/drawing/2014/main" id="{AA2F84E6-5D23-46E7-98DD-DFA3C2F05B59}"/>
              </a:ext>
            </a:extLst>
          </p:cNvPr>
          <p:cNvSpPr/>
          <p:nvPr/>
        </p:nvSpPr>
        <p:spPr>
          <a:xfrm>
            <a:off x="4068418" y="2140177"/>
            <a:ext cx="1962982"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AGRARIAN</a:t>
            </a:r>
          </a:p>
        </p:txBody>
      </p:sp>
      <p:sp>
        <p:nvSpPr>
          <p:cNvPr id="6" name="Oval 5">
            <a:extLst>
              <a:ext uri="{FF2B5EF4-FFF2-40B4-BE49-F238E27FC236}">
                <a16:creationId xmlns:a16="http://schemas.microsoft.com/office/drawing/2014/main" id="{D7303930-8F7E-4801-A297-711DEB658B81}"/>
              </a:ext>
            </a:extLst>
          </p:cNvPr>
          <p:cNvSpPr/>
          <p:nvPr/>
        </p:nvSpPr>
        <p:spPr>
          <a:xfrm>
            <a:off x="6230181" y="2140177"/>
            <a:ext cx="1888440"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INDUSTRIAL</a:t>
            </a:r>
          </a:p>
        </p:txBody>
      </p:sp>
      <p:sp>
        <p:nvSpPr>
          <p:cNvPr id="7" name="Oval 6">
            <a:extLst>
              <a:ext uri="{FF2B5EF4-FFF2-40B4-BE49-F238E27FC236}">
                <a16:creationId xmlns:a16="http://schemas.microsoft.com/office/drawing/2014/main" id="{AADD67AC-CA14-4353-AD5B-CAC20679E83F}"/>
              </a:ext>
            </a:extLst>
          </p:cNvPr>
          <p:cNvSpPr/>
          <p:nvPr/>
        </p:nvSpPr>
        <p:spPr>
          <a:xfrm>
            <a:off x="8262731" y="2132857"/>
            <a:ext cx="1962982" cy="1097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TECHNOLOGICAL</a:t>
            </a:r>
          </a:p>
        </p:txBody>
      </p:sp>
      <p:sp>
        <p:nvSpPr>
          <p:cNvPr id="3" name="Arrow: Curved Down 2">
            <a:extLst>
              <a:ext uri="{FF2B5EF4-FFF2-40B4-BE49-F238E27FC236}">
                <a16:creationId xmlns:a16="http://schemas.microsoft.com/office/drawing/2014/main" id="{D5D5C3A2-C7B1-4E89-B8F8-B14C72774B3E}"/>
              </a:ext>
            </a:extLst>
          </p:cNvPr>
          <p:cNvSpPr/>
          <p:nvPr/>
        </p:nvSpPr>
        <p:spPr>
          <a:xfrm>
            <a:off x="3501887" y="1920739"/>
            <a:ext cx="1073426" cy="2343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1" name="Arrow: Curved Down 10">
            <a:extLst>
              <a:ext uri="{FF2B5EF4-FFF2-40B4-BE49-F238E27FC236}">
                <a16:creationId xmlns:a16="http://schemas.microsoft.com/office/drawing/2014/main" id="{F21C235D-B2B0-4CD6-89B0-745476BC2E21}"/>
              </a:ext>
            </a:extLst>
          </p:cNvPr>
          <p:cNvSpPr/>
          <p:nvPr/>
        </p:nvSpPr>
        <p:spPr>
          <a:xfrm>
            <a:off x="5623894" y="1925708"/>
            <a:ext cx="1073426" cy="2343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2" name="Arrow: Curved Down 11">
            <a:extLst>
              <a:ext uri="{FF2B5EF4-FFF2-40B4-BE49-F238E27FC236}">
                <a16:creationId xmlns:a16="http://schemas.microsoft.com/office/drawing/2014/main" id="{3E03497B-8AB2-4442-8371-AA6FE0DDAE5D}"/>
              </a:ext>
            </a:extLst>
          </p:cNvPr>
          <p:cNvSpPr/>
          <p:nvPr/>
        </p:nvSpPr>
        <p:spPr>
          <a:xfrm>
            <a:off x="7691234" y="1935649"/>
            <a:ext cx="1073426" cy="2343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3" name="Arrow: Down 12">
            <a:extLst>
              <a:ext uri="{FF2B5EF4-FFF2-40B4-BE49-F238E27FC236}">
                <a16:creationId xmlns:a16="http://schemas.microsoft.com/office/drawing/2014/main" id="{95C4C342-67B4-4FF5-9994-4F7747109743}"/>
              </a:ext>
            </a:extLst>
          </p:cNvPr>
          <p:cNvSpPr/>
          <p:nvPr/>
        </p:nvSpPr>
        <p:spPr>
          <a:xfrm rot="3626872">
            <a:off x="7692032" y="2814297"/>
            <a:ext cx="402538" cy="158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4" name="Oval 13">
            <a:extLst>
              <a:ext uri="{FF2B5EF4-FFF2-40B4-BE49-F238E27FC236}">
                <a16:creationId xmlns:a16="http://schemas.microsoft.com/office/drawing/2014/main" id="{E39761A2-3979-48C0-823F-D8CC69111175}"/>
              </a:ext>
            </a:extLst>
          </p:cNvPr>
          <p:cNvSpPr/>
          <p:nvPr/>
        </p:nvSpPr>
        <p:spPr>
          <a:xfrm>
            <a:off x="5216388" y="3814920"/>
            <a:ext cx="1962982" cy="109749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dirty="0">
                <a:solidFill>
                  <a:prstClr val="white"/>
                </a:solidFill>
                <a:latin typeface="Calibri" panose="020F0502020204030204"/>
              </a:rPr>
              <a:t>A</a:t>
            </a:r>
          </a:p>
          <a:p>
            <a:pPr algn="ctr" defTabSz="685800">
              <a:defRPr/>
            </a:pPr>
            <a:r>
              <a:rPr lang="en-GB" sz="1350" dirty="0">
                <a:solidFill>
                  <a:prstClr val="white"/>
                </a:solidFill>
                <a:latin typeface="Calibri" panose="020F0502020204030204"/>
              </a:rPr>
              <a:t>SUSTAINABLE</a:t>
            </a:r>
          </a:p>
          <a:p>
            <a:pPr algn="ctr" defTabSz="685800">
              <a:defRPr/>
            </a:pPr>
            <a:r>
              <a:rPr lang="en-GB" sz="1350" dirty="0">
                <a:solidFill>
                  <a:prstClr val="white"/>
                </a:solidFill>
                <a:latin typeface="Calibri" panose="020F0502020204030204"/>
              </a:rPr>
              <a:t>FUTURE</a:t>
            </a:r>
          </a:p>
        </p:txBody>
      </p:sp>
    </p:spTree>
    <p:extLst>
      <p:ext uri="{BB962C8B-B14F-4D97-AF65-F5344CB8AC3E}">
        <p14:creationId xmlns:p14="http://schemas.microsoft.com/office/powerpoint/2010/main" val="16647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FF1D-FD23-4CB6-BA86-1CCFDC728CFD}"/>
              </a:ext>
            </a:extLst>
          </p:cNvPr>
          <p:cNvSpPr>
            <a:spLocks noGrp="1"/>
          </p:cNvSpPr>
          <p:nvPr>
            <p:ph type="title"/>
          </p:nvPr>
        </p:nvSpPr>
        <p:spPr/>
        <p:txBody>
          <a:bodyPr>
            <a:normAutofit/>
          </a:bodyPr>
          <a:lstStyle/>
          <a:p>
            <a:r>
              <a:rPr lang="en-US" b="1" dirty="0">
                <a:solidFill>
                  <a:srgbClr val="002060"/>
                </a:solidFill>
              </a:rPr>
              <a:t>The Sustainable Development Goals</a:t>
            </a:r>
            <a:endParaRPr lang="en-GB" b="1" dirty="0">
              <a:solidFill>
                <a:srgbClr val="002060"/>
              </a:solidFill>
            </a:endParaRPr>
          </a:p>
        </p:txBody>
      </p:sp>
      <p:sp>
        <p:nvSpPr>
          <p:cNvPr id="4" name="Content Placeholder 3">
            <a:extLst>
              <a:ext uri="{FF2B5EF4-FFF2-40B4-BE49-F238E27FC236}">
                <a16:creationId xmlns:a16="http://schemas.microsoft.com/office/drawing/2014/main" id="{F0349662-7FD4-4279-AA03-BEBA01984CD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7083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AF13-6E4A-4EDE-B18B-91BCF0D31D64}"/>
              </a:ext>
            </a:extLst>
          </p:cNvPr>
          <p:cNvSpPr>
            <a:spLocks noGrp="1"/>
          </p:cNvSpPr>
          <p:nvPr>
            <p:ph type="title"/>
          </p:nvPr>
        </p:nvSpPr>
        <p:spPr/>
        <p:txBody>
          <a:bodyPr/>
          <a:lstStyle/>
          <a:p>
            <a:r>
              <a:rPr lang="en-US" b="1" dirty="0">
                <a:solidFill>
                  <a:srgbClr val="002060"/>
                </a:solidFill>
              </a:rPr>
              <a:t>What is the right path?</a:t>
            </a:r>
            <a:endParaRPr lang="en-GB" b="1" dirty="0">
              <a:solidFill>
                <a:srgbClr val="002060"/>
              </a:solidFill>
            </a:endParaRPr>
          </a:p>
        </p:txBody>
      </p:sp>
      <p:sp>
        <p:nvSpPr>
          <p:cNvPr id="4" name="Content Placeholder 3">
            <a:extLst>
              <a:ext uri="{FF2B5EF4-FFF2-40B4-BE49-F238E27FC236}">
                <a16:creationId xmlns:a16="http://schemas.microsoft.com/office/drawing/2014/main" id="{3871379C-93DC-4370-87B4-9E014467653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2161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B896-C894-4E70-A9BF-96A3B516ECC2}"/>
              </a:ext>
            </a:extLst>
          </p:cNvPr>
          <p:cNvSpPr>
            <a:spLocks noGrp="1"/>
          </p:cNvSpPr>
          <p:nvPr>
            <p:ph type="title"/>
          </p:nvPr>
        </p:nvSpPr>
        <p:spPr>
          <a:xfrm>
            <a:off x="2152650" y="-200819"/>
            <a:ext cx="7886700" cy="1325563"/>
          </a:xfrm>
        </p:spPr>
        <p:txBody>
          <a:bodyPr>
            <a:normAutofit/>
          </a:bodyPr>
          <a:lstStyle/>
          <a:p>
            <a:pPr algn="ctr"/>
            <a:r>
              <a:rPr lang="en-GB" sz="4000" b="1" dirty="0">
                <a:solidFill>
                  <a:srgbClr val="002060"/>
                </a:solidFill>
                <a:latin typeface="+mn-lt"/>
              </a:rPr>
              <a:t>Issues with development</a:t>
            </a:r>
          </a:p>
        </p:txBody>
      </p:sp>
      <p:sp>
        <p:nvSpPr>
          <p:cNvPr id="3" name="Content Placeholder 2">
            <a:extLst>
              <a:ext uri="{FF2B5EF4-FFF2-40B4-BE49-F238E27FC236}">
                <a16:creationId xmlns:a16="http://schemas.microsoft.com/office/drawing/2014/main" id="{8AF536A5-E4F1-49FF-8D08-41FEE0C61CE7}"/>
              </a:ext>
            </a:extLst>
          </p:cNvPr>
          <p:cNvSpPr>
            <a:spLocks noGrp="1"/>
          </p:cNvSpPr>
          <p:nvPr>
            <p:ph idx="1"/>
          </p:nvPr>
        </p:nvSpPr>
        <p:spPr>
          <a:xfrm>
            <a:off x="2152650" y="908720"/>
            <a:ext cx="7886700" cy="4351338"/>
          </a:xfrm>
        </p:spPr>
        <p:txBody>
          <a:bodyPr/>
          <a:lstStyle/>
          <a:p>
            <a:r>
              <a:rPr lang="en-GB" sz="2600" b="1" dirty="0"/>
              <a:t>Arturo Escobar: “ Development can be described as an apparatus that links forms of knowledge about the Third World with the deployment of forms of power and intervention resulting in the mapping and production of Third World societies” </a:t>
            </a:r>
          </a:p>
          <a:p>
            <a:r>
              <a:rPr lang="en-GB" dirty="0">
                <a:hlinkClick r:id="rId2"/>
              </a:rPr>
              <a:t>https://www.theguardian.com/global-development/2012/nov/05/arturo-escobar-post-development-thinker</a:t>
            </a:r>
            <a:endParaRPr lang="en-GB" dirty="0"/>
          </a:p>
          <a:p>
            <a:endParaRPr lang="en-GB" dirty="0"/>
          </a:p>
        </p:txBody>
      </p:sp>
    </p:spTree>
    <p:extLst>
      <p:ext uri="{BB962C8B-B14F-4D97-AF65-F5344CB8AC3E}">
        <p14:creationId xmlns:p14="http://schemas.microsoft.com/office/powerpoint/2010/main" val="16284767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1731</Words>
  <Application>Microsoft Office PowerPoint</Application>
  <PresentationFormat>Widescreen</PresentationFormat>
  <Paragraphs>190</Paragraphs>
  <Slides>50</Slides>
  <Notes>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50</vt:i4>
      </vt:variant>
    </vt:vector>
  </HeadingPairs>
  <TitlesOfParts>
    <vt:vector size="65" baseType="lpstr">
      <vt:lpstr>Arial</vt:lpstr>
      <vt:lpstr>Calibri</vt:lpstr>
      <vt:lpstr>Calibri Light</vt:lpstr>
      <vt:lpstr>Helvetica Neue</vt:lpstr>
      <vt:lpstr>Helvetica Neue Light</vt:lpstr>
      <vt:lpstr>Tahoma</vt:lpstr>
      <vt:lpstr>Times New Roman</vt:lpstr>
      <vt:lpstr>1_Office Theme</vt:lpstr>
      <vt:lpstr>2_Office Theme</vt:lpstr>
      <vt:lpstr>Office Theme</vt:lpstr>
      <vt:lpstr>3_Office Theme</vt:lpstr>
      <vt:lpstr>4_Office Theme</vt:lpstr>
      <vt:lpstr>5_Office Theme</vt:lpstr>
      <vt:lpstr>6_Office Theme</vt:lpstr>
      <vt:lpstr>7_Office Theme</vt:lpstr>
      <vt:lpstr>Transforming Humanity</vt:lpstr>
      <vt:lpstr>The spread of transition</vt:lpstr>
      <vt:lpstr>What kind of a transition - a sustainable future?</vt:lpstr>
      <vt:lpstr>Starting points  differ</vt:lpstr>
      <vt:lpstr>Different departure stations</vt:lpstr>
      <vt:lpstr>The One Path Approach</vt:lpstr>
      <vt:lpstr>The Sustainable Development Goals</vt:lpstr>
      <vt:lpstr>What is the right path?</vt:lpstr>
      <vt:lpstr>Issues with development</vt:lpstr>
      <vt:lpstr>Jean Marc Ela, Cameroonian sociologist</vt:lpstr>
      <vt:lpstr>Dr Vandana Shiva</vt:lpstr>
      <vt:lpstr>Maldevelopment</vt:lpstr>
      <vt:lpstr>PowerPoint Presentation</vt:lpstr>
      <vt:lpstr>A Different Perspective</vt:lpstr>
      <vt:lpstr>Different Destinations (Pluriverse)</vt:lpstr>
      <vt:lpstr>A Localist pluriverse</vt:lpstr>
      <vt:lpstr>Localism as an indigenous cultural narrative</vt:lpstr>
      <vt:lpstr>Astronaut’s perspective</vt:lpstr>
      <vt:lpstr>Home perspective</vt:lpstr>
      <vt:lpstr>PowerPoint Presentation</vt:lpstr>
      <vt:lpstr>Who should manage transition?</vt:lpstr>
      <vt:lpstr>Le Play, Geddes and Magnaghi</vt:lpstr>
      <vt:lpstr>PowerPoint Presentation</vt:lpstr>
      <vt:lpstr>Origins of the Current Economic Model</vt:lpstr>
      <vt:lpstr>PowerPoint Presentation</vt:lpstr>
      <vt:lpstr>The invisible hand as a social construct</vt:lpstr>
      <vt:lpstr>PowerPoint Presentation</vt:lpstr>
      <vt:lpstr>The invisible hand as a social construct</vt:lpstr>
      <vt:lpstr>The scissors of societal collapse</vt:lpstr>
      <vt:lpstr>Invisible hands of Smith, Le Play and Magnaghi</vt:lpstr>
      <vt:lpstr>Alasdair MacIntyre</vt:lpstr>
      <vt:lpstr>Ethics of care</vt:lpstr>
      <vt:lpstr>Ubuntu: a Sub-Saharan Philosophy</vt:lpstr>
      <vt:lpstr>Buen Vivir – an Andean Approach</vt:lpstr>
      <vt:lpstr>PowerPoint Presentation</vt:lpstr>
      <vt:lpstr>The tripartite invisible embrace</vt:lpstr>
      <vt:lpstr>PowerPoint Presentation</vt:lpstr>
      <vt:lpstr>PowerPoint Presentation</vt:lpstr>
      <vt:lpstr>PowerPoint Presentation</vt:lpstr>
      <vt:lpstr>A theory of societal transition</vt:lpstr>
      <vt:lpstr>The Andean Approach</vt:lpstr>
      <vt:lpstr>Buen vivir</vt:lpstr>
      <vt:lpstr>Buen vivir</vt:lpstr>
      <vt:lpstr>Contextualizing our existence</vt:lpstr>
      <vt:lpstr>PowerPoint Presentation</vt:lpstr>
      <vt:lpstr>PowerPoint Presentation</vt:lpstr>
      <vt:lpstr>PowerPoint Presentation</vt:lpstr>
      <vt:lpstr>PowerPoint Presentation</vt:lpstr>
      <vt:lpstr>PowerPoint Presentation</vt:lpstr>
      <vt:lpstr>The significance of cultural 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Humanity</dc:title>
  <dc:creator>Keith Skene</dc:creator>
  <cp:lastModifiedBy>Keith Skene</cp:lastModifiedBy>
  <cp:revision>18</cp:revision>
  <dcterms:created xsi:type="dcterms:W3CDTF">2019-10-07T14:36:46Z</dcterms:created>
  <dcterms:modified xsi:type="dcterms:W3CDTF">2019-11-14T09:26:51Z</dcterms:modified>
</cp:coreProperties>
</file>