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8" r:id="rId2"/>
    <p:sldMasterId id="2147483780" r:id="rId3"/>
    <p:sldMasterId id="2147483792" r:id="rId4"/>
    <p:sldMasterId id="2147483804" r:id="rId5"/>
    <p:sldMasterId id="2147483816" r:id="rId6"/>
    <p:sldMasterId id="2147483960" r:id="rId7"/>
    <p:sldMasterId id="2147483972" r:id="rId8"/>
    <p:sldMasterId id="2147483984" r:id="rId9"/>
    <p:sldMasterId id="2147483996" r:id="rId10"/>
  </p:sldMasterIdLst>
  <p:notesMasterIdLst>
    <p:notesMasterId r:id="rId51"/>
  </p:notesMasterIdLst>
  <p:sldIdLst>
    <p:sldId id="371" r:id="rId11"/>
    <p:sldId id="372" r:id="rId12"/>
    <p:sldId id="437" r:id="rId13"/>
    <p:sldId id="429" r:id="rId14"/>
    <p:sldId id="432" r:id="rId15"/>
    <p:sldId id="438" r:id="rId16"/>
    <p:sldId id="439" r:id="rId17"/>
    <p:sldId id="440" r:id="rId18"/>
    <p:sldId id="430" r:id="rId19"/>
    <p:sldId id="434" r:id="rId20"/>
    <p:sldId id="444" r:id="rId21"/>
    <p:sldId id="443" r:id="rId22"/>
    <p:sldId id="446" r:id="rId23"/>
    <p:sldId id="447" r:id="rId24"/>
    <p:sldId id="450" r:id="rId25"/>
    <p:sldId id="259" r:id="rId26"/>
    <p:sldId id="453" r:id="rId27"/>
    <p:sldId id="454" r:id="rId28"/>
    <p:sldId id="455" r:id="rId29"/>
    <p:sldId id="456" r:id="rId30"/>
    <p:sldId id="356" r:id="rId31"/>
    <p:sldId id="435" r:id="rId32"/>
    <p:sldId id="457" r:id="rId33"/>
    <p:sldId id="375" r:id="rId34"/>
    <p:sldId id="458" r:id="rId35"/>
    <p:sldId id="461" r:id="rId36"/>
    <p:sldId id="464" r:id="rId37"/>
    <p:sldId id="377" r:id="rId38"/>
    <p:sldId id="459" r:id="rId39"/>
    <p:sldId id="281" r:id="rId40"/>
    <p:sldId id="382" r:id="rId41"/>
    <p:sldId id="460" r:id="rId42"/>
    <p:sldId id="383" r:id="rId43"/>
    <p:sldId id="384" r:id="rId44"/>
    <p:sldId id="427" r:id="rId45"/>
    <p:sldId id="409" r:id="rId46"/>
    <p:sldId id="431" r:id="rId47"/>
    <p:sldId id="466" r:id="rId48"/>
    <p:sldId id="467" r:id="rId49"/>
    <p:sldId id="46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53" autoAdjust="0"/>
  </p:normalViewPr>
  <p:slideViewPr>
    <p:cSldViewPr>
      <p:cViewPr varScale="1">
        <p:scale>
          <a:sx n="75" d="100"/>
          <a:sy n="75" d="100"/>
        </p:scale>
        <p:origin x="77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8" Type="http://schemas.openxmlformats.org/officeDocument/2006/relationships/slideMaster" Target="slideMasters/slideMaster8.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F8DEDF-A8DC-45EA-9F0A-D9CC37F79D96}" type="datetimeFigureOut">
              <a:rPr lang="en-GB" smtClean="0"/>
              <a:pPr/>
              <a:t>21/11/2019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B76D25-83B0-4D3E-80B5-0C1261B20C5B}" type="slidenum">
              <a:rPr lang="en-GB" smtClean="0"/>
              <a:pPr/>
              <a:t>‹#›</a:t>
            </a:fld>
            <a:endParaRPr lang="en-GB"/>
          </a:p>
        </p:txBody>
      </p:sp>
    </p:spTree>
    <p:extLst>
      <p:ext uri="{BB962C8B-B14F-4D97-AF65-F5344CB8AC3E}">
        <p14:creationId xmlns:p14="http://schemas.microsoft.com/office/powerpoint/2010/main" val="2905332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6B76D25-83B0-4D3E-80B5-0C1261B20C5B}" type="slidenum">
              <a:rPr lang="en-GB" smtClean="0"/>
              <a:pPr/>
              <a:t>7</a:t>
            </a:fld>
            <a:endParaRPr lang="en-GB"/>
          </a:p>
        </p:txBody>
      </p:sp>
    </p:spTree>
    <p:extLst>
      <p:ext uri="{BB962C8B-B14F-4D97-AF65-F5344CB8AC3E}">
        <p14:creationId xmlns:p14="http://schemas.microsoft.com/office/powerpoint/2010/main" val="1259178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6B00ED00-6988-4A81-8A85-988BAA0E46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407BD5EB-20C2-404E-B6D3-8283BA2B39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Famous biocentrist, german, a philosopher, theologian, concert organist, physicia, medical missionary and winner of the Nobel Peace Prize. </a:t>
            </a:r>
          </a:p>
          <a:p>
            <a:r>
              <a:rPr lang="en-US" altLang="en-US"/>
              <a:t>He understands that power as will-to-live, an impulse toward life that he assumes is present in every living being, and the same in all, but consciously only felt in some.</a:t>
            </a:r>
          </a:p>
          <a:p>
            <a:endParaRPr lang="en-US" altLang="en-US"/>
          </a:p>
        </p:txBody>
      </p:sp>
      <p:sp>
        <p:nvSpPr>
          <p:cNvPr id="38916" name="Slide Number Placeholder 3">
            <a:extLst>
              <a:ext uri="{FF2B5EF4-FFF2-40B4-BE49-F238E27FC236}">
                <a16:creationId xmlns:a16="http://schemas.microsoft.com/office/drawing/2014/main" id="{132F48C2-B5BB-4F3A-B179-98864D7692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ヒラギノ角ゴ Pro W3" charset="-128"/>
              </a:defRPr>
            </a:lvl1pPr>
            <a:lvl2pPr marL="742950" indent="-285750">
              <a:spcBef>
                <a:spcPct val="30000"/>
              </a:spcBef>
              <a:defRPr sz="1200">
                <a:solidFill>
                  <a:schemeClr val="tx1"/>
                </a:solidFill>
                <a:latin typeface="Calibri" panose="020F0502020204030204" pitchFamily="34" charset="0"/>
                <a:ea typeface="ヒラギノ角ゴ Pro W3" charset="-128"/>
              </a:defRPr>
            </a:lvl2pPr>
            <a:lvl3pPr marL="1143000" indent="-228600">
              <a:spcBef>
                <a:spcPct val="30000"/>
              </a:spcBef>
              <a:defRPr sz="1200">
                <a:solidFill>
                  <a:schemeClr val="tx1"/>
                </a:solidFill>
                <a:latin typeface="Calibri" panose="020F0502020204030204" pitchFamily="34" charset="0"/>
                <a:ea typeface="ヒラギノ角ゴ Pro W3" charset="-128"/>
              </a:defRPr>
            </a:lvl3pPr>
            <a:lvl4pPr marL="1600200" indent="-228600">
              <a:spcBef>
                <a:spcPct val="30000"/>
              </a:spcBef>
              <a:defRPr sz="1200">
                <a:solidFill>
                  <a:schemeClr val="tx1"/>
                </a:solidFill>
                <a:latin typeface="Calibri" panose="020F0502020204030204" pitchFamily="34" charset="0"/>
                <a:ea typeface="ヒラギノ角ゴ Pro W3" charset="-128"/>
              </a:defRPr>
            </a:lvl4pPr>
            <a:lvl5pPr marL="2057400" indent="-228600">
              <a:spcBef>
                <a:spcPct val="30000"/>
              </a:spcBef>
              <a:defRPr sz="12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4F0E47F-6418-4FF1-9536-AB5D98F1527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ヒラギノ角ゴ Pro W3"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ヒラギノ角ゴ Pro W3" charset="-128"/>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4242062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270442033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31A5-C1A9-4B8F-B510-91F95EB4CD9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179D88D6-5CF5-4BE2-BFCA-13711E1A58C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66F37DD-8BDC-4770-B1AE-497FE2D61961}"/>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5" name="Footer Placeholder 4">
            <a:extLst>
              <a:ext uri="{FF2B5EF4-FFF2-40B4-BE49-F238E27FC236}">
                <a16:creationId xmlns:a16="http://schemas.microsoft.com/office/drawing/2014/main" id="{8F47A2F5-0AAD-40D1-AEE5-67F73DB02D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506E4C-228A-4CB6-AA7F-C44D50083B20}"/>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401625988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BC7AD-51A9-4604-B892-BBB5212DE9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1B091A-A89F-494E-8499-193C54EFA1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18D737-2579-4B8E-9C7B-E7E88E9CD241}"/>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5" name="Footer Placeholder 4">
            <a:extLst>
              <a:ext uri="{FF2B5EF4-FFF2-40B4-BE49-F238E27FC236}">
                <a16:creationId xmlns:a16="http://schemas.microsoft.com/office/drawing/2014/main" id="{F8957A54-3FBB-4D12-B74A-91E466B616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314EC5-D161-4F4D-8516-D0774F3B2F28}"/>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39920255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1EE10-CD63-4256-BB5C-AF08E2F1554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5C2FDB-AA3B-4EE6-8EC6-02EB5D4C1240}"/>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3CB4A2-AC92-4F5A-A0B5-0B1BCE02475F}"/>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5" name="Footer Placeholder 4">
            <a:extLst>
              <a:ext uri="{FF2B5EF4-FFF2-40B4-BE49-F238E27FC236}">
                <a16:creationId xmlns:a16="http://schemas.microsoft.com/office/drawing/2014/main" id="{0F4C1647-3083-40A9-B295-DBCC2FC515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193A64-1365-499C-87A2-2ABFD8F3AB1C}"/>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6883164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E0247-3CA0-4680-A29E-7163645131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450849-357F-45FF-B0BB-5AF2F88B083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C67C6EA-0BC8-4E5A-B141-A03AF2B1ECD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5E2C88-191D-4850-BD17-A0CA45BF5F90}"/>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6" name="Footer Placeholder 5">
            <a:extLst>
              <a:ext uri="{FF2B5EF4-FFF2-40B4-BE49-F238E27FC236}">
                <a16:creationId xmlns:a16="http://schemas.microsoft.com/office/drawing/2014/main" id="{3FCC3F80-D240-4A79-8305-C321E194D7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4AA08E-E6CA-46B3-9F8E-523024969A36}"/>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392713383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4794A-0447-415C-A827-9B38E09CA6AF}"/>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29A7B4-C6F4-4223-977C-2D95FEBE807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1F9D2C25-FD8C-4742-94E7-CF5AA267D04C}"/>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E2721E5-35FF-42BF-81F4-D7D3F86DC72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59F8E1AE-4274-4606-B5BF-3570FE6020B7}"/>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A0C203-DE17-478E-97C0-68749EACC915}"/>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8" name="Footer Placeholder 7">
            <a:extLst>
              <a:ext uri="{FF2B5EF4-FFF2-40B4-BE49-F238E27FC236}">
                <a16:creationId xmlns:a16="http://schemas.microsoft.com/office/drawing/2014/main" id="{A0D8200B-0CD0-4FD5-AEAE-E46264DDB8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11D9E08-D83D-4C4B-A3FE-E017901B9DC0}"/>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27227102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37C6C-74A2-41E4-8A62-4373A89AB3B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0E5B173-F148-4142-84F7-C40013A1F8B7}"/>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4" name="Footer Placeholder 3">
            <a:extLst>
              <a:ext uri="{FF2B5EF4-FFF2-40B4-BE49-F238E27FC236}">
                <a16:creationId xmlns:a16="http://schemas.microsoft.com/office/drawing/2014/main" id="{C6C73F92-3DDC-45E0-8C00-97E3BEE7A0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46FD8A-4158-4BD5-9CB6-AFC67AC12D95}"/>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237561268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3FEDE5-3249-40F4-878D-BFE11E80F9A0}"/>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3" name="Footer Placeholder 2">
            <a:extLst>
              <a:ext uri="{FF2B5EF4-FFF2-40B4-BE49-F238E27FC236}">
                <a16:creationId xmlns:a16="http://schemas.microsoft.com/office/drawing/2014/main" id="{2DD92B4A-A13D-459F-9A51-3E23B32392E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000510-F5E0-4E3D-B8CA-49CFDAA9A089}"/>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712202220"/>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FE04-81F9-49C6-A41D-88E3198A88D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5B021A4-DDFF-46F0-8290-79D4B18FEC3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006EEC-8AA1-4563-A01D-B7096A7145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9176B11-9C35-43D8-850A-4F2A003966C4}"/>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6" name="Footer Placeholder 5">
            <a:extLst>
              <a:ext uri="{FF2B5EF4-FFF2-40B4-BE49-F238E27FC236}">
                <a16:creationId xmlns:a16="http://schemas.microsoft.com/office/drawing/2014/main" id="{144BF82C-9D09-48B9-A37F-628AA05D24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185FA47-C4D2-4048-88D8-569AF9FCF160}"/>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63811836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51D61-0881-4D4B-BD0A-EB246D485A0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D03812C-AC62-44B6-9237-56DCD33B4F3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6D53CB8-3CC0-4AAC-955D-8F3C68A09E1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3707FB4-0C1B-44D9-8B63-80273857D1D4}"/>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6" name="Footer Placeholder 5">
            <a:extLst>
              <a:ext uri="{FF2B5EF4-FFF2-40B4-BE49-F238E27FC236}">
                <a16:creationId xmlns:a16="http://schemas.microsoft.com/office/drawing/2014/main" id="{A7EF0E1C-6F69-4EBF-B579-1AED473AD5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44C47B2-7D56-4D44-A1A6-D21BE8B34DF3}"/>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199888932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342A-6D33-4987-BDA8-5CD14B53C24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02BD4A-77E9-4ABB-94F9-38623BD2F3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595771-5493-4B0F-B0C1-74E6B5748E1C}"/>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5" name="Footer Placeholder 4">
            <a:extLst>
              <a:ext uri="{FF2B5EF4-FFF2-40B4-BE49-F238E27FC236}">
                <a16:creationId xmlns:a16="http://schemas.microsoft.com/office/drawing/2014/main" id="{B8DEE1CD-ECC3-4854-974C-7183E707C1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44FED0-1DE5-4122-8ADA-150C3E1EB1B0}"/>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1606305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382994898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BF0BA-D444-4C96-AF76-9BC83AB12EE0}"/>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997C881-6915-48B5-B106-CF1A76BBF8C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926661-4CF4-4F44-B5CD-8C37149B4E8E}"/>
              </a:ext>
            </a:extLst>
          </p:cNvPr>
          <p:cNvSpPr>
            <a:spLocks noGrp="1"/>
          </p:cNvSpPr>
          <p:nvPr>
            <p:ph type="dt" sz="half" idx="10"/>
          </p:nvPr>
        </p:nvSpPr>
        <p:spPr/>
        <p:txBody>
          <a:bodyPr/>
          <a:lstStyle/>
          <a:p>
            <a:fld id="{9909EFC2-97D0-41C5-8517-5662B68BACAE}" type="datetimeFigureOut">
              <a:rPr lang="en-GB" smtClean="0"/>
              <a:t>21/11/2019</a:t>
            </a:fld>
            <a:endParaRPr lang="en-GB"/>
          </a:p>
        </p:txBody>
      </p:sp>
      <p:sp>
        <p:nvSpPr>
          <p:cNvPr id="5" name="Footer Placeholder 4">
            <a:extLst>
              <a:ext uri="{FF2B5EF4-FFF2-40B4-BE49-F238E27FC236}">
                <a16:creationId xmlns:a16="http://schemas.microsoft.com/office/drawing/2014/main" id="{877222B7-A026-4810-83C9-3A5CB37461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51BC83-FF7E-4FC8-9361-CCA16EA0F44C}"/>
              </a:ext>
            </a:extLst>
          </p:cNvPr>
          <p:cNvSpPr>
            <a:spLocks noGrp="1"/>
          </p:cNvSpPr>
          <p:nvPr>
            <p:ph type="sldNum" sz="quarter" idx="12"/>
          </p:nvPr>
        </p:nvSpPr>
        <p:spPr/>
        <p:txBody>
          <a:bodyPr/>
          <a:lstStyle/>
          <a:p>
            <a:fld id="{8B501907-6EA1-4BDC-89A0-9924C6F51468}" type="slidenum">
              <a:rPr lang="en-GB" smtClean="0"/>
              <a:t>‹#›</a:t>
            </a:fld>
            <a:endParaRPr lang="en-GB"/>
          </a:p>
        </p:txBody>
      </p:sp>
    </p:spTree>
    <p:extLst>
      <p:ext uri="{BB962C8B-B14F-4D97-AF65-F5344CB8AC3E}">
        <p14:creationId xmlns:p14="http://schemas.microsoft.com/office/powerpoint/2010/main" val="1373518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80908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95369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41695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11162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8917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73374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790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50218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2616462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667500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2144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9707223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33807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985764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275581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54018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724278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8452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750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36445757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148567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19586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36924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145566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331908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716619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737253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209560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42921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91227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1391995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754000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952160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982155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98120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260216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496264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698611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174732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69151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058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340651136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3342807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2246452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446408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168079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204221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6548040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747561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2883125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142303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23920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245306611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045282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9294192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018568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9490764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397791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18950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5105274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5353470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8414800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605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305868890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63681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692129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575867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4021836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26773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35641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9782039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773854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D57B8-17B2-4953-A68C-4FCAD6E49AD0}"/>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07DE6AC8-DC16-4126-9B2A-53E903AE28D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9B0D29-D346-42DD-B78F-3E75B00B3005}"/>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5" name="Footer Placeholder 4">
            <a:extLst>
              <a:ext uri="{FF2B5EF4-FFF2-40B4-BE49-F238E27FC236}">
                <a16:creationId xmlns:a16="http://schemas.microsoft.com/office/drawing/2014/main" id="{DEA31268-BAB2-4C63-9B5B-FEC1840402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8A41A7-B102-4942-8A7F-AEFF1F860A65}"/>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316791114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305A0-1CEF-457D-8E8A-4877E09C63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11013BB-EB75-43CF-A611-A8BADA9562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C13300-DE74-4C43-848B-137788F14C06}"/>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5" name="Footer Placeholder 4">
            <a:extLst>
              <a:ext uri="{FF2B5EF4-FFF2-40B4-BE49-F238E27FC236}">
                <a16:creationId xmlns:a16="http://schemas.microsoft.com/office/drawing/2014/main" id="{60B374D6-61A3-45F5-B429-DF62F64025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C9B9D-D4AB-4C2F-87B5-96BE9CB77146}"/>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28677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24957383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4F3A-E468-4BD4-AC62-4359C512CF5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F83D5BF-FB18-4D06-A9C6-8650B395501C}"/>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175077B-6F84-4199-88C9-7854BB0279E1}"/>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5" name="Footer Placeholder 4">
            <a:extLst>
              <a:ext uri="{FF2B5EF4-FFF2-40B4-BE49-F238E27FC236}">
                <a16:creationId xmlns:a16="http://schemas.microsoft.com/office/drawing/2014/main" id="{30C4DD4D-3555-41D5-87ED-ADE99F5B3D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D8AF4-C8CC-4AEF-A522-8D957270C90F}"/>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362040071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BEB6-83A9-4E3E-BD47-B75A18AAB8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F1C45B-582B-4072-B082-E0BB416CDCB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DD9846-1D75-43C2-8FDA-9E5CAF6F421E}"/>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C78F3C-758A-4D00-8F47-CF4B4E056B1E}"/>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6" name="Footer Placeholder 5">
            <a:extLst>
              <a:ext uri="{FF2B5EF4-FFF2-40B4-BE49-F238E27FC236}">
                <a16:creationId xmlns:a16="http://schemas.microsoft.com/office/drawing/2014/main" id="{B0920153-2AFB-4295-8C48-8049567ECD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329707-3C62-41BD-B382-6BE1522BD4FE}"/>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55601124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DD2A4-FF62-46FF-94E1-84645EBCB6A3}"/>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AFCEFE-9B55-47B7-BAC2-059C3EFCE0E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7576F86-48F4-4BA9-98AC-51D0F0C539FD}"/>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12E465F-78FF-4EE7-AAAF-A421A1C3B7E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C1D9260-B165-4BD8-B33D-5C60FE76B6BD}"/>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362D1F-A4B7-4B07-99E8-F15D85B84E4C}"/>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8" name="Footer Placeholder 7">
            <a:extLst>
              <a:ext uri="{FF2B5EF4-FFF2-40B4-BE49-F238E27FC236}">
                <a16:creationId xmlns:a16="http://schemas.microsoft.com/office/drawing/2014/main" id="{EBE2AFEC-31DF-4B7F-B4F2-1C9A24E6F4E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9C2D130-4DFD-419C-A27E-5DC949D45465}"/>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408815371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BDE81-81AB-4C83-AAB0-20039A79BF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176073D-B1CC-470B-A359-ED4C787C9EEC}"/>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4" name="Footer Placeholder 3">
            <a:extLst>
              <a:ext uri="{FF2B5EF4-FFF2-40B4-BE49-F238E27FC236}">
                <a16:creationId xmlns:a16="http://schemas.microsoft.com/office/drawing/2014/main" id="{0C4831FD-9C73-498A-8990-6661BE74974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4578960-F648-4234-A08C-07AB49CB5E0E}"/>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128540237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3FC8F5-8687-4A0A-9B8B-09CF1B7CFD1A}"/>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3" name="Footer Placeholder 2">
            <a:extLst>
              <a:ext uri="{FF2B5EF4-FFF2-40B4-BE49-F238E27FC236}">
                <a16:creationId xmlns:a16="http://schemas.microsoft.com/office/drawing/2014/main" id="{1FFCE649-024C-4E06-B0E5-A3A1BD2443A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7BD5F1-844F-4CF0-9760-1763AF4080B4}"/>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343095667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E2C1C-2B69-4E24-AD92-80ED50BB087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3934C5-44C0-46FB-B4A4-079BE6E802E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4891E2-A85E-439D-BED3-A5F6AF970C1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32294CF-909C-4D86-8200-04002CC5FA31}"/>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6" name="Footer Placeholder 5">
            <a:extLst>
              <a:ext uri="{FF2B5EF4-FFF2-40B4-BE49-F238E27FC236}">
                <a16:creationId xmlns:a16="http://schemas.microsoft.com/office/drawing/2014/main" id="{78B70D6F-70FE-4567-BEB8-66AC148B3AD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73E948-C7B9-45DC-A6CC-054F935BB1F2}"/>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411104835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28C19-55FD-4B7F-95C8-7C09D5AF201C}"/>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8E7ED1-0718-4ABA-B12D-49176BE5BA3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7F8DBFF9-9486-4483-97D6-63FED8088D1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341C2590-975A-4FEB-B9E7-29D2E4843245}"/>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6" name="Footer Placeholder 5">
            <a:extLst>
              <a:ext uri="{FF2B5EF4-FFF2-40B4-BE49-F238E27FC236}">
                <a16:creationId xmlns:a16="http://schemas.microsoft.com/office/drawing/2014/main" id="{6E8E6FF5-FB51-4D00-8BEF-A2B6E57F16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A6258A-2BA4-4419-BFEA-DE98A5089926}"/>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303696872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374C-9732-450C-9212-18D465B2CA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0C1A491-BE72-49D3-94E2-907E6F7EE5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75DDD1-F696-4300-B1B8-F414F7B2068C}"/>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5" name="Footer Placeholder 4">
            <a:extLst>
              <a:ext uri="{FF2B5EF4-FFF2-40B4-BE49-F238E27FC236}">
                <a16:creationId xmlns:a16="http://schemas.microsoft.com/office/drawing/2014/main" id="{D6134E20-1D71-4081-A1BB-CCE3EC32C5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138CEE-996E-447F-9011-90DF2CCF620C}"/>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137300314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5F8059-7106-48E8-AEB3-71670C35A5D4}"/>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88B470-1C41-42C8-A5B9-0246F763C34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D1D2CB-FF02-4800-A64A-4079E9C4E98F}"/>
              </a:ext>
            </a:extLst>
          </p:cNvPr>
          <p:cNvSpPr>
            <a:spLocks noGrp="1"/>
          </p:cNvSpPr>
          <p:nvPr>
            <p:ph type="dt" sz="half" idx="10"/>
          </p:nvPr>
        </p:nvSpPr>
        <p:spPr/>
        <p:txBody>
          <a:bodyPr/>
          <a:lstStyle/>
          <a:p>
            <a:fld id="{AFD60E2A-A0EE-49F9-ABD4-D64B97D1017C}" type="datetimeFigureOut">
              <a:rPr lang="en-GB" smtClean="0"/>
              <a:t>21/11/2019</a:t>
            </a:fld>
            <a:endParaRPr lang="en-GB"/>
          </a:p>
        </p:txBody>
      </p:sp>
      <p:sp>
        <p:nvSpPr>
          <p:cNvPr id="5" name="Footer Placeholder 4">
            <a:extLst>
              <a:ext uri="{FF2B5EF4-FFF2-40B4-BE49-F238E27FC236}">
                <a16:creationId xmlns:a16="http://schemas.microsoft.com/office/drawing/2014/main" id="{4C9C2272-B88B-4164-BCB1-1FCBEAECE9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A075C6-E40D-4280-BAA7-4B199CAD5401}"/>
              </a:ext>
            </a:extLst>
          </p:cNvPr>
          <p:cNvSpPr>
            <a:spLocks noGrp="1"/>
          </p:cNvSpPr>
          <p:nvPr>
            <p:ph type="sldNum" sz="quarter" idx="12"/>
          </p:nvPr>
        </p:nvSpPr>
        <p:spPr/>
        <p:txBody>
          <a:bodyPr/>
          <a:lstStyle/>
          <a:p>
            <a:fld id="{AB7E28BC-319B-444D-B7D1-DB59B15F9978}" type="slidenum">
              <a:rPr lang="en-GB" smtClean="0"/>
              <a:t>‹#›</a:t>
            </a:fld>
            <a:endParaRPr lang="en-GB"/>
          </a:p>
        </p:txBody>
      </p:sp>
    </p:spTree>
    <p:extLst>
      <p:ext uri="{BB962C8B-B14F-4D97-AF65-F5344CB8AC3E}">
        <p14:creationId xmlns:p14="http://schemas.microsoft.com/office/powerpoint/2010/main" val="314154562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8F30300-B931-4910-9169-FD3245D19622}"/>
              </a:ext>
            </a:extLst>
          </p:cNvPr>
          <p:cNvSpPr>
            <a:spLocks noGrp="1"/>
          </p:cNvSpPr>
          <p:nvPr>
            <p:ph type="dt" sz="half" idx="10"/>
          </p:nvPr>
        </p:nvSpPr>
        <p:spPr/>
        <p:txBody>
          <a:bodyPr/>
          <a:lstStyle>
            <a:lvl1pPr>
              <a:defRPr/>
            </a:lvl1pPr>
          </a:lstStyle>
          <a:p>
            <a:pPr>
              <a:defRPr/>
            </a:pPr>
            <a:fld id="{796D22E8-5B49-4748-A351-C0D254EE43CE}" type="datetime1">
              <a:rPr lang="en-US" altLang="en-US"/>
              <a:pPr>
                <a:defRPr/>
              </a:pPr>
              <a:t>11/21/2019</a:t>
            </a:fld>
            <a:endParaRPr lang="en-US" altLang="en-US"/>
          </a:p>
        </p:txBody>
      </p:sp>
      <p:sp>
        <p:nvSpPr>
          <p:cNvPr id="5" name="Footer Placeholder 4">
            <a:extLst>
              <a:ext uri="{FF2B5EF4-FFF2-40B4-BE49-F238E27FC236}">
                <a16:creationId xmlns:a16="http://schemas.microsoft.com/office/drawing/2014/main" id="{4470AA23-63C4-462C-91DB-4059A8EC67F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C7AFC95-12A3-446D-8AA4-3A0935F0F536}"/>
              </a:ext>
            </a:extLst>
          </p:cNvPr>
          <p:cNvSpPr>
            <a:spLocks noGrp="1"/>
          </p:cNvSpPr>
          <p:nvPr>
            <p:ph type="sldNum" sz="quarter" idx="12"/>
          </p:nvPr>
        </p:nvSpPr>
        <p:spPr/>
        <p:txBody>
          <a:bodyPr/>
          <a:lstStyle>
            <a:lvl1pPr>
              <a:defRPr/>
            </a:lvl1pPr>
          </a:lstStyle>
          <a:p>
            <a:pPr>
              <a:defRPr/>
            </a:pPr>
            <a:fld id="{B76C76A2-E4B1-43BB-909C-29CE4C67D265}" type="slidenum">
              <a:rPr lang="en-US" altLang="en-US"/>
              <a:pPr>
                <a:defRPr/>
              </a:pPr>
              <a:t>‹#›</a:t>
            </a:fld>
            <a:endParaRPr lang="en-US" altLang="en-US"/>
          </a:p>
        </p:txBody>
      </p:sp>
    </p:spTree>
    <p:extLst>
      <p:ext uri="{BB962C8B-B14F-4D97-AF65-F5344CB8AC3E}">
        <p14:creationId xmlns:p14="http://schemas.microsoft.com/office/powerpoint/2010/main" val="379269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548CF6-67A8-42B6-A5EA-36849DFBF26C}" type="datetimeFigureOut">
              <a:rPr lang="en-GB" smtClean="0"/>
              <a:pPr/>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0D6A29-4418-453D-AFD7-9233AA0E9451}" type="slidenum">
              <a:rPr lang="en-GB" smtClean="0"/>
              <a:pPr/>
              <a:t>‹#›</a:t>
            </a:fld>
            <a:endParaRPr lang="en-GB"/>
          </a:p>
        </p:txBody>
      </p:sp>
    </p:spTree>
    <p:extLst>
      <p:ext uri="{BB962C8B-B14F-4D97-AF65-F5344CB8AC3E}">
        <p14:creationId xmlns:p14="http://schemas.microsoft.com/office/powerpoint/2010/main" val="395275712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59329A1-F81D-45BE-A767-186BB4BD1259}"/>
              </a:ext>
            </a:extLst>
          </p:cNvPr>
          <p:cNvSpPr>
            <a:spLocks noGrp="1"/>
          </p:cNvSpPr>
          <p:nvPr>
            <p:ph type="dt" sz="half" idx="10"/>
          </p:nvPr>
        </p:nvSpPr>
        <p:spPr/>
        <p:txBody>
          <a:bodyPr/>
          <a:lstStyle>
            <a:lvl1pPr>
              <a:defRPr/>
            </a:lvl1pPr>
          </a:lstStyle>
          <a:p>
            <a:pPr>
              <a:defRPr/>
            </a:pPr>
            <a:fld id="{AF9D1C7F-6584-43C9-A90F-1BB9291D2B29}" type="datetime1">
              <a:rPr lang="en-US" altLang="en-US"/>
              <a:pPr>
                <a:defRPr/>
              </a:pPr>
              <a:t>11/21/2019</a:t>
            </a:fld>
            <a:endParaRPr lang="en-US" altLang="en-US"/>
          </a:p>
        </p:txBody>
      </p:sp>
      <p:sp>
        <p:nvSpPr>
          <p:cNvPr id="5" name="Footer Placeholder 4">
            <a:extLst>
              <a:ext uri="{FF2B5EF4-FFF2-40B4-BE49-F238E27FC236}">
                <a16:creationId xmlns:a16="http://schemas.microsoft.com/office/drawing/2014/main" id="{CF9D336E-D563-48EF-B9BE-ACE43ED4489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E261CEB-B1C9-4C43-A24F-1C4BA4230563}"/>
              </a:ext>
            </a:extLst>
          </p:cNvPr>
          <p:cNvSpPr>
            <a:spLocks noGrp="1"/>
          </p:cNvSpPr>
          <p:nvPr>
            <p:ph type="sldNum" sz="quarter" idx="12"/>
          </p:nvPr>
        </p:nvSpPr>
        <p:spPr/>
        <p:txBody>
          <a:bodyPr/>
          <a:lstStyle>
            <a:lvl1pPr>
              <a:defRPr/>
            </a:lvl1pPr>
          </a:lstStyle>
          <a:p>
            <a:pPr>
              <a:defRPr/>
            </a:pPr>
            <a:fld id="{A3DEE366-FEB8-437B-A77E-7ED0DC900B3E}" type="slidenum">
              <a:rPr lang="en-US" altLang="en-US"/>
              <a:pPr>
                <a:defRPr/>
              </a:pPr>
              <a:t>‹#›</a:t>
            </a:fld>
            <a:endParaRPr lang="en-US" altLang="en-US"/>
          </a:p>
        </p:txBody>
      </p:sp>
    </p:spTree>
    <p:extLst>
      <p:ext uri="{BB962C8B-B14F-4D97-AF65-F5344CB8AC3E}">
        <p14:creationId xmlns:p14="http://schemas.microsoft.com/office/powerpoint/2010/main" val="237643807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AA21FF1-DF53-4E2E-8711-08ECEAE53F59}"/>
              </a:ext>
            </a:extLst>
          </p:cNvPr>
          <p:cNvSpPr>
            <a:spLocks noGrp="1"/>
          </p:cNvSpPr>
          <p:nvPr>
            <p:ph type="dt" sz="half" idx="10"/>
          </p:nvPr>
        </p:nvSpPr>
        <p:spPr/>
        <p:txBody>
          <a:bodyPr/>
          <a:lstStyle>
            <a:lvl1pPr>
              <a:defRPr/>
            </a:lvl1pPr>
          </a:lstStyle>
          <a:p>
            <a:pPr>
              <a:defRPr/>
            </a:pPr>
            <a:fld id="{5DF2931B-08D9-462D-8085-E96FD9A3D2B1}" type="datetime1">
              <a:rPr lang="en-US" altLang="en-US"/>
              <a:pPr>
                <a:defRPr/>
              </a:pPr>
              <a:t>11/21/2019</a:t>
            </a:fld>
            <a:endParaRPr lang="en-US" altLang="en-US"/>
          </a:p>
        </p:txBody>
      </p:sp>
      <p:sp>
        <p:nvSpPr>
          <p:cNvPr id="5" name="Footer Placeholder 4">
            <a:extLst>
              <a:ext uri="{FF2B5EF4-FFF2-40B4-BE49-F238E27FC236}">
                <a16:creationId xmlns:a16="http://schemas.microsoft.com/office/drawing/2014/main" id="{1A5D60A7-5F7A-43B5-8718-3F9F0424A01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DE3B414-CEFA-4D07-A777-8E8D83CFE267}"/>
              </a:ext>
            </a:extLst>
          </p:cNvPr>
          <p:cNvSpPr>
            <a:spLocks noGrp="1"/>
          </p:cNvSpPr>
          <p:nvPr>
            <p:ph type="sldNum" sz="quarter" idx="12"/>
          </p:nvPr>
        </p:nvSpPr>
        <p:spPr/>
        <p:txBody>
          <a:bodyPr/>
          <a:lstStyle>
            <a:lvl1pPr>
              <a:defRPr/>
            </a:lvl1pPr>
          </a:lstStyle>
          <a:p>
            <a:pPr>
              <a:defRPr/>
            </a:pPr>
            <a:fld id="{089976F0-FE98-429A-BA2D-B3366C5C79BD}" type="slidenum">
              <a:rPr lang="en-US" altLang="en-US"/>
              <a:pPr>
                <a:defRPr/>
              </a:pPr>
              <a:t>‹#›</a:t>
            </a:fld>
            <a:endParaRPr lang="en-US" altLang="en-US"/>
          </a:p>
        </p:txBody>
      </p:sp>
    </p:spTree>
    <p:extLst>
      <p:ext uri="{BB962C8B-B14F-4D97-AF65-F5344CB8AC3E}">
        <p14:creationId xmlns:p14="http://schemas.microsoft.com/office/powerpoint/2010/main" val="140733234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3038A962-912E-4B90-89D2-EAEF579E3706}"/>
              </a:ext>
            </a:extLst>
          </p:cNvPr>
          <p:cNvSpPr>
            <a:spLocks noGrp="1"/>
          </p:cNvSpPr>
          <p:nvPr>
            <p:ph type="dt" sz="half" idx="10"/>
          </p:nvPr>
        </p:nvSpPr>
        <p:spPr/>
        <p:txBody>
          <a:bodyPr/>
          <a:lstStyle>
            <a:lvl1pPr>
              <a:defRPr/>
            </a:lvl1pPr>
          </a:lstStyle>
          <a:p>
            <a:pPr>
              <a:defRPr/>
            </a:pPr>
            <a:fld id="{40A7E5B7-97BB-48B2-802D-FA81BF59D5CE}" type="datetime1">
              <a:rPr lang="en-US" altLang="en-US"/>
              <a:pPr>
                <a:defRPr/>
              </a:pPr>
              <a:t>11/21/2019</a:t>
            </a:fld>
            <a:endParaRPr lang="en-US" altLang="en-US"/>
          </a:p>
        </p:txBody>
      </p:sp>
      <p:sp>
        <p:nvSpPr>
          <p:cNvPr id="6" name="Footer Placeholder 4">
            <a:extLst>
              <a:ext uri="{FF2B5EF4-FFF2-40B4-BE49-F238E27FC236}">
                <a16:creationId xmlns:a16="http://schemas.microsoft.com/office/drawing/2014/main" id="{93D7E8BD-B65C-4EB1-A4D6-A5D50DABF75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155517C-3D85-4E33-B5F4-B693E660F64A}"/>
              </a:ext>
            </a:extLst>
          </p:cNvPr>
          <p:cNvSpPr>
            <a:spLocks noGrp="1"/>
          </p:cNvSpPr>
          <p:nvPr>
            <p:ph type="sldNum" sz="quarter" idx="12"/>
          </p:nvPr>
        </p:nvSpPr>
        <p:spPr/>
        <p:txBody>
          <a:bodyPr/>
          <a:lstStyle>
            <a:lvl1pPr>
              <a:defRPr/>
            </a:lvl1pPr>
          </a:lstStyle>
          <a:p>
            <a:pPr>
              <a:defRPr/>
            </a:pPr>
            <a:fld id="{B17A8A4A-D05E-475B-B68A-11CF02C91CB4}" type="slidenum">
              <a:rPr lang="en-US" altLang="en-US"/>
              <a:pPr>
                <a:defRPr/>
              </a:pPr>
              <a:t>‹#›</a:t>
            </a:fld>
            <a:endParaRPr lang="en-US" altLang="en-US"/>
          </a:p>
        </p:txBody>
      </p:sp>
    </p:spTree>
    <p:extLst>
      <p:ext uri="{BB962C8B-B14F-4D97-AF65-F5344CB8AC3E}">
        <p14:creationId xmlns:p14="http://schemas.microsoft.com/office/powerpoint/2010/main" val="58615330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DE73021F-B5E8-4E3F-B913-296C31990037}"/>
              </a:ext>
            </a:extLst>
          </p:cNvPr>
          <p:cNvSpPr>
            <a:spLocks noGrp="1"/>
          </p:cNvSpPr>
          <p:nvPr>
            <p:ph type="dt" sz="half" idx="10"/>
          </p:nvPr>
        </p:nvSpPr>
        <p:spPr/>
        <p:txBody>
          <a:bodyPr/>
          <a:lstStyle>
            <a:lvl1pPr>
              <a:defRPr/>
            </a:lvl1pPr>
          </a:lstStyle>
          <a:p>
            <a:pPr>
              <a:defRPr/>
            </a:pPr>
            <a:fld id="{25F71A4D-DEA8-4DF0-A37B-ADF276DC7759}" type="datetime1">
              <a:rPr lang="en-US" altLang="en-US"/>
              <a:pPr>
                <a:defRPr/>
              </a:pPr>
              <a:t>11/21/2019</a:t>
            </a:fld>
            <a:endParaRPr lang="en-US" altLang="en-US"/>
          </a:p>
        </p:txBody>
      </p:sp>
      <p:sp>
        <p:nvSpPr>
          <p:cNvPr id="8" name="Footer Placeholder 4">
            <a:extLst>
              <a:ext uri="{FF2B5EF4-FFF2-40B4-BE49-F238E27FC236}">
                <a16:creationId xmlns:a16="http://schemas.microsoft.com/office/drawing/2014/main" id="{BB324733-C426-41D8-AD79-451DE076B3A5}"/>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3B5D0BB4-51F1-4274-A914-BB03A2F68C93}"/>
              </a:ext>
            </a:extLst>
          </p:cNvPr>
          <p:cNvSpPr>
            <a:spLocks noGrp="1"/>
          </p:cNvSpPr>
          <p:nvPr>
            <p:ph type="sldNum" sz="quarter" idx="12"/>
          </p:nvPr>
        </p:nvSpPr>
        <p:spPr/>
        <p:txBody>
          <a:bodyPr/>
          <a:lstStyle>
            <a:lvl1pPr>
              <a:defRPr/>
            </a:lvl1pPr>
          </a:lstStyle>
          <a:p>
            <a:pPr>
              <a:defRPr/>
            </a:pPr>
            <a:fld id="{23E6ADF5-7843-45AD-8025-028F5CDB1B84}" type="slidenum">
              <a:rPr lang="en-US" altLang="en-US"/>
              <a:pPr>
                <a:defRPr/>
              </a:pPr>
              <a:t>‹#›</a:t>
            </a:fld>
            <a:endParaRPr lang="en-US" altLang="en-US"/>
          </a:p>
        </p:txBody>
      </p:sp>
    </p:spTree>
    <p:extLst>
      <p:ext uri="{BB962C8B-B14F-4D97-AF65-F5344CB8AC3E}">
        <p14:creationId xmlns:p14="http://schemas.microsoft.com/office/powerpoint/2010/main" val="331206089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9E89A5ED-B1C5-41C8-8496-E93EE0852899}"/>
              </a:ext>
            </a:extLst>
          </p:cNvPr>
          <p:cNvSpPr>
            <a:spLocks noGrp="1"/>
          </p:cNvSpPr>
          <p:nvPr>
            <p:ph type="dt" sz="half" idx="10"/>
          </p:nvPr>
        </p:nvSpPr>
        <p:spPr/>
        <p:txBody>
          <a:bodyPr/>
          <a:lstStyle>
            <a:lvl1pPr>
              <a:defRPr/>
            </a:lvl1pPr>
          </a:lstStyle>
          <a:p>
            <a:pPr>
              <a:defRPr/>
            </a:pPr>
            <a:fld id="{ACC2799D-357C-46D0-A99C-4B710473812D}" type="datetime1">
              <a:rPr lang="en-US" altLang="en-US"/>
              <a:pPr>
                <a:defRPr/>
              </a:pPr>
              <a:t>11/21/2019</a:t>
            </a:fld>
            <a:endParaRPr lang="en-US" altLang="en-US"/>
          </a:p>
        </p:txBody>
      </p:sp>
      <p:sp>
        <p:nvSpPr>
          <p:cNvPr id="4" name="Footer Placeholder 4">
            <a:extLst>
              <a:ext uri="{FF2B5EF4-FFF2-40B4-BE49-F238E27FC236}">
                <a16:creationId xmlns:a16="http://schemas.microsoft.com/office/drawing/2014/main" id="{890F1312-02D6-46CD-BCF1-FCD7C3F212D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F8D2F083-28C7-4B75-B748-4F8641377C2E}"/>
              </a:ext>
            </a:extLst>
          </p:cNvPr>
          <p:cNvSpPr>
            <a:spLocks noGrp="1"/>
          </p:cNvSpPr>
          <p:nvPr>
            <p:ph type="sldNum" sz="quarter" idx="12"/>
          </p:nvPr>
        </p:nvSpPr>
        <p:spPr/>
        <p:txBody>
          <a:bodyPr/>
          <a:lstStyle>
            <a:lvl1pPr>
              <a:defRPr/>
            </a:lvl1pPr>
          </a:lstStyle>
          <a:p>
            <a:pPr>
              <a:defRPr/>
            </a:pPr>
            <a:fld id="{1111AED3-B36E-4FAC-B68D-5B5DBD16D23F}" type="slidenum">
              <a:rPr lang="en-US" altLang="en-US"/>
              <a:pPr>
                <a:defRPr/>
              </a:pPr>
              <a:t>‹#›</a:t>
            </a:fld>
            <a:endParaRPr lang="en-US" altLang="en-US"/>
          </a:p>
        </p:txBody>
      </p:sp>
    </p:spTree>
    <p:extLst>
      <p:ext uri="{BB962C8B-B14F-4D97-AF65-F5344CB8AC3E}">
        <p14:creationId xmlns:p14="http://schemas.microsoft.com/office/powerpoint/2010/main" val="471201726"/>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3E3BD68-B285-460D-A7C4-BF9ECF6C9B3E}"/>
              </a:ext>
            </a:extLst>
          </p:cNvPr>
          <p:cNvSpPr>
            <a:spLocks noGrp="1"/>
          </p:cNvSpPr>
          <p:nvPr>
            <p:ph type="dt" sz="half" idx="10"/>
          </p:nvPr>
        </p:nvSpPr>
        <p:spPr/>
        <p:txBody>
          <a:bodyPr/>
          <a:lstStyle>
            <a:lvl1pPr>
              <a:defRPr/>
            </a:lvl1pPr>
          </a:lstStyle>
          <a:p>
            <a:pPr>
              <a:defRPr/>
            </a:pPr>
            <a:fld id="{6C567E8F-DBF4-40CB-B675-3AB6F89E35B9}" type="datetime1">
              <a:rPr lang="en-US" altLang="en-US"/>
              <a:pPr>
                <a:defRPr/>
              </a:pPr>
              <a:t>11/21/2019</a:t>
            </a:fld>
            <a:endParaRPr lang="en-US" altLang="en-US"/>
          </a:p>
        </p:txBody>
      </p:sp>
      <p:sp>
        <p:nvSpPr>
          <p:cNvPr id="3" name="Footer Placeholder 4">
            <a:extLst>
              <a:ext uri="{FF2B5EF4-FFF2-40B4-BE49-F238E27FC236}">
                <a16:creationId xmlns:a16="http://schemas.microsoft.com/office/drawing/2014/main" id="{6E00833E-E66E-4FB0-B7F0-D49C53C4BB05}"/>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01999FA5-89C2-4A82-9379-D6975C1BBED7}"/>
              </a:ext>
            </a:extLst>
          </p:cNvPr>
          <p:cNvSpPr>
            <a:spLocks noGrp="1"/>
          </p:cNvSpPr>
          <p:nvPr>
            <p:ph type="sldNum" sz="quarter" idx="12"/>
          </p:nvPr>
        </p:nvSpPr>
        <p:spPr/>
        <p:txBody>
          <a:bodyPr/>
          <a:lstStyle>
            <a:lvl1pPr>
              <a:defRPr/>
            </a:lvl1pPr>
          </a:lstStyle>
          <a:p>
            <a:pPr>
              <a:defRPr/>
            </a:pPr>
            <a:fld id="{9A011504-EB79-4124-8279-768AE19CD58A}" type="slidenum">
              <a:rPr lang="en-US" altLang="en-US"/>
              <a:pPr>
                <a:defRPr/>
              </a:pPr>
              <a:t>‹#›</a:t>
            </a:fld>
            <a:endParaRPr lang="en-US" altLang="en-US"/>
          </a:p>
        </p:txBody>
      </p:sp>
    </p:spTree>
    <p:extLst>
      <p:ext uri="{BB962C8B-B14F-4D97-AF65-F5344CB8AC3E}">
        <p14:creationId xmlns:p14="http://schemas.microsoft.com/office/powerpoint/2010/main" val="81384714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60A47294-78B8-4497-90B5-647D3976D1EE}"/>
              </a:ext>
            </a:extLst>
          </p:cNvPr>
          <p:cNvSpPr>
            <a:spLocks noGrp="1"/>
          </p:cNvSpPr>
          <p:nvPr>
            <p:ph type="dt" sz="half" idx="10"/>
          </p:nvPr>
        </p:nvSpPr>
        <p:spPr/>
        <p:txBody>
          <a:bodyPr/>
          <a:lstStyle>
            <a:lvl1pPr>
              <a:defRPr/>
            </a:lvl1pPr>
          </a:lstStyle>
          <a:p>
            <a:pPr>
              <a:defRPr/>
            </a:pPr>
            <a:fld id="{48F1AE85-D5A0-4145-9849-DB8B1010D989}" type="datetime1">
              <a:rPr lang="en-US" altLang="en-US"/>
              <a:pPr>
                <a:defRPr/>
              </a:pPr>
              <a:t>11/21/2019</a:t>
            </a:fld>
            <a:endParaRPr lang="en-US" altLang="en-US"/>
          </a:p>
        </p:txBody>
      </p:sp>
      <p:sp>
        <p:nvSpPr>
          <p:cNvPr id="6" name="Footer Placeholder 4">
            <a:extLst>
              <a:ext uri="{FF2B5EF4-FFF2-40B4-BE49-F238E27FC236}">
                <a16:creationId xmlns:a16="http://schemas.microsoft.com/office/drawing/2014/main" id="{9753565B-0C50-4C38-ACA9-21D37247513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0E79E77-9CBD-4678-9749-C6CBB7FD60E9}"/>
              </a:ext>
            </a:extLst>
          </p:cNvPr>
          <p:cNvSpPr>
            <a:spLocks noGrp="1"/>
          </p:cNvSpPr>
          <p:nvPr>
            <p:ph type="sldNum" sz="quarter" idx="12"/>
          </p:nvPr>
        </p:nvSpPr>
        <p:spPr/>
        <p:txBody>
          <a:bodyPr/>
          <a:lstStyle>
            <a:lvl1pPr>
              <a:defRPr/>
            </a:lvl1pPr>
          </a:lstStyle>
          <a:p>
            <a:pPr>
              <a:defRPr/>
            </a:pPr>
            <a:fld id="{6D1199E3-4E3F-4A75-AB73-203C081E113C}" type="slidenum">
              <a:rPr lang="en-US" altLang="en-US"/>
              <a:pPr>
                <a:defRPr/>
              </a:pPr>
              <a:t>‹#›</a:t>
            </a:fld>
            <a:endParaRPr lang="en-US" altLang="en-US"/>
          </a:p>
        </p:txBody>
      </p:sp>
    </p:spTree>
    <p:extLst>
      <p:ext uri="{BB962C8B-B14F-4D97-AF65-F5344CB8AC3E}">
        <p14:creationId xmlns:p14="http://schemas.microsoft.com/office/powerpoint/2010/main" val="2248832486"/>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B537FE96-8470-4B9E-9E06-DDDF80C1C65A}"/>
              </a:ext>
            </a:extLst>
          </p:cNvPr>
          <p:cNvSpPr>
            <a:spLocks noGrp="1"/>
          </p:cNvSpPr>
          <p:nvPr>
            <p:ph type="dt" sz="half" idx="10"/>
          </p:nvPr>
        </p:nvSpPr>
        <p:spPr/>
        <p:txBody>
          <a:bodyPr/>
          <a:lstStyle>
            <a:lvl1pPr>
              <a:defRPr/>
            </a:lvl1pPr>
          </a:lstStyle>
          <a:p>
            <a:pPr>
              <a:defRPr/>
            </a:pPr>
            <a:fld id="{B3F359FA-8B66-41FB-88F2-7369D29EBEE9}" type="datetime1">
              <a:rPr lang="en-US" altLang="en-US"/>
              <a:pPr>
                <a:defRPr/>
              </a:pPr>
              <a:t>11/21/2019</a:t>
            </a:fld>
            <a:endParaRPr lang="en-US" altLang="en-US"/>
          </a:p>
        </p:txBody>
      </p:sp>
      <p:sp>
        <p:nvSpPr>
          <p:cNvPr id="6" name="Footer Placeholder 4">
            <a:extLst>
              <a:ext uri="{FF2B5EF4-FFF2-40B4-BE49-F238E27FC236}">
                <a16:creationId xmlns:a16="http://schemas.microsoft.com/office/drawing/2014/main" id="{DD996A75-9F4A-40EC-9472-D944E8B40FA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6B5F58AE-F7F1-4DFA-82D6-B72235D48730}"/>
              </a:ext>
            </a:extLst>
          </p:cNvPr>
          <p:cNvSpPr>
            <a:spLocks noGrp="1"/>
          </p:cNvSpPr>
          <p:nvPr>
            <p:ph type="sldNum" sz="quarter" idx="12"/>
          </p:nvPr>
        </p:nvSpPr>
        <p:spPr/>
        <p:txBody>
          <a:bodyPr/>
          <a:lstStyle>
            <a:lvl1pPr>
              <a:defRPr/>
            </a:lvl1pPr>
          </a:lstStyle>
          <a:p>
            <a:pPr>
              <a:defRPr/>
            </a:pPr>
            <a:fld id="{F1662A00-6BBF-4CD5-9ABE-FEF4C9BB0924}" type="slidenum">
              <a:rPr lang="en-US" altLang="en-US"/>
              <a:pPr>
                <a:defRPr/>
              </a:pPr>
              <a:t>‹#›</a:t>
            </a:fld>
            <a:endParaRPr lang="en-US" altLang="en-US"/>
          </a:p>
        </p:txBody>
      </p:sp>
    </p:spTree>
    <p:extLst>
      <p:ext uri="{BB962C8B-B14F-4D97-AF65-F5344CB8AC3E}">
        <p14:creationId xmlns:p14="http://schemas.microsoft.com/office/powerpoint/2010/main" val="238088954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A8432FA-BF76-4EC7-834E-9EBA8A5F93C6}"/>
              </a:ext>
            </a:extLst>
          </p:cNvPr>
          <p:cNvSpPr>
            <a:spLocks noGrp="1"/>
          </p:cNvSpPr>
          <p:nvPr>
            <p:ph type="dt" sz="half" idx="10"/>
          </p:nvPr>
        </p:nvSpPr>
        <p:spPr/>
        <p:txBody>
          <a:bodyPr/>
          <a:lstStyle>
            <a:lvl1pPr>
              <a:defRPr/>
            </a:lvl1pPr>
          </a:lstStyle>
          <a:p>
            <a:pPr>
              <a:defRPr/>
            </a:pPr>
            <a:fld id="{5130B322-2504-4DF9-8E5F-1FF4A2658B20}" type="datetime1">
              <a:rPr lang="en-US" altLang="en-US"/>
              <a:pPr>
                <a:defRPr/>
              </a:pPr>
              <a:t>11/21/2019</a:t>
            </a:fld>
            <a:endParaRPr lang="en-US" altLang="en-US"/>
          </a:p>
        </p:txBody>
      </p:sp>
      <p:sp>
        <p:nvSpPr>
          <p:cNvPr id="5" name="Footer Placeholder 4">
            <a:extLst>
              <a:ext uri="{FF2B5EF4-FFF2-40B4-BE49-F238E27FC236}">
                <a16:creationId xmlns:a16="http://schemas.microsoft.com/office/drawing/2014/main" id="{12F26108-FC19-43E7-B535-9847356ABA4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2052D88-30B9-465C-80D7-8B649E73E224}"/>
              </a:ext>
            </a:extLst>
          </p:cNvPr>
          <p:cNvSpPr>
            <a:spLocks noGrp="1"/>
          </p:cNvSpPr>
          <p:nvPr>
            <p:ph type="sldNum" sz="quarter" idx="12"/>
          </p:nvPr>
        </p:nvSpPr>
        <p:spPr/>
        <p:txBody>
          <a:bodyPr/>
          <a:lstStyle>
            <a:lvl1pPr>
              <a:defRPr/>
            </a:lvl1pPr>
          </a:lstStyle>
          <a:p>
            <a:pPr>
              <a:defRPr/>
            </a:pPr>
            <a:fld id="{D84F0EFC-05C7-4BCA-A7B4-A209DB5BBF5E}" type="slidenum">
              <a:rPr lang="en-US" altLang="en-US"/>
              <a:pPr>
                <a:defRPr/>
              </a:pPr>
              <a:t>‹#›</a:t>
            </a:fld>
            <a:endParaRPr lang="en-US" altLang="en-US"/>
          </a:p>
        </p:txBody>
      </p:sp>
    </p:spTree>
    <p:extLst>
      <p:ext uri="{BB962C8B-B14F-4D97-AF65-F5344CB8AC3E}">
        <p14:creationId xmlns:p14="http://schemas.microsoft.com/office/powerpoint/2010/main" val="380228574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815446A-0E36-4E78-852A-581E8DCD0E24}"/>
              </a:ext>
            </a:extLst>
          </p:cNvPr>
          <p:cNvSpPr>
            <a:spLocks noGrp="1"/>
          </p:cNvSpPr>
          <p:nvPr>
            <p:ph type="dt" sz="half" idx="10"/>
          </p:nvPr>
        </p:nvSpPr>
        <p:spPr/>
        <p:txBody>
          <a:bodyPr/>
          <a:lstStyle>
            <a:lvl1pPr>
              <a:defRPr/>
            </a:lvl1pPr>
          </a:lstStyle>
          <a:p>
            <a:pPr>
              <a:defRPr/>
            </a:pPr>
            <a:fld id="{AE5F1611-8A44-4116-B020-2F3695E54693}" type="datetime1">
              <a:rPr lang="en-US" altLang="en-US"/>
              <a:pPr>
                <a:defRPr/>
              </a:pPr>
              <a:t>11/21/2019</a:t>
            </a:fld>
            <a:endParaRPr lang="en-US" altLang="en-US"/>
          </a:p>
        </p:txBody>
      </p:sp>
      <p:sp>
        <p:nvSpPr>
          <p:cNvPr id="5" name="Footer Placeholder 4">
            <a:extLst>
              <a:ext uri="{FF2B5EF4-FFF2-40B4-BE49-F238E27FC236}">
                <a16:creationId xmlns:a16="http://schemas.microsoft.com/office/drawing/2014/main" id="{ECD1A5A1-17CC-4149-9DBE-2F4832F49EC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66A09B9-19B2-4EF0-B729-37D29BAD1162}"/>
              </a:ext>
            </a:extLst>
          </p:cNvPr>
          <p:cNvSpPr>
            <a:spLocks noGrp="1"/>
          </p:cNvSpPr>
          <p:nvPr>
            <p:ph type="sldNum" sz="quarter" idx="12"/>
          </p:nvPr>
        </p:nvSpPr>
        <p:spPr/>
        <p:txBody>
          <a:bodyPr/>
          <a:lstStyle>
            <a:lvl1pPr>
              <a:defRPr/>
            </a:lvl1pPr>
          </a:lstStyle>
          <a:p>
            <a:pPr>
              <a:defRPr/>
            </a:pPr>
            <a:fld id="{A60E4E9A-0577-477A-8F08-E0A4B22440ED}" type="slidenum">
              <a:rPr lang="en-US" altLang="en-US"/>
              <a:pPr>
                <a:defRPr/>
              </a:pPr>
              <a:t>‹#›</a:t>
            </a:fld>
            <a:endParaRPr lang="en-US" altLang="en-US"/>
          </a:p>
        </p:txBody>
      </p:sp>
    </p:spTree>
    <p:extLst>
      <p:ext uri="{BB962C8B-B14F-4D97-AF65-F5344CB8AC3E}">
        <p14:creationId xmlns:p14="http://schemas.microsoft.com/office/powerpoint/2010/main" val="395146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20000">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548CF6-67A8-42B6-A5EA-36849DFBF26C}" type="datetimeFigureOut">
              <a:rPr lang="en-GB" smtClean="0"/>
              <a:pPr/>
              <a:t>21/11/2019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0D6A29-4418-453D-AFD7-9233AA0E9451}" type="slidenum">
              <a:rPr lang="en-GB" smtClean="0"/>
              <a:pPr/>
              <a:t>‹#›</a:t>
            </a:fld>
            <a:endParaRPr lang="en-GB"/>
          </a:p>
        </p:txBody>
      </p:sp>
    </p:spTree>
    <p:extLst>
      <p:ext uri="{BB962C8B-B14F-4D97-AF65-F5344CB8AC3E}">
        <p14:creationId xmlns:p14="http://schemas.microsoft.com/office/powerpoint/2010/main" val="300487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3EC8024-F3BA-45B0-BD98-DF8050CB9C5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BD1B9D-42C3-4A56-90EB-0B8B4C4F4C4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3AB5FB-0E8C-48C2-9142-CC016D37B22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909EFC2-97D0-41C5-8517-5662B68BACAE}" type="datetimeFigureOut">
              <a:rPr lang="en-GB" smtClean="0"/>
              <a:t>21/11/2019</a:t>
            </a:fld>
            <a:endParaRPr lang="en-GB"/>
          </a:p>
        </p:txBody>
      </p:sp>
      <p:sp>
        <p:nvSpPr>
          <p:cNvPr id="5" name="Footer Placeholder 4">
            <a:extLst>
              <a:ext uri="{FF2B5EF4-FFF2-40B4-BE49-F238E27FC236}">
                <a16:creationId xmlns:a16="http://schemas.microsoft.com/office/drawing/2014/main" id="{5F3AE7D2-3EAC-429C-9653-8253A3A2437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9682E5E-4667-424B-AC16-E8A1EF141EA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501907-6EA1-4BDC-89A0-9924C6F51468}" type="slidenum">
              <a:rPr lang="en-GB" smtClean="0"/>
              <a:t>‹#›</a:t>
            </a:fld>
            <a:endParaRPr lang="en-GB"/>
          </a:p>
        </p:txBody>
      </p:sp>
    </p:spTree>
    <p:extLst>
      <p:ext uri="{BB962C8B-B14F-4D97-AF65-F5344CB8AC3E}">
        <p14:creationId xmlns:p14="http://schemas.microsoft.com/office/powerpoint/2010/main" val="1364239814"/>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0667368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609646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0297871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6781968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755440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3A215-15E5-489D-84DB-36015A6A70AA}" type="datetimeFigureOut">
              <a:rPr lang="en-GB" smtClean="0">
                <a:solidFill>
                  <a:prstClr val="black">
                    <a:tint val="75000"/>
                  </a:prstClr>
                </a:solidFill>
              </a:rPr>
              <a:pPr/>
              <a:t>21/11/2019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922E8B-AC28-4C1D-94B8-61432921E23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16594155"/>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B0F0"/>
            </a:gs>
            <a:gs pos="74000">
              <a:schemeClr val="accent1">
                <a:lumMod val="45000"/>
                <a:lumOff val="55000"/>
              </a:schemeClr>
            </a:gs>
            <a:gs pos="83000">
              <a:srgbClr val="0070C0"/>
            </a:gs>
            <a:gs pos="100000">
              <a:srgbClr val="7030A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B9877B-AC78-46B1-8468-3A5A5FB445F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0370D5A-F7CC-422C-AD7B-15A2F792B87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D236FF-E28A-4220-97AE-26369B778F0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FD60E2A-A0EE-49F9-ABD4-D64B97D1017C}" type="datetimeFigureOut">
              <a:rPr lang="en-GB" smtClean="0"/>
              <a:t>21/11/2019</a:t>
            </a:fld>
            <a:endParaRPr lang="en-GB"/>
          </a:p>
        </p:txBody>
      </p:sp>
      <p:sp>
        <p:nvSpPr>
          <p:cNvPr id="5" name="Footer Placeholder 4">
            <a:extLst>
              <a:ext uri="{FF2B5EF4-FFF2-40B4-BE49-F238E27FC236}">
                <a16:creationId xmlns:a16="http://schemas.microsoft.com/office/drawing/2014/main" id="{E94C515F-4840-408D-8FB3-55D42B6746D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6F8C27B-C8F8-42EB-A788-0512099AF49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7E28BC-319B-444D-B7D1-DB59B15F9978}" type="slidenum">
              <a:rPr lang="en-GB" smtClean="0"/>
              <a:t>‹#›</a:t>
            </a:fld>
            <a:endParaRPr lang="en-GB"/>
          </a:p>
        </p:txBody>
      </p:sp>
    </p:spTree>
    <p:extLst>
      <p:ext uri="{BB962C8B-B14F-4D97-AF65-F5344CB8AC3E}">
        <p14:creationId xmlns:p14="http://schemas.microsoft.com/office/powerpoint/2010/main" val="3020946095"/>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214546E-DBB8-499B-BCBF-AAD4D81727A6}"/>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439CCE8-05EA-4AAA-BFCF-7D137A6E23D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AB2972C-C176-7A4D-B2C7-B1FC3386611C}"/>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ヒラギノ角ゴ Pro W3" panose="020B0300000000000000" pitchFamily="34" charset="-128"/>
              </a:defRPr>
            </a:lvl1pPr>
          </a:lstStyle>
          <a:p>
            <a:pPr>
              <a:defRPr/>
            </a:pPr>
            <a:fld id="{020826A5-92C6-4FBF-9644-7267EBF5659B}" type="datetime1">
              <a:rPr lang="en-US" altLang="en-US"/>
              <a:pPr>
                <a:defRPr/>
              </a:pPr>
              <a:t>11/21/2019</a:t>
            </a:fld>
            <a:endParaRPr lang="en-US" altLang="en-US"/>
          </a:p>
        </p:txBody>
      </p:sp>
      <p:sp>
        <p:nvSpPr>
          <p:cNvPr id="5" name="Footer Placeholder 4">
            <a:extLst>
              <a:ext uri="{FF2B5EF4-FFF2-40B4-BE49-F238E27FC236}">
                <a16:creationId xmlns:a16="http://schemas.microsoft.com/office/drawing/2014/main" id="{FDBF8B24-62D8-554B-AAE1-D4EADED78780}"/>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ヒラギノ角ゴ Pro W3" charset="-128"/>
                <a:cs typeface="ヒラギノ角ゴ Pro W3" charset="-128"/>
              </a:defRPr>
            </a:lvl1pPr>
          </a:lstStyle>
          <a:p>
            <a:pPr>
              <a:defRPr/>
            </a:pPr>
            <a:endParaRPr lang="en-GB"/>
          </a:p>
        </p:txBody>
      </p:sp>
      <p:sp>
        <p:nvSpPr>
          <p:cNvPr id="6" name="Slide Number Placeholder 5">
            <a:extLst>
              <a:ext uri="{FF2B5EF4-FFF2-40B4-BE49-F238E27FC236}">
                <a16:creationId xmlns:a16="http://schemas.microsoft.com/office/drawing/2014/main" id="{B8C347D5-D1DE-A345-8AA4-0E292529CC5E}"/>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ヒラギノ角ゴ Pro W3" panose="020B0300000000000000" pitchFamily="34" charset="-128"/>
              </a:defRPr>
            </a:lvl1pPr>
          </a:lstStyle>
          <a:p>
            <a:pPr>
              <a:defRPr/>
            </a:pPr>
            <a:fld id="{46E7B55A-E91E-4E91-B374-84BC2EF4ABA1}" type="slidenum">
              <a:rPr lang="en-US" altLang="en-US"/>
              <a:pPr>
                <a:defRPr/>
              </a:pPr>
              <a:t>‹#›</a:t>
            </a:fld>
            <a:endParaRPr lang="en-US" altLang="en-US"/>
          </a:p>
        </p:txBody>
      </p:sp>
    </p:spTree>
    <p:extLst>
      <p:ext uri="{BB962C8B-B14F-4D97-AF65-F5344CB8AC3E}">
        <p14:creationId xmlns:p14="http://schemas.microsoft.com/office/powerpoint/2010/main" val="285107570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ヒラギノ角ゴ Pro W3" charset="-128"/>
          <a:cs typeface="ヒラギノ角ゴ Pro W3" charset="-128"/>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oogle.co.uk/url?sa=i&amp;rct=j&amp;q=&amp;esrc=s&amp;source=images&amp;cd=&amp;cad=rja&amp;uact=8&amp;ved=0ahUKEwi_ioGZlvzKAhWIa5oKHT14ACwQjRwIBw&amp;url=https://didacticdiscourse.wordpress.com/2011/11/11/jevons-paradox-finding-a-solution/&amp;psig=AFQjCNG1CVsz_KHDQgj1hpTi7gdXAngOTQ&amp;ust=1455708261342237" TargetMode="External"/><Relationship Id="rId1" Type="http://schemas.openxmlformats.org/officeDocument/2006/relationships/slideLayout" Target="../slideLayouts/slideLayout5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268760"/>
            <a:ext cx="7772400" cy="1470025"/>
          </a:xfrm>
        </p:spPr>
        <p:txBody>
          <a:bodyPr>
            <a:normAutofit/>
          </a:bodyPr>
          <a:lstStyle/>
          <a:p>
            <a:r>
              <a:rPr lang="en-GB" sz="4800" b="1" dirty="0">
                <a:solidFill>
                  <a:srgbClr val="002060"/>
                </a:solidFill>
              </a:rPr>
              <a:t>BARRIERS TO TRANSITION</a:t>
            </a:r>
          </a:p>
        </p:txBody>
      </p:sp>
      <p:sp>
        <p:nvSpPr>
          <p:cNvPr id="5" name="Subtitle 4"/>
          <p:cNvSpPr>
            <a:spLocks noGrp="1"/>
          </p:cNvSpPr>
          <p:nvPr>
            <p:ph type="subTitle" idx="1"/>
          </p:nvPr>
        </p:nvSpPr>
        <p:spPr/>
        <p:txBody>
          <a:bodyPr/>
          <a:lstStyle/>
          <a:p>
            <a:r>
              <a:rPr lang="en-US" sz="3600" b="1" dirty="0">
                <a:solidFill>
                  <a:srgbClr val="7030A0"/>
                </a:solidFill>
              </a:rPr>
              <a:t>Dr Keith R. Skene</a:t>
            </a:r>
          </a:p>
          <a:p>
            <a:r>
              <a:rPr lang="en-US" sz="3600" b="1" dirty="0">
                <a:solidFill>
                  <a:srgbClr val="7030A0"/>
                </a:solidFill>
              </a:rPr>
              <a:t>Biosphere Research Institute</a:t>
            </a:r>
          </a:p>
          <a:p>
            <a:endParaRPr lang="en-GB" dirty="0"/>
          </a:p>
        </p:txBody>
      </p:sp>
    </p:spTree>
    <p:extLst>
      <p:ext uri="{BB962C8B-B14F-4D97-AF65-F5344CB8AC3E}">
        <p14:creationId xmlns:p14="http://schemas.microsoft.com/office/powerpoint/2010/main" val="2032139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EC66-4AC7-4F04-92CD-819D271340A4}"/>
              </a:ext>
            </a:extLst>
          </p:cNvPr>
          <p:cNvSpPr>
            <a:spLocks noGrp="1"/>
          </p:cNvSpPr>
          <p:nvPr>
            <p:ph type="title"/>
          </p:nvPr>
        </p:nvSpPr>
        <p:spPr/>
        <p:txBody>
          <a:bodyPr/>
          <a:lstStyle/>
          <a:p>
            <a:r>
              <a:rPr lang="en-US" b="1" dirty="0"/>
              <a:t>Philosophical barriers</a:t>
            </a:r>
            <a:endParaRPr lang="en-GB" b="1" dirty="0"/>
          </a:p>
        </p:txBody>
      </p:sp>
      <p:sp>
        <p:nvSpPr>
          <p:cNvPr id="3" name="Content Placeholder 2">
            <a:extLst>
              <a:ext uri="{FF2B5EF4-FFF2-40B4-BE49-F238E27FC236}">
                <a16:creationId xmlns:a16="http://schemas.microsoft.com/office/drawing/2014/main" id="{9131DB4E-A987-472A-8897-4205FD68CC32}"/>
              </a:ext>
            </a:extLst>
          </p:cNvPr>
          <p:cNvSpPr>
            <a:spLocks noGrp="1"/>
          </p:cNvSpPr>
          <p:nvPr>
            <p:ph idx="1"/>
          </p:nvPr>
        </p:nvSpPr>
        <p:spPr/>
        <p:txBody>
          <a:bodyPr/>
          <a:lstStyle/>
          <a:p>
            <a:r>
              <a:rPr lang="en-GB" dirty="0"/>
              <a:t>1. We don’t take Nature seriously</a:t>
            </a:r>
          </a:p>
          <a:p>
            <a:endParaRPr lang="en-GB" dirty="0"/>
          </a:p>
        </p:txBody>
      </p:sp>
    </p:spTree>
    <p:extLst>
      <p:ext uri="{BB962C8B-B14F-4D97-AF65-F5344CB8AC3E}">
        <p14:creationId xmlns:p14="http://schemas.microsoft.com/office/powerpoint/2010/main" val="333830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5BC8-19C9-4A7B-80EE-221F3C508CD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BD1AF5E-E8E8-4022-852B-86737A205E26}"/>
              </a:ext>
            </a:extLst>
          </p:cNvPr>
          <p:cNvSpPr>
            <a:spLocks noGrp="1"/>
          </p:cNvSpPr>
          <p:nvPr>
            <p:ph idx="1"/>
          </p:nvPr>
        </p:nvSpPr>
        <p:spPr>
          <a:xfrm>
            <a:off x="961256" y="1624946"/>
            <a:ext cx="7355160" cy="3964294"/>
          </a:xfrm>
          <a:solidFill>
            <a:schemeClr val="bg2">
              <a:lumMod val="75000"/>
              <a:alpha val="55000"/>
            </a:schemeClr>
          </a:solidFill>
          <a:effectLst>
            <a:softEdge rad="127000"/>
          </a:effectLst>
        </p:spPr>
        <p:txBody>
          <a:bodyPr>
            <a:normAutofit fontScale="85000" lnSpcReduction="20000"/>
          </a:bodyPr>
          <a:lstStyle/>
          <a:p>
            <a:r>
              <a:rPr lang="en-GB" sz="3900" b="1" dirty="0"/>
              <a:t>No conservation committee</a:t>
            </a:r>
          </a:p>
          <a:p>
            <a:r>
              <a:rPr lang="en-GB" sz="3900" b="1" dirty="0"/>
              <a:t>No management team</a:t>
            </a:r>
          </a:p>
          <a:p>
            <a:r>
              <a:rPr lang="en-GB" sz="3900" b="1" dirty="0"/>
              <a:t>No huge conferences</a:t>
            </a:r>
          </a:p>
          <a:p>
            <a:r>
              <a:rPr lang="en-GB" sz="3900" b="1" dirty="0"/>
              <a:t>No press releases</a:t>
            </a:r>
          </a:p>
          <a:p>
            <a:r>
              <a:rPr lang="en-GB" sz="3900" b="1" dirty="0"/>
              <a:t>No prizes</a:t>
            </a:r>
          </a:p>
          <a:p>
            <a:r>
              <a:rPr lang="en-GB" sz="3900" b="1" dirty="0"/>
              <a:t>Just continuous feedback and diffusion into solution space</a:t>
            </a:r>
          </a:p>
          <a:p>
            <a:r>
              <a:rPr lang="en-GB" sz="3900" b="1" dirty="0"/>
              <a:t>And ecosystem intelligence.</a:t>
            </a:r>
          </a:p>
          <a:p>
            <a:endParaRPr lang="en-GB" b="1" dirty="0"/>
          </a:p>
          <a:p>
            <a:endParaRPr lang="en-GB" dirty="0"/>
          </a:p>
        </p:txBody>
      </p:sp>
    </p:spTree>
    <p:extLst>
      <p:ext uri="{BB962C8B-B14F-4D97-AF65-F5344CB8AC3E}">
        <p14:creationId xmlns:p14="http://schemas.microsoft.com/office/powerpoint/2010/main" val="364378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B823E-F93D-4627-8BAA-3BC2A7E9597B}"/>
              </a:ext>
            </a:extLst>
          </p:cNvPr>
          <p:cNvSpPr>
            <a:spLocks noGrp="1"/>
          </p:cNvSpPr>
          <p:nvPr>
            <p:ph type="title"/>
          </p:nvPr>
        </p:nvSpPr>
        <p:spPr/>
        <p:txBody>
          <a:bodyPr/>
          <a:lstStyle/>
          <a:p>
            <a:r>
              <a:rPr lang="en-GB" b="1" dirty="0"/>
              <a:t>2. Failure to embrace emergence</a:t>
            </a:r>
          </a:p>
        </p:txBody>
      </p:sp>
      <p:sp>
        <p:nvSpPr>
          <p:cNvPr id="3" name="Content Placeholder 2">
            <a:extLst>
              <a:ext uri="{FF2B5EF4-FFF2-40B4-BE49-F238E27FC236}">
                <a16:creationId xmlns:a16="http://schemas.microsoft.com/office/drawing/2014/main" id="{23A440B9-CB81-4E06-A693-F6AFF0A32844}"/>
              </a:ext>
            </a:extLst>
          </p:cNvPr>
          <p:cNvSpPr>
            <a:spLocks noGrp="1"/>
          </p:cNvSpPr>
          <p:nvPr>
            <p:ph idx="1"/>
          </p:nvPr>
        </p:nvSpPr>
        <p:spPr/>
        <p:txBody>
          <a:bodyPr/>
          <a:lstStyle/>
          <a:p>
            <a:r>
              <a:rPr lang="en-GB" b="1" dirty="0"/>
              <a:t>Our need for specific outcomes, indicators and goals suffocates the process</a:t>
            </a:r>
          </a:p>
          <a:p>
            <a:r>
              <a:rPr lang="en-GB" b="1" dirty="0"/>
              <a:t>Blue sky research almost dead</a:t>
            </a:r>
          </a:p>
          <a:p>
            <a:r>
              <a:rPr lang="en-GB" b="1" dirty="0"/>
              <a:t>Denial of complexity and systems thinking</a:t>
            </a:r>
          </a:p>
          <a:p>
            <a:r>
              <a:rPr lang="en-GB" b="1" dirty="0"/>
              <a:t>Reductionist, empiricist dogma of the West</a:t>
            </a:r>
            <a:r>
              <a:rPr lang="en-GB" dirty="0"/>
              <a:t>.</a:t>
            </a:r>
          </a:p>
          <a:p>
            <a:endParaRPr lang="en-GB" dirty="0"/>
          </a:p>
        </p:txBody>
      </p:sp>
    </p:spTree>
    <p:extLst>
      <p:ext uri="{BB962C8B-B14F-4D97-AF65-F5344CB8AC3E}">
        <p14:creationId xmlns:p14="http://schemas.microsoft.com/office/powerpoint/2010/main" val="3785246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456B2-B74F-4A96-A08D-A257C3379974}"/>
              </a:ext>
            </a:extLst>
          </p:cNvPr>
          <p:cNvSpPr>
            <a:spLocks noGrp="1"/>
          </p:cNvSpPr>
          <p:nvPr>
            <p:ph type="title"/>
          </p:nvPr>
        </p:nvSpPr>
        <p:spPr/>
        <p:txBody>
          <a:bodyPr/>
          <a:lstStyle/>
          <a:p>
            <a:r>
              <a:rPr lang="en-GB" dirty="0"/>
              <a:t>The </a:t>
            </a:r>
            <a:r>
              <a:rPr lang="en-GB" i="1" dirty="0"/>
              <a:t>Homo habilis </a:t>
            </a:r>
            <a:r>
              <a:rPr lang="en-GB" dirty="0"/>
              <a:t>problem</a:t>
            </a:r>
          </a:p>
        </p:txBody>
      </p:sp>
      <p:sp>
        <p:nvSpPr>
          <p:cNvPr id="4" name="Content Placeholder 3">
            <a:extLst>
              <a:ext uri="{FF2B5EF4-FFF2-40B4-BE49-F238E27FC236}">
                <a16:creationId xmlns:a16="http://schemas.microsoft.com/office/drawing/2014/main" id="{E92B0C5C-DA38-45BB-A36D-1065F3805957}"/>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785699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3E05B-09D1-4021-B82E-C936B5C0A8CF}"/>
              </a:ext>
            </a:extLst>
          </p:cNvPr>
          <p:cNvSpPr>
            <a:spLocks noGrp="1"/>
          </p:cNvSpPr>
          <p:nvPr>
            <p:ph type="title"/>
          </p:nvPr>
        </p:nvSpPr>
        <p:spPr/>
        <p:txBody>
          <a:bodyPr/>
          <a:lstStyle/>
          <a:p>
            <a:r>
              <a:rPr lang="en-GB" dirty="0"/>
              <a:t>3. We fail to listen to feedback</a:t>
            </a:r>
          </a:p>
        </p:txBody>
      </p:sp>
      <p:sp>
        <p:nvSpPr>
          <p:cNvPr id="3" name="Content Placeholder 2">
            <a:extLst>
              <a:ext uri="{FF2B5EF4-FFF2-40B4-BE49-F238E27FC236}">
                <a16:creationId xmlns:a16="http://schemas.microsoft.com/office/drawing/2014/main" id="{B831D050-E288-4D0A-A020-428273FBB820}"/>
              </a:ext>
            </a:extLst>
          </p:cNvPr>
          <p:cNvSpPr>
            <a:spLocks noGrp="1"/>
          </p:cNvSpPr>
          <p:nvPr>
            <p:ph idx="1"/>
          </p:nvPr>
        </p:nvSpPr>
        <p:spPr/>
        <p:txBody>
          <a:bodyPr/>
          <a:lstStyle/>
          <a:p>
            <a:r>
              <a:rPr lang="en-GB" dirty="0"/>
              <a:t> - consequence of problems 1 and 2</a:t>
            </a:r>
          </a:p>
          <a:p>
            <a:r>
              <a:rPr lang="en-GB" dirty="0"/>
              <a:t>We think we know best</a:t>
            </a:r>
          </a:p>
          <a:p>
            <a:r>
              <a:rPr lang="en-GB" dirty="0"/>
              <a:t>Our belief in progress prevents adequate reflection</a:t>
            </a:r>
          </a:p>
          <a:p>
            <a:r>
              <a:rPr lang="en-GB" dirty="0"/>
              <a:t>We are </a:t>
            </a:r>
            <a:r>
              <a:rPr lang="en-GB" i="1" dirty="0"/>
              <a:t>Homo sapiens </a:t>
            </a:r>
            <a:r>
              <a:rPr lang="en-GB" i="1" dirty="0" err="1"/>
              <a:t>sapiens</a:t>
            </a:r>
            <a:endParaRPr lang="en-GB" i="1" dirty="0"/>
          </a:p>
        </p:txBody>
      </p:sp>
    </p:spTree>
    <p:extLst>
      <p:ext uri="{BB962C8B-B14F-4D97-AF65-F5344CB8AC3E}">
        <p14:creationId xmlns:p14="http://schemas.microsoft.com/office/powerpoint/2010/main" val="2127088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8557-12F2-4078-989D-6E6668E0D72C}"/>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F7C4BD6-4414-440D-BDDC-29A70F14F147}"/>
              </a:ext>
            </a:extLst>
          </p:cNvPr>
          <p:cNvSpPr>
            <a:spLocks noGrp="1"/>
          </p:cNvSpPr>
          <p:nvPr>
            <p:ph idx="1"/>
          </p:nvPr>
        </p:nvSpPr>
        <p:spPr/>
        <p:txBody>
          <a:bodyPr/>
          <a:lstStyle/>
          <a:p>
            <a:r>
              <a:rPr lang="en-GB" dirty="0"/>
              <a:t>The dynamic nature of existence and the complex context require continuous feedback channels</a:t>
            </a:r>
          </a:p>
          <a:p>
            <a:r>
              <a:rPr lang="en-GB" dirty="0"/>
              <a:t>Flow, not A to B</a:t>
            </a:r>
          </a:p>
        </p:txBody>
      </p:sp>
      <p:sp>
        <p:nvSpPr>
          <p:cNvPr id="4" name="Oval 3">
            <a:extLst>
              <a:ext uri="{FF2B5EF4-FFF2-40B4-BE49-F238E27FC236}">
                <a16:creationId xmlns:a16="http://schemas.microsoft.com/office/drawing/2014/main" id="{D5614D1A-A6A1-4349-BBAB-EB23004A7A21}"/>
              </a:ext>
            </a:extLst>
          </p:cNvPr>
          <p:cNvSpPr/>
          <p:nvPr/>
        </p:nvSpPr>
        <p:spPr>
          <a:xfrm>
            <a:off x="6804248" y="3429000"/>
            <a:ext cx="1080120" cy="100811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C7EE3A6D-BB60-4EE7-A840-62FFC225DE3B}"/>
              </a:ext>
            </a:extLst>
          </p:cNvPr>
          <p:cNvSpPr/>
          <p:nvPr/>
        </p:nvSpPr>
        <p:spPr>
          <a:xfrm>
            <a:off x="5724128" y="3440798"/>
            <a:ext cx="1080120" cy="1008112"/>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a:extLst>
              <a:ext uri="{FF2B5EF4-FFF2-40B4-BE49-F238E27FC236}">
                <a16:creationId xmlns:a16="http://schemas.microsoft.com/office/drawing/2014/main" id="{EE8689D8-394E-42F3-97FA-05114E9CB0F2}"/>
              </a:ext>
            </a:extLst>
          </p:cNvPr>
          <p:cNvSpPr/>
          <p:nvPr/>
        </p:nvSpPr>
        <p:spPr>
          <a:xfrm>
            <a:off x="6804248" y="4437112"/>
            <a:ext cx="1080120" cy="10081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B18CEEB1-BF9A-4329-B133-82172289AC1F}"/>
              </a:ext>
            </a:extLst>
          </p:cNvPr>
          <p:cNvSpPr/>
          <p:nvPr/>
        </p:nvSpPr>
        <p:spPr>
          <a:xfrm>
            <a:off x="5724128" y="4437112"/>
            <a:ext cx="1080120" cy="10081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Isosceles Triangle 7">
            <a:extLst>
              <a:ext uri="{FF2B5EF4-FFF2-40B4-BE49-F238E27FC236}">
                <a16:creationId xmlns:a16="http://schemas.microsoft.com/office/drawing/2014/main" id="{505880DD-C2DE-4267-A74A-E1C8D6019407}"/>
              </a:ext>
            </a:extLst>
          </p:cNvPr>
          <p:cNvSpPr/>
          <p:nvPr/>
        </p:nvSpPr>
        <p:spPr>
          <a:xfrm rot="10496204">
            <a:off x="7759768" y="3717032"/>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Isosceles Triangle 8">
            <a:extLst>
              <a:ext uri="{FF2B5EF4-FFF2-40B4-BE49-F238E27FC236}">
                <a16:creationId xmlns:a16="http://schemas.microsoft.com/office/drawing/2014/main" id="{127E3CE3-0A46-4DC1-ADC8-969F21375072}"/>
              </a:ext>
            </a:extLst>
          </p:cNvPr>
          <p:cNvSpPr/>
          <p:nvPr/>
        </p:nvSpPr>
        <p:spPr>
          <a:xfrm rot="13848497">
            <a:off x="6583239" y="4143610"/>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93D635D2-BC02-40CD-A079-60DAB85D429E}"/>
              </a:ext>
            </a:extLst>
          </p:cNvPr>
          <p:cNvSpPr/>
          <p:nvPr/>
        </p:nvSpPr>
        <p:spPr>
          <a:xfrm rot="3061884">
            <a:off x="6943309" y="3423691"/>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Isosceles Triangle 10">
            <a:extLst>
              <a:ext uri="{FF2B5EF4-FFF2-40B4-BE49-F238E27FC236}">
                <a16:creationId xmlns:a16="http://schemas.microsoft.com/office/drawing/2014/main" id="{3306D6EC-8AC0-4F3E-AC84-E7AF9A3988A8}"/>
              </a:ext>
            </a:extLst>
          </p:cNvPr>
          <p:cNvSpPr/>
          <p:nvPr/>
        </p:nvSpPr>
        <p:spPr>
          <a:xfrm rot="11834754">
            <a:off x="7775412" y="4892318"/>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Isosceles Triangle 11">
            <a:extLst>
              <a:ext uri="{FF2B5EF4-FFF2-40B4-BE49-F238E27FC236}">
                <a16:creationId xmlns:a16="http://schemas.microsoft.com/office/drawing/2014/main" id="{D2CA8738-982D-4097-A80C-DF64C017F7D7}"/>
              </a:ext>
            </a:extLst>
          </p:cNvPr>
          <p:cNvSpPr/>
          <p:nvPr/>
        </p:nvSpPr>
        <p:spPr>
          <a:xfrm rot="1837987">
            <a:off x="5681506" y="4592960"/>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Isosceles Triangle 12">
            <a:extLst>
              <a:ext uri="{FF2B5EF4-FFF2-40B4-BE49-F238E27FC236}">
                <a16:creationId xmlns:a16="http://schemas.microsoft.com/office/drawing/2014/main" id="{E49FC10C-DD68-48D3-9047-8097B8159DBB}"/>
              </a:ext>
            </a:extLst>
          </p:cNvPr>
          <p:cNvSpPr/>
          <p:nvPr/>
        </p:nvSpPr>
        <p:spPr>
          <a:xfrm rot="2441505">
            <a:off x="5670501" y="3596853"/>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Isosceles Triangle 13">
            <a:extLst>
              <a:ext uri="{FF2B5EF4-FFF2-40B4-BE49-F238E27FC236}">
                <a16:creationId xmlns:a16="http://schemas.microsoft.com/office/drawing/2014/main" id="{97CBDFF5-016E-4C09-AEB7-81B3346F2B87}"/>
              </a:ext>
            </a:extLst>
          </p:cNvPr>
          <p:cNvSpPr/>
          <p:nvPr/>
        </p:nvSpPr>
        <p:spPr>
          <a:xfrm rot="13477918">
            <a:off x="6598163" y="5124636"/>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Isosceles Triangle 14">
            <a:extLst>
              <a:ext uri="{FF2B5EF4-FFF2-40B4-BE49-F238E27FC236}">
                <a16:creationId xmlns:a16="http://schemas.microsoft.com/office/drawing/2014/main" id="{46047373-AE9E-4377-8E02-DC95A284D9E9}"/>
              </a:ext>
            </a:extLst>
          </p:cNvPr>
          <p:cNvSpPr/>
          <p:nvPr/>
        </p:nvSpPr>
        <p:spPr>
          <a:xfrm rot="2156212">
            <a:off x="6764221" y="4581128"/>
            <a:ext cx="196608" cy="266328"/>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rrow: Right 15">
            <a:extLst>
              <a:ext uri="{FF2B5EF4-FFF2-40B4-BE49-F238E27FC236}">
                <a16:creationId xmlns:a16="http://schemas.microsoft.com/office/drawing/2014/main" id="{7B7EB44E-5895-4E37-AFA6-399A4B5270E6}"/>
              </a:ext>
            </a:extLst>
          </p:cNvPr>
          <p:cNvSpPr/>
          <p:nvPr/>
        </p:nvSpPr>
        <p:spPr>
          <a:xfrm>
            <a:off x="4726004" y="4325186"/>
            <a:ext cx="1286156" cy="183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Arrow: Right 16">
            <a:extLst>
              <a:ext uri="{FF2B5EF4-FFF2-40B4-BE49-F238E27FC236}">
                <a16:creationId xmlns:a16="http://schemas.microsoft.com/office/drawing/2014/main" id="{E244165E-7AD8-452C-BBDE-011A14BB8B9C}"/>
              </a:ext>
            </a:extLst>
          </p:cNvPr>
          <p:cNvSpPr/>
          <p:nvPr/>
        </p:nvSpPr>
        <p:spPr>
          <a:xfrm>
            <a:off x="7596336" y="4325186"/>
            <a:ext cx="1080120" cy="1839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1643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7B4BA-304A-49F2-94EB-61410BC2285B}"/>
              </a:ext>
            </a:extLst>
          </p:cNvPr>
          <p:cNvSpPr>
            <a:spLocks noGrp="1"/>
          </p:cNvSpPr>
          <p:nvPr>
            <p:ph type="title"/>
          </p:nvPr>
        </p:nvSpPr>
        <p:spPr>
          <a:xfrm>
            <a:off x="121444" y="1131094"/>
            <a:ext cx="7886700" cy="994172"/>
          </a:xfrm>
        </p:spPr>
        <p:txBody>
          <a:bodyPr/>
          <a:lstStyle/>
          <a:p>
            <a:endParaRPr lang="en-GB" b="1" dirty="0">
              <a:latin typeface="+mn-lt"/>
            </a:endParaRPr>
          </a:p>
        </p:txBody>
      </p:sp>
      <p:sp>
        <p:nvSpPr>
          <p:cNvPr id="4" name="Oval 3">
            <a:extLst>
              <a:ext uri="{FF2B5EF4-FFF2-40B4-BE49-F238E27FC236}">
                <a16:creationId xmlns:a16="http://schemas.microsoft.com/office/drawing/2014/main" id="{A42B186D-BF92-4465-AB5F-61A5ED288EEE}"/>
              </a:ext>
            </a:extLst>
          </p:cNvPr>
          <p:cNvSpPr/>
          <p:nvPr/>
        </p:nvSpPr>
        <p:spPr>
          <a:xfrm>
            <a:off x="770207" y="3146767"/>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2100" b="1" dirty="0">
                <a:solidFill>
                  <a:prstClr val="white"/>
                </a:solidFill>
                <a:latin typeface="Calibri" panose="020F0502020204030204"/>
              </a:rPr>
              <a:t>START</a:t>
            </a:r>
          </a:p>
        </p:txBody>
      </p:sp>
      <p:sp>
        <p:nvSpPr>
          <p:cNvPr id="5" name="Oval 4">
            <a:extLst>
              <a:ext uri="{FF2B5EF4-FFF2-40B4-BE49-F238E27FC236}">
                <a16:creationId xmlns:a16="http://schemas.microsoft.com/office/drawing/2014/main" id="{B88CEAD9-A503-46DC-A616-0B50684136EC}"/>
              </a:ext>
            </a:extLst>
          </p:cNvPr>
          <p:cNvSpPr/>
          <p:nvPr/>
        </p:nvSpPr>
        <p:spPr>
          <a:xfrm>
            <a:off x="2846950" y="1973872"/>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7" name="Oval 6">
            <a:extLst>
              <a:ext uri="{FF2B5EF4-FFF2-40B4-BE49-F238E27FC236}">
                <a16:creationId xmlns:a16="http://schemas.microsoft.com/office/drawing/2014/main" id="{C558403D-8F08-42DD-9FC4-974741DBDE65}"/>
              </a:ext>
            </a:extLst>
          </p:cNvPr>
          <p:cNvSpPr/>
          <p:nvPr/>
        </p:nvSpPr>
        <p:spPr>
          <a:xfrm>
            <a:off x="7738989" y="3183688"/>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2100" b="1" dirty="0">
                <a:solidFill>
                  <a:prstClr val="white"/>
                </a:solidFill>
                <a:latin typeface="Calibri" panose="020F0502020204030204"/>
              </a:rPr>
              <a:t>?????</a:t>
            </a:r>
          </a:p>
        </p:txBody>
      </p:sp>
      <p:sp>
        <p:nvSpPr>
          <p:cNvPr id="11" name="Oval 10">
            <a:extLst>
              <a:ext uri="{FF2B5EF4-FFF2-40B4-BE49-F238E27FC236}">
                <a16:creationId xmlns:a16="http://schemas.microsoft.com/office/drawing/2014/main" id="{8A24BABD-C8AD-404F-B05F-EA42A28A70E5}"/>
              </a:ext>
            </a:extLst>
          </p:cNvPr>
          <p:cNvSpPr/>
          <p:nvPr/>
        </p:nvSpPr>
        <p:spPr>
          <a:xfrm>
            <a:off x="1863971" y="4346036"/>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2" name="Oval 11">
            <a:extLst>
              <a:ext uri="{FF2B5EF4-FFF2-40B4-BE49-F238E27FC236}">
                <a16:creationId xmlns:a16="http://schemas.microsoft.com/office/drawing/2014/main" id="{961E9ABC-F1DF-45EB-83B8-6CDD0ECD8251}"/>
              </a:ext>
            </a:extLst>
          </p:cNvPr>
          <p:cNvSpPr/>
          <p:nvPr/>
        </p:nvSpPr>
        <p:spPr>
          <a:xfrm>
            <a:off x="3636499" y="4947428"/>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3" name="Oval 12">
            <a:extLst>
              <a:ext uri="{FF2B5EF4-FFF2-40B4-BE49-F238E27FC236}">
                <a16:creationId xmlns:a16="http://schemas.microsoft.com/office/drawing/2014/main" id="{964F9DAC-6631-4A1A-BEC8-70A783373106}"/>
              </a:ext>
            </a:extLst>
          </p:cNvPr>
          <p:cNvSpPr/>
          <p:nvPr/>
        </p:nvSpPr>
        <p:spPr>
          <a:xfrm>
            <a:off x="4447148" y="2919923"/>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4" name="Oval 13">
            <a:extLst>
              <a:ext uri="{FF2B5EF4-FFF2-40B4-BE49-F238E27FC236}">
                <a16:creationId xmlns:a16="http://schemas.microsoft.com/office/drawing/2014/main" id="{91CCEB24-17EA-431D-9CA9-BA08D28DB6AF}"/>
              </a:ext>
            </a:extLst>
          </p:cNvPr>
          <p:cNvSpPr/>
          <p:nvPr/>
        </p:nvSpPr>
        <p:spPr>
          <a:xfrm>
            <a:off x="4909624" y="1050678"/>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5" name="Oval 14">
            <a:extLst>
              <a:ext uri="{FF2B5EF4-FFF2-40B4-BE49-F238E27FC236}">
                <a16:creationId xmlns:a16="http://schemas.microsoft.com/office/drawing/2014/main" id="{3CDE86E9-31D2-4F4D-AB1A-6A76C6A976AF}"/>
              </a:ext>
            </a:extLst>
          </p:cNvPr>
          <p:cNvSpPr/>
          <p:nvPr/>
        </p:nvSpPr>
        <p:spPr>
          <a:xfrm>
            <a:off x="5773027" y="4182499"/>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6" name="Oval 15">
            <a:extLst>
              <a:ext uri="{FF2B5EF4-FFF2-40B4-BE49-F238E27FC236}">
                <a16:creationId xmlns:a16="http://schemas.microsoft.com/office/drawing/2014/main" id="{7117C4E0-DE9E-4083-AEA6-6C0770D47D0D}"/>
              </a:ext>
            </a:extLst>
          </p:cNvPr>
          <p:cNvSpPr/>
          <p:nvPr/>
        </p:nvSpPr>
        <p:spPr>
          <a:xfrm>
            <a:off x="6351562" y="1690759"/>
            <a:ext cx="1255541" cy="8335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7" name="Callout: Quad Arrow 16">
            <a:extLst>
              <a:ext uri="{FF2B5EF4-FFF2-40B4-BE49-F238E27FC236}">
                <a16:creationId xmlns:a16="http://schemas.microsoft.com/office/drawing/2014/main" id="{B9AA0643-5D80-40D5-8E12-1D554BF0891D}"/>
              </a:ext>
            </a:extLst>
          </p:cNvPr>
          <p:cNvSpPr/>
          <p:nvPr/>
        </p:nvSpPr>
        <p:spPr>
          <a:xfrm>
            <a:off x="4438358" y="2707153"/>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8" name="Callout: Quad Arrow 17">
            <a:extLst>
              <a:ext uri="{FF2B5EF4-FFF2-40B4-BE49-F238E27FC236}">
                <a16:creationId xmlns:a16="http://schemas.microsoft.com/office/drawing/2014/main" id="{43589424-E071-469B-A3F9-254E35714431}"/>
              </a:ext>
            </a:extLst>
          </p:cNvPr>
          <p:cNvSpPr/>
          <p:nvPr/>
        </p:nvSpPr>
        <p:spPr>
          <a:xfrm>
            <a:off x="6346294" y="1492056"/>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19" name="Callout: Quad Arrow 18">
            <a:extLst>
              <a:ext uri="{FF2B5EF4-FFF2-40B4-BE49-F238E27FC236}">
                <a16:creationId xmlns:a16="http://schemas.microsoft.com/office/drawing/2014/main" id="{339775E2-C374-4BAA-9405-2E2B13AEE2A7}"/>
              </a:ext>
            </a:extLst>
          </p:cNvPr>
          <p:cNvSpPr/>
          <p:nvPr/>
        </p:nvSpPr>
        <p:spPr>
          <a:xfrm>
            <a:off x="7719208" y="2983220"/>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0" name="Callout: Quad Arrow 19">
            <a:extLst>
              <a:ext uri="{FF2B5EF4-FFF2-40B4-BE49-F238E27FC236}">
                <a16:creationId xmlns:a16="http://schemas.microsoft.com/office/drawing/2014/main" id="{A122F59B-2DB9-40AB-AFB1-8D2BF4D5FC05}"/>
              </a:ext>
            </a:extLst>
          </p:cNvPr>
          <p:cNvSpPr/>
          <p:nvPr/>
        </p:nvSpPr>
        <p:spPr>
          <a:xfrm>
            <a:off x="4909625" y="846701"/>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1" name="Callout: Quad Arrow 20">
            <a:extLst>
              <a:ext uri="{FF2B5EF4-FFF2-40B4-BE49-F238E27FC236}">
                <a16:creationId xmlns:a16="http://schemas.microsoft.com/office/drawing/2014/main" id="{2DE8A397-B6E7-48FD-9F7B-F620A097CE73}"/>
              </a:ext>
            </a:extLst>
          </p:cNvPr>
          <p:cNvSpPr/>
          <p:nvPr/>
        </p:nvSpPr>
        <p:spPr>
          <a:xfrm>
            <a:off x="2841721" y="1754665"/>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3" name="Callout: Quad Arrow 22">
            <a:extLst>
              <a:ext uri="{FF2B5EF4-FFF2-40B4-BE49-F238E27FC236}">
                <a16:creationId xmlns:a16="http://schemas.microsoft.com/office/drawing/2014/main" id="{4DA0DC27-404B-429B-9C27-A766E201F0FB}"/>
              </a:ext>
            </a:extLst>
          </p:cNvPr>
          <p:cNvSpPr/>
          <p:nvPr/>
        </p:nvSpPr>
        <p:spPr>
          <a:xfrm>
            <a:off x="5773029" y="3967971"/>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4" name="Callout: Quad Arrow 23">
            <a:extLst>
              <a:ext uri="{FF2B5EF4-FFF2-40B4-BE49-F238E27FC236}">
                <a16:creationId xmlns:a16="http://schemas.microsoft.com/office/drawing/2014/main" id="{89F21CA6-91BC-4D30-B474-383236CDCB09}"/>
              </a:ext>
            </a:extLst>
          </p:cNvPr>
          <p:cNvSpPr/>
          <p:nvPr/>
        </p:nvSpPr>
        <p:spPr>
          <a:xfrm>
            <a:off x="3640015" y="4746968"/>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5" name="Callout: Quad Arrow 24">
            <a:extLst>
              <a:ext uri="{FF2B5EF4-FFF2-40B4-BE49-F238E27FC236}">
                <a16:creationId xmlns:a16="http://schemas.microsoft.com/office/drawing/2014/main" id="{C377D370-584A-4628-A98E-A24610D16B3A}"/>
              </a:ext>
            </a:extLst>
          </p:cNvPr>
          <p:cNvSpPr/>
          <p:nvPr/>
        </p:nvSpPr>
        <p:spPr>
          <a:xfrm>
            <a:off x="1878036" y="4135029"/>
            <a:ext cx="1255541"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6" name="Callout: Quad Arrow 25">
            <a:extLst>
              <a:ext uri="{FF2B5EF4-FFF2-40B4-BE49-F238E27FC236}">
                <a16:creationId xmlns:a16="http://schemas.microsoft.com/office/drawing/2014/main" id="{4885620C-3083-4E04-929A-80431F2F9963}"/>
              </a:ext>
            </a:extLst>
          </p:cNvPr>
          <p:cNvSpPr/>
          <p:nvPr/>
        </p:nvSpPr>
        <p:spPr>
          <a:xfrm>
            <a:off x="627624" y="2942004"/>
            <a:ext cx="1496104" cy="1240495"/>
          </a:xfrm>
          <a:prstGeom prst="quad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GB" sz="1350" b="1" dirty="0">
                <a:solidFill>
                  <a:prstClr val="black"/>
                </a:solidFill>
                <a:latin typeface="Calibri" panose="020F0502020204030204"/>
              </a:rPr>
              <a:t>START</a:t>
            </a:r>
          </a:p>
        </p:txBody>
      </p:sp>
      <p:sp>
        <p:nvSpPr>
          <p:cNvPr id="27" name="Arrow: Up-Down 26">
            <a:extLst>
              <a:ext uri="{FF2B5EF4-FFF2-40B4-BE49-F238E27FC236}">
                <a16:creationId xmlns:a16="http://schemas.microsoft.com/office/drawing/2014/main" id="{0F76A97C-8852-4294-9ED0-03F7DF2DE8E5}"/>
              </a:ext>
            </a:extLst>
          </p:cNvPr>
          <p:cNvSpPr/>
          <p:nvPr/>
        </p:nvSpPr>
        <p:spPr>
          <a:xfrm rot="3239200">
            <a:off x="4408532" y="1411682"/>
            <a:ext cx="176130" cy="974775"/>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8" name="Arrow: Up-Down 27">
            <a:extLst>
              <a:ext uri="{FF2B5EF4-FFF2-40B4-BE49-F238E27FC236}">
                <a16:creationId xmlns:a16="http://schemas.microsoft.com/office/drawing/2014/main" id="{89CEAC64-EB85-4231-85D0-279A518967EC}"/>
              </a:ext>
            </a:extLst>
          </p:cNvPr>
          <p:cNvSpPr/>
          <p:nvPr/>
        </p:nvSpPr>
        <p:spPr>
          <a:xfrm rot="3740589">
            <a:off x="2315943" y="2401777"/>
            <a:ext cx="156309" cy="99487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29" name="Arrow: Up-Down 28">
            <a:extLst>
              <a:ext uri="{FF2B5EF4-FFF2-40B4-BE49-F238E27FC236}">
                <a16:creationId xmlns:a16="http://schemas.microsoft.com/office/drawing/2014/main" id="{DE998A5B-F7F8-4E5F-BFB0-8BF846F9B45E}"/>
              </a:ext>
            </a:extLst>
          </p:cNvPr>
          <p:cNvSpPr/>
          <p:nvPr/>
        </p:nvSpPr>
        <p:spPr>
          <a:xfrm rot="3239200">
            <a:off x="5934241" y="2292019"/>
            <a:ext cx="223499" cy="99487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0" name="Arrow: Up-Down 29">
            <a:extLst>
              <a:ext uri="{FF2B5EF4-FFF2-40B4-BE49-F238E27FC236}">
                <a16:creationId xmlns:a16="http://schemas.microsoft.com/office/drawing/2014/main" id="{4C18A7B5-AC6C-433B-98BC-68F528C2E579}"/>
              </a:ext>
            </a:extLst>
          </p:cNvPr>
          <p:cNvSpPr/>
          <p:nvPr/>
        </p:nvSpPr>
        <p:spPr>
          <a:xfrm rot="3320129">
            <a:off x="3817058" y="3257317"/>
            <a:ext cx="64379" cy="154396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1" name="Arrow: Up-Down 30">
            <a:extLst>
              <a:ext uri="{FF2B5EF4-FFF2-40B4-BE49-F238E27FC236}">
                <a16:creationId xmlns:a16="http://schemas.microsoft.com/office/drawing/2014/main" id="{3DEB2681-486C-46A6-8B45-3E0E3389F296}"/>
              </a:ext>
            </a:extLst>
          </p:cNvPr>
          <p:cNvSpPr/>
          <p:nvPr/>
        </p:nvSpPr>
        <p:spPr>
          <a:xfrm rot="3989368">
            <a:off x="5263221" y="4385633"/>
            <a:ext cx="122349" cy="925259"/>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2" name="Arrow: Up-Down 31">
            <a:extLst>
              <a:ext uri="{FF2B5EF4-FFF2-40B4-BE49-F238E27FC236}">
                <a16:creationId xmlns:a16="http://schemas.microsoft.com/office/drawing/2014/main" id="{D64BFE8A-5874-47E4-8425-EF9F7946342F}"/>
              </a:ext>
            </a:extLst>
          </p:cNvPr>
          <p:cNvSpPr/>
          <p:nvPr/>
        </p:nvSpPr>
        <p:spPr>
          <a:xfrm rot="4074563">
            <a:off x="7376091" y="3631703"/>
            <a:ext cx="104593" cy="1056847"/>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6" name="Arrow: Up-Down 35">
            <a:extLst>
              <a:ext uri="{FF2B5EF4-FFF2-40B4-BE49-F238E27FC236}">
                <a16:creationId xmlns:a16="http://schemas.microsoft.com/office/drawing/2014/main" id="{F53BB0A6-A210-4E55-8F7B-DAF3964305E1}"/>
              </a:ext>
            </a:extLst>
          </p:cNvPr>
          <p:cNvSpPr/>
          <p:nvPr/>
        </p:nvSpPr>
        <p:spPr>
          <a:xfrm rot="19328197">
            <a:off x="1702576" y="3961782"/>
            <a:ext cx="342160" cy="533593"/>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7" name="Arrow: Up-Down 36">
            <a:extLst>
              <a:ext uri="{FF2B5EF4-FFF2-40B4-BE49-F238E27FC236}">
                <a16:creationId xmlns:a16="http://schemas.microsoft.com/office/drawing/2014/main" id="{F5494E99-4215-4F35-8087-69C15C2B06E1}"/>
              </a:ext>
            </a:extLst>
          </p:cNvPr>
          <p:cNvSpPr/>
          <p:nvPr/>
        </p:nvSpPr>
        <p:spPr>
          <a:xfrm rot="5135332">
            <a:off x="3202246" y="2251979"/>
            <a:ext cx="71947" cy="2288346"/>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8" name="Arrow: Up-Down 37">
            <a:extLst>
              <a:ext uri="{FF2B5EF4-FFF2-40B4-BE49-F238E27FC236}">
                <a16:creationId xmlns:a16="http://schemas.microsoft.com/office/drawing/2014/main" id="{70A17E79-6F89-4F64-B164-7A4DF1CFDFDF}"/>
              </a:ext>
            </a:extLst>
          </p:cNvPr>
          <p:cNvSpPr/>
          <p:nvPr/>
        </p:nvSpPr>
        <p:spPr>
          <a:xfrm rot="6103083">
            <a:off x="3837705" y="2211201"/>
            <a:ext cx="109076" cy="3742923"/>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3" name="Arrow: Up-Down 32">
            <a:extLst>
              <a:ext uri="{FF2B5EF4-FFF2-40B4-BE49-F238E27FC236}">
                <a16:creationId xmlns:a16="http://schemas.microsoft.com/office/drawing/2014/main" id="{1A662792-4C03-4C9B-A3F8-3A3E95343A5B}"/>
              </a:ext>
            </a:extLst>
          </p:cNvPr>
          <p:cNvSpPr/>
          <p:nvPr/>
        </p:nvSpPr>
        <p:spPr>
          <a:xfrm rot="5569454">
            <a:off x="4793009" y="1043606"/>
            <a:ext cx="236443" cy="5571511"/>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5" name="Arrow: Up-Down 34">
            <a:extLst>
              <a:ext uri="{FF2B5EF4-FFF2-40B4-BE49-F238E27FC236}">
                <a16:creationId xmlns:a16="http://schemas.microsoft.com/office/drawing/2014/main" id="{6687AF73-8110-4C78-9330-62778574066B}"/>
              </a:ext>
            </a:extLst>
          </p:cNvPr>
          <p:cNvSpPr/>
          <p:nvPr/>
        </p:nvSpPr>
        <p:spPr>
          <a:xfrm rot="4091819">
            <a:off x="6405013" y="3114822"/>
            <a:ext cx="356154" cy="3287729"/>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39" name="Arrow: Up-Down 38">
            <a:extLst>
              <a:ext uri="{FF2B5EF4-FFF2-40B4-BE49-F238E27FC236}">
                <a16:creationId xmlns:a16="http://schemas.microsoft.com/office/drawing/2014/main" id="{88AFBB6C-0A1E-4DB2-A6D5-CAA3792A5237}"/>
              </a:ext>
            </a:extLst>
          </p:cNvPr>
          <p:cNvSpPr/>
          <p:nvPr/>
        </p:nvSpPr>
        <p:spPr>
          <a:xfrm rot="4603037">
            <a:off x="5331900" y="1828428"/>
            <a:ext cx="114176" cy="4637590"/>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0" name="Arrow: Up-Down 39">
            <a:extLst>
              <a:ext uri="{FF2B5EF4-FFF2-40B4-BE49-F238E27FC236}">
                <a16:creationId xmlns:a16="http://schemas.microsoft.com/office/drawing/2014/main" id="{8FBA0E52-66A9-42F2-8EF3-77B2745793EB}"/>
              </a:ext>
            </a:extLst>
          </p:cNvPr>
          <p:cNvSpPr/>
          <p:nvPr/>
        </p:nvSpPr>
        <p:spPr>
          <a:xfrm rot="7100309">
            <a:off x="3300507" y="4804733"/>
            <a:ext cx="158732" cy="522890"/>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1" name="Arrow: Up-Down 40">
            <a:extLst>
              <a:ext uri="{FF2B5EF4-FFF2-40B4-BE49-F238E27FC236}">
                <a16:creationId xmlns:a16="http://schemas.microsoft.com/office/drawing/2014/main" id="{F6AE4D71-0873-4F6E-BF36-D40FE6471898}"/>
              </a:ext>
            </a:extLst>
          </p:cNvPr>
          <p:cNvSpPr/>
          <p:nvPr/>
        </p:nvSpPr>
        <p:spPr>
          <a:xfrm rot="2054630">
            <a:off x="5265703" y="2060888"/>
            <a:ext cx="99869" cy="703399"/>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3" name="Arrow: Up-Down 42">
            <a:extLst>
              <a:ext uri="{FF2B5EF4-FFF2-40B4-BE49-F238E27FC236}">
                <a16:creationId xmlns:a16="http://schemas.microsoft.com/office/drawing/2014/main" id="{22E668E2-9F63-4CBE-8D00-6D36138AD8CE}"/>
              </a:ext>
            </a:extLst>
          </p:cNvPr>
          <p:cNvSpPr/>
          <p:nvPr/>
        </p:nvSpPr>
        <p:spPr>
          <a:xfrm rot="7987534">
            <a:off x="6124423" y="1744096"/>
            <a:ext cx="106046" cy="280511"/>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4" name="Arrow: Up-Down 43">
            <a:extLst>
              <a:ext uri="{FF2B5EF4-FFF2-40B4-BE49-F238E27FC236}">
                <a16:creationId xmlns:a16="http://schemas.microsoft.com/office/drawing/2014/main" id="{9E563855-0380-4A31-BF27-FBB4CD545E3B}"/>
              </a:ext>
            </a:extLst>
          </p:cNvPr>
          <p:cNvSpPr/>
          <p:nvPr/>
        </p:nvSpPr>
        <p:spPr>
          <a:xfrm rot="19020294">
            <a:off x="7637811" y="2352190"/>
            <a:ext cx="118759" cy="99487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5" name="Arrow: Up-Down 44">
            <a:extLst>
              <a:ext uri="{FF2B5EF4-FFF2-40B4-BE49-F238E27FC236}">
                <a16:creationId xmlns:a16="http://schemas.microsoft.com/office/drawing/2014/main" id="{3B87AD3E-1201-4C71-8916-6EEA9765FE77}"/>
              </a:ext>
            </a:extLst>
          </p:cNvPr>
          <p:cNvSpPr/>
          <p:nvPr/>
        </p:nvSpPr>
        <p:spPr>
          <a:xfrm rot="974134">
            <a:off x="6600539" y="2689543"/>
            <a:ext cx="249147" cy="1134473"/>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6" name="Arrow: Up-Down 45">
            <a:extLst>
              <a:ext uri="{FF2B5EF4-FFF2-40B4-BE49-F238E27FC236}">
                <a16:creationId xmlns:a16="http://schemas.microsoft.com/office/drawing/2014/main" id="{5957ED3D-95DC-4499-B1A7-C061C61E4C9D}"/>
              </a:ext>
            </a:extLst>
          </p:cNvPr>
          <p:cNvSpPr/>
          <p:nvPr/>
        </p:nvSpPr>
        <p:spPr>
          <a:xfrm rot="20925869">
            <a:off x="5966397" y="1912363"/>
            <a:ext cx="271818" cy="185737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7" name="Arrow: Up-Down 46">
            <a:extLst>
              <a:ext uri="{FF2B5EF4-FFF2-40B4-BE49-F238E27FC236}">
                <a16:creationId xmlns:a16="http://schemas.microsoft.com/office/drawing/2014/main" id="{630C4147-E214-4DD9-AA98-0E45CD83F2C4}"/>
              </a:ext>
            </a:extLst>
          </p:cNvPr>
          <p:cNvSpPr/>
          <p:nvPr/>
        </p:nvSpPr>
        <p:spPr>
          <a:xfrm rot="710394">
            <a:off x="4889176" y="1905039"/>
            <a:ext cx="49385" cy="308022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8" name="Arrow: Up-Down 47">
            <a:extLst>
              <a:ext uri="{FF2B5EF4-FFF2-40B4-BE49-F238E27FC236}">
                <a16:creationId xmlns:a16="http://schemas.microsoft.com/office/drawing/2014/main" id="{7DC07746-AD51-48D0-B00A-3C451D8AC3FF}"/>
              </a:ext>
            </a:extLst>
          </p:cNvPr>
          <p:cNvSpPr/>
          <p:nvPr/>
        </p:nvSpPr>
        <p:spPr>
          <a:xfrm rot="2504150">
            <a:off x="3979649" y="1476792"/>
            <a:ext cx="128466" cy="3346588"/>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49" name="Arrow: Up-Down 48">
            <a:extLst>
              <a:ext uri="{FF2B5EF4-FFF2-40B4-BE49-F238E27FC236}">
                <a16:creationId xmlns:a16="http://schemas.microsoft.com/office/drawing/2014/main" id="{796CB592-303C-438A-9069-602BFA8875A4}"/>
              </a:ext>
            </a:extLst>
          </p:cNvPr>
          <p:cNvSpPr/>
          <p:nvPr/>
        </p:nvSpPr>
        <p:spPr>
          <a:xfrm rot="3815803">
            <a:off x="3513811" y="882999"/>
            <a:ext cx="34289" cy="3346588"/>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0" name="Arrow: Up-Down 49">
            <a:extLst>
              <a:ext uri="{FF2B5EF4-FFF2-40B4-BE49-F238E27FC236}">
                <a16:creationId xmlns:a16="http://schemas.microsoft.com/office/drawing/2014/main" id="{FD0BCF24-8836-44EB-AF29-7D177D7A5F18}"/>
              </a:ext>
            </a:extLst>
          </p:cNvPr>
          <p:cNvSpPr/>
          <p:nvPr/>
        </p:nvSpPr>
        <p:spPr>
          <a:xfrm rot="19020294" flipH="1">
            <a:off x="6936393" y="1294063"/>
            <a:ext cx="136478" cy="2300452"/>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1" name="Arrow: Up-Down 50">
            <a:extLst>
              <a:ext uri="{FF2B5EF4-FFF2-40B4-BE49-F238E27FC236}">
                <a16:creationId xmlns:a16="http://schemas.microsoft.com/office/drawing/2014/main" id="{D602F931-95B8-4122-9D88-685EBB8A1742}"/>
              </a:ext>
            </a:extLst>
          </p:cNvPr>
          <p:cNvSpPr/>
          <p:nvPr/>
        </p:nvSpPr>
        <p:spPr>
          <a:xfrm rot="2250560" flipH="1">
            <a:off x="5628820" y="2228284"/>
            <a:ext cx="103261" cy="3118490"/>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2" name="Arrow: Up-Down 51">
            <a:extLst>
              <a:ext uri="{FF2B5EF4-FFF2-40B4-BE49-F238E27FC236}">
                <a16:creationId xmlns:a16="http://schemas.microsoft.com/office/drawing/2014/main" id="{AB90F282-0BE5-4DDA-8FC7-B1BAC0651455}"/>
              </a:ext>
            </a:extLst>
          </p:cNvPr>
          <p:cNvSpPr/>
          <p:nvPr/>
        </p:nvSpPr>
        <p:spPr>
          <a:xfrm rot="2250560" flipH="1">
            <a:off x="5743120" y="2342584"/>
            <a:ext cx="103261" cy="3118490"/>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3" name="Arrow: Up-Down 52">
            <a:extLst>
              <a:ext uri="{FF2B5EF4-FFF2-40B4-BE49-F238E27FC236}">
                <a16:creationId xmlns:a16="http://schemas.microsoft.com/office/drawing/2014/main" id="{190585BB-7BC7-4388-AA69-934FCD47252F}"/>
              </a:ext>
            </a:extLst>
          </p:cNvPr>
          <p:cNvSpPr/>
          <p:nvPr/>
        </p:nvSpPr>
        <p:spPr>
          <a:xfrm rot="3610452" flipH="1">
            <a:off x="4494481" y="1252348"/>
            <a:ext cx="121349" cy="4090663"/>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4" name="Arrow: Up-Down 53">
            <a:extLst>
              <a:ext uri="{FF2B5EF4-FFF2-40B4-BE49-F238E27FC236}">
                <a16:creationId xmlns:a16="http://schemas.microsoft.com/office/drawing/2014/main" id="{7CC20DBE-7AFA-4D87-820E-F8BC82C83D61}"/>
              </a:ext>
            </a:extLst>
          </p:cNvPr>
          <p:cNvSpPr/>
          <p:nvPr/>
        </p:nvSpPr>
        <p:spPr>
          <a:xfrm rot="18806616" flipH="1">
            <a:off x="4911208" y="2221519"/>
            <a:ext cx="114023" cy="2462267"/>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5" name="Arrow: Up-Down 54">
            <a:extLst>
              <a:ext uri="{FF2B5EF4-FFF2-40B4-BE49-F238E27FC236}">
                <a16:creationId xmlns:a16="http://schemas.microsoft.com/office/drawing/2014/main" id="{0194B675-786B-4DF4-B97E-F25E904BD781}"/>
              </a:ext>
            </a:extLst>
          </p:cNvPr>
          <p:cNvSpPr/>
          <p:nvPr/>
        </p:nvSpPr>
        <p:spPr>
          <a:xfrm rot="20886933" flipH="1">
            <a:off x="3864476" y="2812235"/>
            <a:ext cx="101093" cy="1989391"/>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6" name="Arrow: Up-Down 55">
            <a:extLst>
              <a:ext uri="{FF2B5EF4-FFF2-40B4-BE49-F238E27FC236}">
                <a16:creationId xmlns:a16="http://schemas.microsoft.com/office/drawing/2014/main" id="{F8AFF0A5-36BA-4486-A6EE-1882A3CD869F}"/>
              </a:ext>
            </a:extLst>
          </p:cNvPr>
          <p:cNvSpPr/>
          <p:nvPr/>
        </p:nvSpPr>
        <p:spPr>
          <a:xfrm rot="1365873">
            <a:off x="2939643" y="2872361"/>
            <a:ext cx="112078" cy="1411717"/>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
        <p:nvSpPr>
          <p:cNvPr id="57" name="Arrow: Up-Down 56">
            <a:extLst>
              <a:ext uri="{FF2B5EF4-FFF2-40B4-BE49-F238E27FC236}">
                <a16:creationId xmlns:a16="http://schemas.microsoft.com/office/drawing/2014/main" id="{48591771-541B-49A8-B58E-EF7563744E99}"/>
              </a:ext>
            </a:extLst>
          </p:cNvPr>
          <p:cNvSpPr/>
          <p:nvPr/>
        </p:nvSpPr>
        <p:spPr>
          <a:xfrm rot="7289271">
            <a:off x="2867939" y="3283500"/>
            <a:ext cx="133138" cy="2305344"/>
          </a:xfrm>
          <a:prstGeom prst="up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GB" sz="1350">
              <a:solidFill>
                <a:prstClr val="white"/>
              </a:solidFill>
              <a:latin typeface="Calibri" panose="020F0502020204030204"/>
            </a:endParaRPr>
          </a:p>
        </p:txBody>
      </p:sp>
    </p:spTree>
    <p:extLst>
      <p:ext uri="{BB962C8B-B14F-4D97-AF65-F5344CB8AC3E}">
        <p14:creationId xmlns:p14="http://schemas.microsoft.com/office/powerpoint/2010/main" val="2726791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5F6AD-19AC-4EC2-9C5A-11AC5EB66798}"/>
              </a:ext>
            </a:extLst>
          </p:cNvPr>
          <p:cNvSpPr>
            <a:spLocks noGrp="1"/>
          </p:cNvSpPr>
          <p:nvPr>
            <p:ph type="title"/>
          </p:nvPr>
        </p:nvSpPr>
        <p:spPr>
          <a:xfrm>
            <a:off x="628650" y="188640"/>
            <a:ext cx="7886700" cy="1325563"/>
          </a:xfrm>
        </p:spPr>
        <p:txBody>
          <a:bodyPr>
            <a:normAutofit/>
          </a:bodyPr>
          <a:lstStyle/>
          <a:p>
            <a:r>
              <a:rPr lang="en-GB" sz="4000" b="1" dirty="0">
                <a:latin typeface="+mn-lt"/>
              </a:rPr>
              <a:t>4. Our emphasis on optimizing everything for our own gains</a:t>
            </a:r>
          </a:p>
        </p:txBody>
      </p:sp>
      <p:sp>
        <p:nvSpPr>
          <p:cNvPr id="3" name="Content Placeholder 2">
            <a:extLst>
              <a:ext uri="{FF2B5EF4-FFF2-40B4-BE49-F238E27FC236}">
                <a16:creationId xmlns:a16="http://schemas.microsoft.com/office/drawing/2014/main" id="{414575A7-A51E-440A-948E-6B1DB027DFA8}"/>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2157866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2FDBA-5059-4EEC-B4D9-0D70D44AB2AA}"/>
              </a:ext>
            </a:extLst>
          </p:cNvPr>
          <p:cNvSpPr>
            <a:spLocks noGrp="1"/>
          </p:cNvSpPr>
          <p:nvPr>
            <p:ph type="title"/>
          </p:nvPr>
        </p:nvSpPr>
        <p:spPr/>
        <p:txBody>
          <a:bodyPr>
            <a:normAutofit/>
          </a:bodyPr>
          <a:lstStyle/>
          <a:p>
            <a:pPr algn="ctr"/>
            <a:r>
              <a:rPr lang="en-GB" sz="4000" b="1" dirty="0">
                <a:latin typeface="+mn-lt"/>
              </a:rPr>
              <a:t>GDP equates to wellbeing mantra</a:t>
            </a:r>
          </a:p>
        </p:txBody>
      </p:sp>
      <p:sp>
        <p:nvSpPr>
          <p:cNvPr id="4" name="Content Placeholder 3">
            <a:extLst>
              <a:ext uri="{FF2B5EF4-FFF2-40B4-BE49-F238E27FC236}">
                <a16:creationId xmlns:a16="http://schemas.microsoft.com/office/drawing/2014/main" id="{3FF26F01-BF15-41E6-8E46-CCD2E347064D}"/>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327834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77B59-2BCE-4B58-8EBD-8D32BF5CC4C2}"/>
              </a:ext>
            </a:extLst>
          </p:cNvPr>
          <p:cNvSpPr>
            <a:spLocks noGrp="1"/>
          </p:cNvSpPr>
          <p:nvPr>
            <p:ph type="title"/>
          </p:nvPr>
        </p:nvSpPr>
        <p:spPr/>
        <p:txBody>
          <a:bodyPr/>
          <a:lstStyle/>
          <a:p>
            <a:r>
              <a:rPr lang="en-GB" b="1" dirty="0">
                <a:latin typeface="+mn-lt"/>
              </a:rPr>
              <a:t>5. Values, morals, motives and ethics</a:t>
            </a:r>
          </a:p>
        </p:txBody>
      </p:sp>
      <p:sp>
        <p:nvSpPr>
          <p:cNvPr id="3" name="Content Placeholder 2">
            <a:extLst>
              <a:ext uri="{FF2B5EF4-FFF2-40B4-BE49-F238E27FC236}">
                <a16:creationId xmlns:a16="http://schemas.microsoft.com/office/drawing/2014/main" id="{A6D5B966-891D-4207-80D5-7BDBA007B67A}"/>
              </a:ext>
            </a:extLst>
          </p:cNvPr>
          <p:cNvSpPr>
            <a:spLocks noGrp="1"/>
          </p:cNvSpPr>
          <p:nvPr>
            <p:ph idx="1"/>
          </p:nvPr>
        </p:nvSpPr>
        <p:spPr>
          <a:xfrm>
            <a:off x="-74340" y="1825625"/>
            <a:ext cx="7886700" cy="4351338"/>
          </a:xfrm>
        </p:spPr>
        <p:txBody>
          <a:bodyPr>
            <a:normAutofit/>
          </a:bodyPr>
          <a:lstStyle/>
          <a:p>
            <a:r>
              <a:rPr lang="en-GB" sz="2400" b="1" dirty="0"/>
              <a:t>Stem from our philosophical foundations:</a:t>
            </a:r>
          </a:p>
          <a:p>
            <a:r>
              <a:rPr lang="en-GB" sz="2400" b="1" dirty="0"/>
              <a:t>Deontology</a:t>
            </a:r>
          </a:p>
          <a:p>
            <a:r>
              <a:rPr lang="en-GB" sz="2400" b="1" dirty="0"/>
              <a:t>Utilitarianism</a:t>
            </a:r>
          </a:p>
          <a:p>
            <a:r>
              <a:rPr lang="en-GB" sz="2400" b="1" dirty="0"/>
              <a:t>Ethics of care</a:t>
            </a:r>
          </a:p>
          <a:p>
            <a:r>
              <a:rPr lang="en-GB" sz="2400" b="1" dirty="0"/>
              <a:t>Ecological ethics.</a:t>
            </a:r>
          </a:p>
        </p:txBody>
      </p:sp>
    </p:spTree>
    <p:extLst>
      <p:ext uri="{BB962C8B-B14F-4D97-AF65-F5344CB8AC3E}">
        <p14:creationId xmlns:p14="http://schemas.microsoft.com/office/powerpoint/2010/main" val="3637345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Objectives</a:t>
            </a:r>
          </a:p>
        </p:txBody>
      </p:sp>
      <p:sp>
        <p:nvSpPr>
          <p:cNvPr id="3" name="Content Placeholder 2"/>
          <p:cNvSpPr>
            <a:spLocks noGrp="1"/>
          </p:cNvSpPr>
          <p:nvPr>
            <p:ph idx="1"/>
          </p:nvPr>
        </p:nvSpPr>
        <p:spPr/>
        <p:txBody>
          <a:bodyPr/>
          <a:lstStyle/>
          <a:p>
            <a:pPr lvl="0"/>
            <a:r>
              <a:rPr lang="en-GB" b="1" dirty="0">
                <a:solidFill>
                  <a:srgbClr val="002060"/>
                </a:solidFill>
              </a:rPr>
              <a:t>Distinguish barriers from limitations</a:t>
            </a:r>
          </a:p>
          <a:p>
            <a:pPr lvl="0"/>
            <a:r>
              <a:rPr lang="en-GB" b="1" dirty="0">
                <a:solidFill>
                  <a:srgbClr val="002060"/>
                </a:solidFill>
              </a:rPr>
              <a:t>Examine the major barriers to transition</a:t>
            </a:r>
          </a:p>
          <a:p>
            <a:pPr lvl="0"/>
            <a:r>
              <a:rPr lang="en-GB" b="1" dirty="0">
                <a:solidFill>
                  <a:srgbClr val="002060"/>
                </a:solidFill>
              </a:rPr>
              <a:t>Discuss the reasons for and doorways through each type of barrier.</a:t>
            </a:r>
          </a:p>
          <a:p>
            <a:endParaRPr lang="en-GB" dirty="0"/>
          </a:p>
        </p:txBody>
      </p:sp>
    </p:spTree>
    <p:extLst>
      <p:ext uri="{BB962C8B-B14F-4D97-AF65-F5344CB8AC3E}">
        <p14:creationId xmlns:p14="http://schemas.microsoft.com/office/powerpoint/2010/main" val="304433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A0878-9E0A-4E6D-B43E-7DF35927378B}"/>
              </a:ext>
            </a:extLst>
          </p:cNvPr>
          <p:cNvSpPr>
            <a:spLocks noGrp="1"/>
          </p:cNvSpPr>
          <p:nvPr>
            <p:ph type="title"/>
          </p:nvPr>
        </p:nvSpPr>
        <p:spPr>
          <a:xfrm>
            <a:off x="0" y="365126"/>
            <a:ext cx="9144000" cy="1325563"/>
          </a:xfrm>
        </p:spPr>
        <p:txBody>
          <a:bodyPr>
            <a:normAutofit/>
          </a:bodyPr>
          <a:lstStyle/>
          <a:p>
            <a:r>
              <a:rPr lang="en-GB" sz="4000" b="1" dirty="0">
                <a:solidFill>
                  <a:srgbClr val="002060"/>
                </a:solidFill>
                <a:latin typeface="+mn-lt"/>
              </a:rPr>
              <a:t>Challenge the language of use and abuse</a:t>
            </a:r>
          </a:p>
        </p:txBody>
      </p:sp>
      <p:sp>
        <p:nvSpPr>
          <p:cNvPr id="3" name="Content Placeholder 2">
            <a:extLst>
              <a:ext uri="{FF2B5EF4-FFF2-40B4-BE49-F238E27FC236}">
                <a16:creationId xmlns:a16="http://schemas.microsoft.com/office/drawing/2014/main" id="{F1FEA0BC-DE4D-4AC0-8C72-872AE1F687CB}"/>
              </a:ext>
            </a:extLst>
          </p:cNvPr>
          <p:cNvSpPr>
            <a:spLocks noGrp="1"/>
          </p:cNvSpPr>
          <p:nvPr>
            <p:ph idx="1"/>
          </p:nvPr>
        </p:nvSpPr>
        <p:spPr/>
        <p:txBody>
          <a:bodyPr/>
          <a:lstStyle/>
          <a:p>
            <a:r>
              <a:rPr lang="en-GB" sz="3200" b="1" dirty="0">
                <a:solidFill>
                  <a:srgbClr val="002060"/>
                </a:solidFill>
              </a:rPr>
              <a:t>Ecological services</a:t>
            </a:r>
          </a:p>
          <a:p>
            <a:r>
              <a:rPr lang="en-GB" sz="3200" b="1" dirty="0">
                <a:solidFill>
                  <a:srgbClr val="002060"/>
                </a:solidFill>
              </a:rPr>
              <a:t>Nature’s contributions to people</a:t>
            </a:r>
          </a:p>
          <a:p>
            <a:r>
              <a:rPr lang="en-GB" sz="3200" b="1" dirty="0">
                <a:solidFill>
                  <a:srgbClr val="002060"/>
                </a:solidFill>
              </a:rPr>
              <a:t>Source and sink</a:t>
            </a:r>
          </a:p>
          <a:p>
            <a:r>
              <a:rPr lang="en-GB" sz="3200" b="1" dirty="0">
                <a:solidFill>
                  <a:srgbClr val="002060"/>
                </a:solidFill>
              </a:rPr>
              <a:t>Biomimicry</a:t>
            </a:r>
          </a:p>
          <a:p>
            <a:r>
              <a:rPr lang="en-GB" sz="3200" b="1" dirty="0">
                <a:solidFill>
                  <a:srgbClr val="002060"/>
                </a:solidFill>
              </a:rPr>
              <a:t>Sustainable development </a:t>
            </a:r>
            <a:r>
              <a:rPr lang="en-US" sz="3200" b="1" dirty="0">
                <a:solidFill>
                  <a:srgbClr val="002060"/>
                </a:solidFill>
              </a:rPr>
              <a:t>“meets the needs of the present without compromising the ability of future generations to meet their own needs” (</a:t>
            </a:r>
            <a:r>
              <a:rPr lang="en-US" sz="3200" b="1" dirty="0" err="1">
                <a:solidFill>
                  <a:srgbClr val="002060"/>
                </a:solidFill>
              </a:rPr>
              <a:t>Bruntland</a:t>
            </a:r>
            <a:r>
              <a:rPr lang="en-US" sz="3200" b="1" dirty="0">
                <a:solidFill>
                  <a:srgbClr val="002060"/>
                </a:solidFill>
              </a:rPr>
              <a:t>, 1987).</a:t>
            </a:r>
          </a:p>
          <a:p>
            <a:endParaRPr lang="en-GB" dirty="0"/>
          </a:p>
          <a:p>
            <a:endParaRPr lang="en-GB" dirty="0"/>
          </a:p>
          <a:p>
            <a:endParaRPr lang="en-GB" dirty="0"/>
          </a:p>
        </p:txBody>
      </p:sp>
    </p:spTree>
    <p:extLst>
      <p:ext uri="{BB962C8B-B14F-4D97-AF65-F5344CB8AC3E}">
        <p14:creationId xmlns:p14="http://schemas.microsoft.com/office/powerpoint/2010/main" val="3572361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ubtitle 2">
            <a:extLst>
              <a:ext uri="{FF2B5EF4-FFF2-40B4-BE49-F238E27FC236}">
                <a16:creationId xmlns:a16="http://schemas.microsoft.com/office/drawing/2014/main" id="{C0FB796D-72DC-4483-B794-63F0715A9B55}"/>
              </a:ext>
            </a:extLst>
          </p:cNvPr>
          <p:cNvSpPr txBox="1">
            <a:spLocks/>
          </p:cNvSpPr>
          <p:nvPr/>
        </p:nvSpPr>
        <p:spPr bwMode="auto">
          <a:xfrm>
            <a:off x="1571625" y="1635125"/>
            <a:ext cx="68532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l"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800" b="1" i="0" u="none" strike="noStrike" kern="1200" cap="none" spc="0" normalizeH="0" baseline="0" noProof="0">
              <a:ln>
                <a:noFill/>
              </a:ln>
              <a:solidFill>
                <a:prstClr val="black"/>
              </a:solidFill>
              <a:effectLst/>
              <a:uLnTx/>
              <a:uFillTx/>
              <a:latin typeface="Helvetica Neue" charset="0"/>
              <a:ea typeface="ヒラギノ角ゴ Pro W3" charset="-128"/>
              <a:cs typeface="+mn-cs"/>
            </a:endParaRPr>
          </a:p>
        </p:txBody>
      </p:sp>
      <p:sp>
        <p:nvSpPr>
          <p:cNvPr id="37891" name="Subtitle 2">
            <a:extLst>
              <a:ext uri="{FF2B5EF4-FFF2-40B4-BE49-F238E27FC236}">
                <a16:creationId xmlns:a16="http://schemas.microsoft.com/office/drawing/2014/main" id="{1E02E358-7E8D-41A5-9F15-0DCA9BDDA51B}"/>
              </a:ext>
            </a:extLst>
          </p:cNvPr>
          <p:cNvSpPr txBox="1">
            <a:spLocks/>
          </p:cNvSpPr>
          <p:nvPr/>
        </p:nvSpPr>
        <p:spPr bwMode="auto">
          <a:xfrm>
            <a:off x="1571625" y="1422400"/>
            <a:ext cx="6853238"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l"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800" b="1" i="0" u="none" strike="noStrike" kern="1200" cap="none" spc="0" normalizeH="0" baseline="0" noProof="0">
              <a:ln>
                <a:noFill/>
              </a:ln>
              <a:solidFill>
                <a:prstClr val="black"/>
              </a:solidFill>
              <a:effectLst/>
              <a:uLnTx/>
              <a:uFillTx/>
              <a:latin typeface="Helvetica Neue" charset="0"/>
              <a:ea typeface="ヒラギノ角ゴ Pro W3" charset="-128"/>
              <a:cs typeface="+mn-cs"/>
            </a:endParaRPr>
          </a:p>
        </p:txBody>
      </p:sp>
      <p:sp>
        <p:nvSpPr>
          <p:cNvPr id="37892" name="Content Placeholder 2">
            <a:extLst>
              <a:ext uri="{FF2B5EF4-FFF2-40B4-BE49-F238E27FC236}">
                <a16:creationId xmlns:a16="http://schemas.microsoft.com/office/drawing/2014/main" id="{29DF1F55-AA5B-49CE-8906-F9D40F84DBCC}"/>
              </a:ext>
            </a:extLst>
          </p:cNvPr>
          <p:cNvSpPr>
            <a:spLocks noGrp="1"/>
          </p:cNvSpPr>
          <p:nvPr>
            <p:ph idx="1"/>
          </p:nvPr>
        </p:nvSpPr>
        <p:spPr>
          <a:xfrm>
            <a:off x="522288" y="1189038"/>
            <a:ext cx="5848350" cy="4741862"/>
          </a:xfrm>
        </p:spPr>
        <p:txBody>
          <a:bodyPr/>
          <a:lstStyle/>
          <a:p>
            <a:pPr marL="0" indent="0">
              <a:buFont typeface="Arial" panose="020B0604020202020204" pitchFamily="34" charset="0"/>
              <a:buNone/>
            </a:pPr>
            <a:r>
              <a:rPr lang="en-US" altLang="en-US" sz="2800" b="1" dirty="0"/>
              <a:t>‘Man does not make ethical progress by assimilating instruction with regard to accommodations between the ethical and the necessary, but only by hearing ever more clearly the voice of the ethical element. We must never let this sense become dulled and blunted.’</a:t>
            </a:r>
          </a:p>
          <a:p>
            <a:pPr marL="0" indent="0">
              <a:lnSpc>
                <a:spcPct val="150000"/>
              </a:lnSpc>
              <a:buFont typeface="Arial" panose="020B0604020202020204" pitchFamily="34" charset="0"/>
              <a:buNone/>
            </a:pPr>
            <a:endParaRPr lang="en-US" altLang="en-US" sz="1400" dirty="0">
              <a:latin typeface="Helvetica Neue Light" charset="0"/>
            </a:endParaRPr>
          </a:p>
          <a:p>
            <a:pPr marL="0" indent="0">
              <a:lnSpc>
                <a:spcPct val="150000"/>
              </a:lnSpc>
              <a:buFont typeface="Arial" panose="020B0604020202020204" pitchFamily="34" charset="0"/>
              <a:buNone/>
            </a:pPr>
            <a:r>
              <a:rPr lang="en-US" altLang="en-US" sz="1400" b="1" dirty="0">
                <a:latin typeface="Helvetica Neue Light" charset="0"/>
              </a:rPr>
              <a:t>Schweitzer 1923: 69 </a:t>
            </a:r>
            <a:br>
              <a:rPr lang="en-US" altLang="en-US" sz="1000" dirty="0">
                <a:latin typeface="Helvetica Neue Light" charset="0"/>
              </a:rPr>
            </a:br>
            <a:endParaRPr lang="en-US" altLang="en-US" sz="1400" dirty="0">
              <a:latin typeface="Helvetica Neue Light" charset="0"/>
            </a:endParaRPr>
          </a:p>
          <a:p>
            <a:pPr marL="0" indent="0">
              <a:lnSpc>
                <a:spcPct val="150000"/>
              </a:lnSpc>
              <a:buFont typeface="Arial" panose="020B0604020202020204" pitchFamily="34" charset="0"/>
              <a:buNone/>
            </a:pPr>
            <a:endParaRPr lang="en-US" altLang="en-US" sz="1400" dirty="0">
              <a:latin typeface="Helvetica Neue Light" charset="0"/>
            </a:endParaRPr>
          </a:p>
        </p:txBody>
      </p:sp>
      <p:sp>
        <p:nvSpPr>
          <p:cNvPr id="35848" name="Subtitle 2">
            <a:extLst>
              <a:ext uri="{FF2B5EF4-FFF2-40B4-BE49-F238E27FC236}">
                <a16:creationId xmlns:a16="http://schemas.microsoft.com/office/drawing/2014/main" id="{3839D49D-C0AE-473A-83DF-A0C593356AE7}"/>
              </a:ext>
            </a:extLst>
          </p:cNvPr>
          <p:cNvSpPr txBox="1">
            <a:spLocks/>
          </p:cNvSpPr>
          <p:nvPr/>
        </p:nvSpPr>
        <p:spPr bwMode="auto">
          <a:xfrm>
            <a:off x="1199835" y="189706"/>
            <a:ext cx="6577587"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ヒラギノ角ゴ Pro W3"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l"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4000" b="1" i="0" u="none" strike="noStrike" kern="1200" cap="none" spc="0" normalizeH="0" baseline="0" noProof="0" dirty="0">
                <a:ln>
                  <a:noFill/>
                </a:ln>
                <a:solidFill>
                  <a:prstClr val="black"/>
                </a:solidFill>
                <a:effectLst/>
                <a:uLnTx/>
                <a:uFillTx/>
                <a:latin typeface="Calibri"/>
                <a:ea typeface="ヒラギノ角ゴ Pro W3" charset="-128"/>
                <a:cs typeface="+mn-cs"/>
              </a:rPr>
              <a:t>Albert Schweitzer 1875 - 1965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085BE-1CE3-46A4-AD63-457153F4AA1F}"/>
              </a:ext>
            </a:extLst>
          </p:cNvPr>
          <p:cNvSpPr>
            <a:spLocks noGrp="1"/>
          </p:cNvSpPr>
          <p:nvPr>
            <p:ph type="title"/>
          </p:nvPr>
        </p:nvSpPr>
        <p:spPr/>
        <p:txBody>
          <a:bodyPr/>
          <a:lstStyle/>
          <a:p>
            <a:r>
              <a:rPr lang="en-US" b="1" dirty="0"/>
              <a:t>Structural barriers</a:t>
            </a:r>
            <a:endParaRPr lang="en-GB" b="1" dirty="0"/>
          </a:p>
        </p:txBody>
      </p:sp>
      <p:sp>
        <p:nvSpPr>
          <p:cNvPr id="3" name="Content Placeholder 2">
            <a:extLst>
              <a:ext uri="{FF2B5EF4-FFF2-40B4-BE49-F238E27FC236}">
                <a16:creationId xmlns:a16="http://schemas.microsoft.com/office/drawing/2014/main" id="{721BE73E-4CC0-4021-946F-11C514E460D3}"/>
              </a:ext>
            </a:extLst>
          </p:cNvPr>
          <p:cNvSpPr>
            <a:spLocks noGrp="1"/>
          </p:cNvSpPr>
          <p:nvPr>
            <p:ph idx="1"/>
          </p:nvPr>
        </p:nvSpPr>
        <p:spPr/>
        <p:txBody>
          <a:bodyPr>
            <a:normAutofit fontScale="92500" lnSpcReduction="10000"/>
          </a:bodyPr>
          <a:lstStyle/>
          <a:p>
            <a:r>
              <a:rPr lang="en-US" b="1" dirty="0"/>
              <a:t>Beyond the ears, not between them</a:t>
            </a:r>
          </a:p>
          <a:p>
            <a:r>
              <a:rPr lang="en-US" b="1" dirty="0"/>
              <a:t>Often require intervention by government</a:t>
            </a:r>
          </a:p>
          <a:p>
            <a:r>
              <a:rPr lang="en-US" b="1" dirty="0"/>
              <a:t>Ignored by neo-liberalist politicians</a:t>
            </a:r>
          </a:p>
          <a:p>
            <a:r>
              <a:rPr lang="en-US" b="1" dirty="0"/>
              <a:t>Examples: </a:t>
            </a:r>
          </a:p>
          <a:p>
            <a:r>
              <a:rPr lang="en-US" b="1" dirty="0"/>
              <a:t>lack of public transport</a:t>
            </a:r>
          </a:p>
          <a:p>
            <a:r>
              <a:rPr lang="en-US" b="1" dirty="0"/>
              <a:t>Lack of alternative energy supply</a:t>
            </a:r>
          </a:p>
          <a:p>
            <a:r>
              <a:rPr lang="en-US" b="1" dirty="0"/>
              <a:t>Lack of shops with green supply chains</a:t>
            </a:r>
          </a:p>
          <a:p>
            <a:r>
              <a:rPr lang="en-US" b="1" dirty="0"/>
              <a:t>Lack of time and money to invest in green technologies.</a:t>
            </a:r>
          </a:p>
          <a:p>
            <a:endParaRPr lang="en-US" dirty="0"/>
          </a:p>
          <a:p>
            <a:endParaRPr lang="en-GB" dirty="0"/>
          </a:p>
        </p:txBody>
      </p:sp>
    </p:spTree>
    <p:extLst>
      <p:ext uri="{BB962C8B-B14F-4D97-AF65-F5344CB8AC3E}">
        <p14:creationId xmlns:p14="http://schemas.microsoft.com/office/powerpoint/2010/main" val="240516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AD23C-46CD-42F7-B681-7850F1B6EF6B}"/>
              </a:ext>
            </a:extLst>
          </p:cNvPr>
          <p:cNvSpPr>
            <a:spLocks noGrp="1"/>
          </p:cNvSpPr>
          <p:nvPr>
            <p:ph type="title"/>
          </p:nvPr>
        </p:nvSpPr>
        <p:spPr/>
        <p:txBody>
          <a:bodyPr/>
          <a:lstStyle/>
          <a:p>
            <a:r>
              <a:rPr lang="en-GB" b="1" dirty="0"/>
              <a:t>Other more pernicious examples</a:t>
            </a:r>
          </a:p>
        </p:txBody>
      </p:sp>
      <p:sp>
        <p:nvSpPr>
          <p:cNvPr id="3" name="Content Placeholder 2">
            <a:extLst>
              <a:ext uri="{FF2B5EF4-FFF2-40B4-BE49-F238E27FC236}">
                <a16:creationId xmlns:a16="http://schemas.microsoft.com/office/drawing/2014/main" id="{7100EDA1-3319-4261-BC72-E84FC83C1EA8}"/>
              </a:ext>
            </a:extLst>
          </p:cNvPr>
          <p:cNvSpPr>
            <a:spLocks noGrp="1"/>
          </p:cNvSpPr>
          <p:nvPr>
            <p:ph idx="1"/>
          </p:nvPr>
        </p:nvSpPr>
        <p:spPr>
          <a:xfrm>
            <a:off x="457200" y="1484784"/>
            <a:ext cx="8229600" cy="4525963"/>
          </a:xfrm>
        </p:spPr>
        <p:txBody>
          <a:bodyPr/>
          <a:lstStyle/>
          <a:p>
            <a:r>
              <a:rPr lang="en-GB" b="1" dirty="0"/>
              <a:t>The reliance of our economy on growth</a:t>
            </a:r>
          </a:p>
          <a:p>
            <a:r>
              <a:rPr lang="en-GB" b="1" dirty="0"/>
              <a:t>The silo effect prevents trade offs</a:t>
            </a:r>
          </a:p>
          <a:p>
            <a:endParaRPr lang="en-GB" dirty="0"/>
          </a:p>
        </p:txBody>
      </p:sp>
    </p:spTree>
    <p:extLst>
      <p:ext uri="{BB962C8B-B14F-4D97-AF65-F5344CB8AC3E}">
        <p14:creationId xmlns:p14="http://schemas.microsoft.com/office/powerpoint/2010/main" val="4076226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2060"/>
                </a:solidFill>
              </a:rPr>
              <a:t>Psychological barriers to change: the seven dragons (Gifford, 2011)</a:t>
            </a:r>
          </a:p>
        </p:txBody>
      </p:sp>
      <p:sp>
        <p:nvSpPr>
          <p:cNvPr id="3" name="Content Placeholder 2"/>
          <p:cNvSpPr>
            <a:spLocks noGrp="1"/>
          </p:cNvSpPr>
          <p:nvPr>
            <p:ph idx="1"/>
          </p:nvPr>
        </p:nvSpPr>
        <p:spPr/>
        <p:txBody>
          <a:bodyPr/>
          <a:lstStyle/>
          <a:p>
            <a:r>
              <a:rPr lang="en-GB" b="1" dirty="0">
                <a:solidFill>
                  <a:srgbClr val="002060"/>
                </a:solidFill>
              </a:rPr>
              <a:t>1. </a:t>
            </a:r>
            <a:r>
              <a:rPr lang="en-GB" b="1" i="1" dirty="0">
                <a:solidFill>
                  <a:srgbClr val="002060"/>
                </a:solidFill>
              </a:rPr>
              <a:t>Limited cognition</a:t>
            </a:r>
            <a:r>
              <a:rPr lang="en-GB" b="1" dirty="0">
                <a:solidFill>
                  <a:srgbClr val="002060"/>
                </a:solidFill>
              </a:rPr>
              <a:t>: human thinking can act as a barrier to sustainability</a:t>
            </a:r>
          </a:p>
          <a:p>
            <a:r>
              <a:rPr lang="en-GB" b="1" dirty="0">
                <a:solidFill>
                  <a:srgbClr val="002060"/>
                </a:solidFill>
              </a:rPr>
              <a:t>Our recent ancestors were mainly concerned with their immediate group, immediate dangers and exploitable resources</a:t>
            </a:r>
          </a:p>
          <a:p>
            <a:r>
              <a:rPr lang="en-GB" b="1" dirty="0">
                <a:solidFill>
                  <a:srgbClr val="002060"/>
                </a:solidFill>
              </a:rPr>
              <a:t>This poses difficulties in responding to invisible future threats. </a:t>
            </a:r>
          </a:p>
        </p:txBody>
      </p:sp>
    </p:spTree>
    <p:extLst>
      <p:ext uri="{BB962C8B-B14F-4D97-AF65-F5344CB8AC3E}">
        <p14:creationId xmlns:p14="http://schemas.microsoft.com/office/powerpoint/2010/main" val="2512955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C421D-FA02-485C-B749-ED76622278D9}"/>
              </a:ext>
            </a:extLst>
          </p:cNvPr>
          <p:cNvSpPr>
            <a:spLocks noGrp="1"/>
          </p:cNvSpPr>
          <p:nvPr>
            <p:ph type="title"/>
          </p:nvPr>
        </p:nvSpPr>
        <p:spPr/>
        <p:txBody>
          <a:bodyPr/>
          <a:lstStyle/>
          <a:p>
            <a:r>
              <a:rPr lang="en-GB" b="1" dirty="0" err="1">
                <a:solidFill>
                  <a:srgbClr val="002060"/>
                </a:solidFill>
              </a:rPr>
              <a:t>Settlerdom</a:t>
            </a:r>
            <a:endParaRPr lang="en-GB" b="1" dirty="0">
              <a:solidFill>
                <a:srgbClr val="002060"/>
              </a:solidFill>
            </a:endParaRPr>
          </a:p>
        </p:txBody>
      </p:sp>
      <p:sp>
        <p:nvSpPr>
          <p:cNvPr id="3" name="Content Placeholder 2">
            <a:extLst>
              <a:ext uri="{FF2B5EF4-FFF2-40B4-BE49-F238E27FC236}">
                <a16:creationId xmlns:a16="http://schemas.microsoft.com/office/drawing/2014/main" id="{F06D8066-9665-44A0-9519-1562D5CD3B2F}"/>
              </a:ext>
            </a:extLst>
          </p:cNvPr>
          <p:cNvSpPr>
            <a:spLocks noGrp="1"/>
          </p:cNvSpPr>
          <p:nvPr>
            <p:ph idx="1"/>
          </p:nvPr>
        </p:nvSpPr>
        <p:spPr>
          <a:xfrm>
            <a:off x="-36512" y="3832448"/>
            <a:ext cx="6552728" cy="2980928"/>
          </a:xfrm>
          <a:solidFill>
            <a:schemeClr val="bg1">
              <a:alpha val="66000"/>
            </a:schemeClr>
          </a:solidFill>
          <a:effectLst>
            <a:softEdge rad="88900"/>
          </a:effectLst>
        </p:spPr>
        <p:txBody>
          <a:bodyPr>
            <a:normAutofit fontScale="92500"/>
          </a:bodyPr>
          <a:lstStyle/>
          <a:p>
            <a:r>
              <a:rPr lang="en-US" b="1" dirty="0">
                <a:solidFill>
                  <a:srgbClr val="002060"/>
                </a:solidFill>
              </a:rPr>
              <a:t>Named after the 'settlers' attitudinal typology devised to describe people with sustenance-driven needs</a:t>
            </a:r>
          </a:p>
          <a:p>
            <a:r>
              <a:rPr lang="en-US" b="1" dirty="0">
                <a:solidFill>
                  <a:srgbClr val="002060"/>
                </a:solidFill>
              </a:rPr>
              <a:t>-concerns about intangibles are dismissed as irrelevant compared to fundamental priorities.</a:t>
            </a:r>
          </a:p>
          <a:p>
            <a:endParaRPr lang="en-GB" dirty="0">
              <a:solidFill>
                <a:srgbClr val="002060"/>
              </a:solidFill>
            </a:endParaRPr>
          </a:p>
        </p:txBody>
      </p:sp>
      <p:sp>
        <p:nvSpPr>
          <p:cNvPr id="6" name="TextBox 5">
            <a:extLst>
              <a:ext uri="{FF2B5EF4-FFF2-40B4-BE49-F238E27FC236}">
                <a16:creationId xmlns:a16="http://schemas.microsoft.com/office/drawing/2014/main" id="{3724044E-B932-4D0E-916B-FA3BD6DA6D60}"/>
              </a:ext>
            </a:extLst>
          </p:cNvPr>
          <p:cNvSpPr txBox="1"/>
          <p:nvPr/>
        </p:nvSpPr>
        <p:spPr>
          <a:xfrm>
            <a:off x="5796136" y="44624"/>
            <a:ext cx="3354252" cy="769441"/>
          </a:xfrm>
          <a:prstGeom prst="rect">
            <a:avLst/>
          </a:prstGeom>
          <a:solidFill>
            <a:schemeClr val="bg1">
              <a:alpha val="73000"/>
            </a:schemeClr>
          </a:solidFill>
          <a:effectLst>
            <a:softEdge rad="63500"/>
          </a:effectLst>
        </p:spPr>
        <p:txBody>
          <a:bodyPr wrap="none" rtlCol="0">
            <a:spAutoFit/>
          </a:bodyPr>
          <a:lstStyle/>
          <a:p>
            <a:pPr algn="ctr"/>
            <a:r>
              <a:rPr lang="en-GB" sz="4400" b="1" dirty="0">
                <a:solidFill>
                  <a:srgbClr val="002060"/>
                </a:solidFill>
              </a:rPr>
              <a:t>SETTLERDOM</a:t>
            </a:r>
          </a:p>
        </p:txBody>
      </p:sp>
    </p:spTree>
    <p:extLst>
      <p:ext uri="{BB962C8B-B14F-4D97-AF65-F5344CB8AC3E}">
        <p14:creationId xmlns:p14="http://schemas.microsoft.com/office/powerpoint/2010/main" val="1806097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B500-F6D3-421A-8103-C833EB9C3C20}"/>
              </a:ext>
            </a:extLst>
          </p:cNvPr>
          <p:cNvSpPr>
            <a:spLocks noGrp="1"/>
          </p:cNvSpPr>
          <p:nvPr>
            <p:ph type="title"/>
          </p:nvPr>
        </p:nvSpPr>
        <p:spPr>
          <a:xfrm>
            <a:off x="457200" y="-90264"/>
            <a:ext cx="8229600" cy="1143000"/>
          </a:xfrm>
        </p:spPr>
        <p:txBody>
          <a:bodyPr/>
          <a:lstStyle/>
          <a:p>
            <a:r>
              <a:rPr lang="en-GB" b="1" dirty="0"/>
              <a:t>Externalizing the costs</a:t>
            </a:r>
          </a:p>
        </p:txBody>
      </p:sp>
      <p:sp>
        <p:nvSpPr>
          <p:cNvPr id="4" name="Content Placeholder 3">
            <a:extLst>
              <a:ext uri="{FF2B5EF4-FFF2-40B4-BE49-F238E27FC236}">
                <a16:creationId xmlns:a16="http://schemas.microsoft.com/office/drawing/2014/main" id="{3D79A76B-3C23-437B-9213-F83E9333E1FA}"/>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733830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DD78C-44F6-484A-879B-C784A7BD47BF}"/>
              </a:ext>
            </a:extLst>
          </p:cNvPr>
          <p:cNvSpPr>
            <a:spLocks noGrp="1"/>
          </p:cNvSpPr>
          <p:nvPr>
            <p:ph type="title"/>
          </p:nvPr>
        </p:nvSpPr>
        <p:spPr>
          <a:xfrm>
            <a:off x="107504" y="274638"/>
            <a:ext cx="8856984" cy="1143000"/>
          </a:xfrm>
        </p:spPr>
        <p:txBody>
          <a:bodyPr>
            <a:normAutofit fontScale="90000"/>
          </a:bodyPr>
          <a:lstStyle/>
          <a:p>
            <a:r>
              <a:rPr lang="en-GB" b="1" dirty="0"/>
              <a:t>What you don’t know won’t hurt you…</a:t>
            </a:r>
          </a:p>
        </p:txBody>
      </p:sp>
      <p:sp>
        <p:nvSpPr>
          <p:cNvPr id="4" name="Content Placeholder 3">
            <a:extLst>
              <a:ext uri="{FF2B5EF4-FFF2-40B4-BE49-F238E27FC236}">
                <a16:creationId xmlns:a16="http://schemas.microsoft.com/office/drawing/2014/main" id="{DADD4FD6-1EDF-4406-AAC4-61BF5833943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439183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The Seven Dragons</a:t>
            </a:r>
          </a:p>
        </p:txBody>
      </p:sp>
      <p:sp>
        <p:nvSpPr>
          <p:cNvPr id="3" name="Content Placeholder 2"/>
          <p:cNvSpPr>
            <a:spLocks noGrp="1"/>
          </p:cNvSpPr>
          <p:nvPr>
            <p:ph idx="1"/>
          </p:nvPr>
        </p:nvSpPr>
        <p:spPr/>
        <p:txBody>
          <a:bodyPr>
            <a:normAutofit fontScale="92500" lnSpcReduction="10000"/>
          </a:bodyPr>
          <a:lstStyle/>
          <a:p>
            <a:r>
              <a:rPr lang="en-GB" b="1" i="1" dirty="0">
                <a:solidFill>
                  <a:srgbClr val="002060"/>
                </a:solidFill>
              </a:rPr>
              <a:t>2. Ideology</a:t>
            </a:r>
            <a:r>
              <a:rPr lang="en-GB" b="1" dirty="0">
                <a:solidFill>
                  <a:srgbClr val="002060"/>
                </a:solidFill>
              </a:rPr>
              <a:t>: the philosophical world view held, be it scientific, religious, humanist or political philosophy</a:t>
            </a:r>
          </a:p>
          <a:p>
            <a:r>
              <a:rPr lang="en-GB" b="1" dirty="0">
                <a:solidFill>
                  <a:srgbClr val="002060"/>
                </a:solidFill>
              </a:rPr>
              <a:t>The ABC (attitude, behaviour and choice) approach shifts blame on consumers</a:t>
            </a:r>
          </a:p>
          <a:p>
            <a:r>
              <a:rPr lang="en-GB" b="1" i="1" dirty="0">
                <a:solidFill>
                  <a:srgbClr val="002060"/>
                </a:solidFill>
              </a:rPr>
              <a:t>System justification theory </a:t>
            </a:r>
            <a:r>
              <a:rPr lang="en-GB" b="1" dirty="0">
                <a:solidFill>
                  <a:srgbClr val="002060"/>
                </a:solidFill>
              </a:rPr>
              <a:t>combines three needs that humans experience: the need to be part of a group, the need to maintain the </a:t>
            </a:r>
            <a:r>
              <a:rPr lang="en-GB" b="1" i="1" dirty="0">
                <a:solidFill>
                  <a:srgbClr val="002060"/>
                </a:solidFill>
              </a:rPr>
              <a:t>status quo </a:t>
            </a:r>
            <a:r>
              <a:rPr lang="en-GB" b="1" dirty="0">
                <a:solidFill>
                  <a:srgbClr val="002060"/>
                </a:solidFill>
              </a:rPr>
              <a:t>within that group and the need for security and stability. </a:t>
            </a:r>
          </a:p>
        </p:txBody>
      </p:sp>
    </p:spTree>
    <p:extLst>
      <p:ext uri="{BB962C8B-B14F-4D97-AF65-F5344CB8AC3E}">
        <p14:creationId xmlns:p14="http://schemas.microsoft.com/office/powerpoint/2010/main" val="3644758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45977-A167-4DC8-BE14-4DFA5120616F}"/>
              </a:ext>
            </a:extLst>
          </p:cNvPr>
          <p:cNvSpPr>
            <a:spLocks noGrp="1"/>
          </p:cNvSpPr>
          <p:nvPr>
            <p:ph type="title"/>
          </p:nvPr>
        </p:nvSpPr>
        <p:spPr/>
        <p:txBody>
          <a:bodyPr/>
          <a:lstStyle/>
          <a:p>
            <a:r>
              <a:rPr lang="en-GB" b="1" dirty="0"/>
              <a:t>Reinforced philosophy</a:t>
            </a:r>
          </a:p>
        </p:txBody>
      </p:sp>
      <p:sp>
        <p:nvSpPr>
          <p:cNvPr id="3" name="Content Placeholder 2">
            <a:extLst>
              <a:ext uri="{FF2B5EF4-FFF2-40B4-BE49-F238E27FC236}">
                <a16:creationId xmlns:a16="http://schemas.microsoft.com/office/drawing/2014/main" id="{585286CD-F2EF-4286-9D25-5BFEF8FB4348}"/>
              </a:ext>
            </a:extLst>
          </p:cNvPr>
          <p:cNvSpPr>
            <a:spLocks noGrp="1"/>
          </p:cNvSpPr>
          <p:nvPr>
            <p:ph idx="1"/>
          </p:nvPr>
        </p:nvSpPr>
        <p:spPr/>
        <p:txBody>
          <a:bodyPr/>
          <a:lstStyle/>
          <a:p>
            <a:r>
              <a:rPr lang="en-GB" sz="3600" b="1" dirty="0"/>
              <a:t>Education</a:t>
            </a:r>
          </a:p>
          <a:p>
            <a:r>
              <a:rPr lang="en-GB" sz="3600" b="1" dirty="0"/>
              <a:t>Employment</a:t>
            </a:r>
          </a:p>
          <a:p>
            <a:r>
              <a:rPr lang="en-GB" sz="3600" b="1" dirty="0"/>
              <a:t>Social interactions</a:t>
            </a:r>
          </a:p>
          <a:p>
            <a:endParaRPr lang="en-GB" dirty="0"/>
          </a:p>
        </p:txBody>
      </p:sp>
    </p:spTree>
    <p:extLst>
      <p:ext uri="{BB962C8B-B14F-4D97-AF65-F5344CB8AC3E}">
        <p14:creationId xmlns:p14="http://schemas.microsoft.com/office/powerpoint/2010/main" val="207612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02916-0433-4A99-AFCB-DB0202628A3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8D2C431-93CE-4229-921D-9FAF2704FBBE}"/>
              </a:ext>
            </a:extLst>
          </p:cNvPr>
          <p:cNvSpPr>
            <a:spLocks noGrp="1"/>
          </p:cNvSpPr>
          <p:nvPr>
            <p:ph idx="1"/>
          </p:nvPr>
        </p:nvSpPr>
        <p:spPr/>
        <p:txBody>
          <a:bodyPr/>
          <a:lstStyle/>
          <a:p>
            <a:pPr marL="0" indent="0">
              <a:buNone/>
            </a:pPr>
            <a:endParaRPr lang="en-GB" dirty="0"/>
          </a:p>
        </p:txBody>
      </p:sp>
      <p:sp>
        <p:nvSpPr>
          <p:cNvPr id="4" name="TextBox 3">
            <a:extLst>
              <a:ext uri="{FF2B5EF4-FFF2-40B4-BE49-F238E27FC236}">
                <a16:creationId xmlns:a16="http://schemas.microsoft.com/office/drawing/2014/main" id="{D316EDCA-553B-4E2F-9FBE-9D4AA29E7A2B}"/>
              </a:ext>
            </a:extLst>
          </p:cNvPr>
          <p:cNvSpPr txBox="1"/>
          <p:nvPr/>
        </p:nvSpPr>
        <p:spPr>
          <a:xfrm>
            <a:off x="1115616" y="862841"/>
            <a:ext cx="6912768" cy="2062103"/>
          </a:xfrm>
          <a:prstGeom prst="rect">
            <a:avLst/>
          </a:prstGeom>
          <a:noFill/>
        </p:spPr>
        <p:txBody>
          <a:bodyPr wrap="square" rtlCol="0">
            <a:spAutoFit/>
          </a:bodyPr>
          <a:lstStyle/>
          <a:p>
            <a:r>
              <a:rPr lang="en-GB" sz="3200" b="1" dirty="0">
                <a:solidFill>
                  <a:srgbClr val="002060"/>
                </a:solidFill>
              </a:rPr>
              <a:t>“At every level, the greatest obstacle to transforming the world is that we lack the clarity and imagination to conceive that it could be different”</a:t>
            </a:r>
          </a:p>
        </p:txBody>
      </p:sp>
      <p:sp>
        <p:nvSpPr>
          <p:cNvPr id="7" name="TextBox 6">
            <a:extLst>
              <a:ext uri="{FF2B5EF4-FFF2-40B4-BE49-F238E27FC236}">
                <a16:creationId xmlns:a16="http://schemas.microsoft.com/office/drawing/2014/main" id="{2E9A197A-BAA0-4971-A8C8-10AFD0CA1A0A}"/>
              </a:ext>
            </a:extLst>
          </p:cNvPr>
          <p:cNvSpPr txBox="1"/>
          <p:nvPr/>
        </p:nvSpPr>
        <p:spPr>
          <a:xfrm>
            <a:off x="3347864" y="3121804"/>
            <a:ext cx="5662384" cy="523220"/>
          </a:xfrm>
          <a:prstGeom prst="rect">
            <a:avLst/>
          </a:prstGeom>
          <a:noFill/>
        </p:spPr>
        <p:txBody>
          <a:bodyPr wrap="none" rtlCol="0">
            <a:spAutoFit/>
          </a:bodyPr>
          <a:lstStyle/>
          <a:p>
            <a:r>
              <a:rPr lang="en-GB" sz="2800" b="1" dirty="0">
                <a:solidFill>
                  <a:srgbClr val="002060"/>
                </a:solidFill>
              </a:rPr>
              <a:t>Roberto Unger, Brazilian philosopher</a:t>
            </a:r>
          </a:p>
        </p:txBody>
      </p:sp>
    </p:spTree>
    <p:extLst>
      <p:ext uri="{BB962C8B-B14F-4D97-AF65-F5344CB8AC3E}">
        <p14:creationId xmlns:p14="http://schemas.microsoft.com/office/powerpoint/2010/main" val="3385814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D2BF-D331-458D-8C52-7F5C223AA361}"/>
              </a:ext>
            </a:extLst>
          </p:cNvPr>
          <p:cNvSpPr>
            <a:spLocks noGrp="1"/>
          </p:cNvSpPr>
          <p:nvPr>
            <p:ph type="title"/>
          </p:nvPr>
        </p:nvSpPr>
        <p:spPr/>
        <p:txBody>
          <a:bodyPr>
            <a:normAutofit/>
          </a:bodyPr>
          <a:lstStyle/>
          <a:p>
            <a:pPr algn="ctr"/>
            <a:r>
              <a:rPr lang="en-US" sz="4000" b="1" dirty="0">
                <a:solidFill>
                  <a:srgbClr val="002060"/>
                </a:solidFill>
                <a:latin typeface="+mn-lt"/>
              </a:rPr>
              <a:t>Tensions between worldviews</a:t>
            </a:r>
            <a:endParaRPr lang="en-GB" sz="4000" b="1" dirty="0">
              <a:solidFill>
                <a:srgbClr val="002060"/>
              </a:solidFill>
              <a:latin typeface="+mn-lt"/>
            </a:endParaRPr>
          </a:p>
        </p:txBody>
      </p:sp>
      <p:sp>
        <p:nvSpPr>
          <p:cNvPr id="3" name="Content Placeholder 2">
            <a:extLst>
              <a:ext uri="{FF2B5EF4-FFF2-40B4-BE49-F238E27FC236}">
                <a16:creationId xmlns:a16="http://schemas.microsoft.com/office/drawing/2014/main" id="{E4CE2109-008A-48AE-AB72-A93387033991}"/>
              </a:ext>
            </a:extLst>
          </p:cNvPr>
          <p:cNvSpPr>
            <a:spLocks noGrp="1"/>
          </p:cNvSpPr>
          <p:nvPr>
            <p:ph idx="1"/>
          </p:nvPr>
        </p:nvSpPr>
        <p:spPr/>
        <p:txBody>
          <a:bodyPr/>
          <a:lstStyle/>
          <a:p>
            <a:endParaRPr lang="en-GB" dirty="0"/>
          </a:p>
        </p:txBody>
      </p:sp>
      <p:pic>
        <p:nvPicPr>
          <p:cNvPr id="8" name="Picture 7">
            <a:extLst>
              <a:ext uri="{FF2B5EF4-FFF2-40B4-BE49-F238E27FC236}">
                <a16:creationId xmlns:a16="http://schemas.microsoft.com/office/drawing/2014/main" id="{6D63063B-0C6C-4B23-93C6-118612AE7EBE}"/>
              </a:ext>
            </a:extLst>
          </p:cNvPr>
          <p:cNvPicPr>
            <a:picLocks noChangeAspect="1"/>
          </p:cNvPicPr>
          <p:nvPr/>
        </p:nvPicPr>
        <p:blipFill>
          <a:blip r:embed="rId2"/>
          <a:stretch>
            <a:fillRect/>
          </a:stretch>
        </p:blipFill>
        <p:spPr>
          <a:xfrm>
            <a:off x="0" y="2348880"/>
            <a:ext cx="9144000" cy="4048528"/>
          </a:xfrm>
          <a:prstGeom prst="rect">
            <a:avLst/>
          </a:prstGeom>
        </p:spPr>
      </p:pic>
    </p:spTree>
    <p:extLst>
      <p:ext uri="{BB962C8B-B14F-4D97-AF65-F5344CB8AC3E}">
        <p14:creationId xmlns:p14="http://schemas.microsoft.com/office/powerpoint/2010/main" val="1172249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b="1" i="1" dirty="0">
                <a:solidFill>
                  <a:srgbClr val="002060"/>
                </a:solidFill>
              </a:rPr>
              <a:t>3. Comparisons with other people</a:t>
            </a:r>
            <a:r>
              <a:rPr lang="en-GB" b="1" dirty="0">
                <a:solidFill>
                  <a:srgbClr val="002060"/>
                </a:solidFill>
              </a:rPr>
              <a:t>: people derive their social norms from sampling their immediate circle of friends – koinophilia</a:t>
            </a:r>
          </a:p>
          <a:p>
            <a:r>
              <a:rPr lang="en-GB" b="1" dirty="0">
                <a:solidFill>
                  <a:srgbClr val="002060"/>
                </a:solidFill>
              </a:rPr>
              <a:t>Fundamental to the invisible hand and to Ubuntu</a:t>
            </a:r>
          </a:p>
          <a:p>
            <a:r>
              <a:rPr lang="en-GB" b="1" dirty="0">
                <a:solidFill>
                  <a:srgbClr val="002060"/>
                </a:solidFill>
              </a:rPr>
              <a:t>but requires tripartite approach</a:t>
            </a:r>
          </a:p>
          <a:p>
            <a:r>
              <a:rPr lang="en-GB" b="1" dirty="0">
                <a:solidFill>
                  <a:srgbClr val="002060"/>
                </a:solidFill>
              </a:rPr>
              <a:t>And a functional society.</a:t>
            </a:r>
          </a:p>
        </p:txBody>
      </p:sp>
    </p:spTree>
    <p:extLst>
      <p:ext uri="{BB962C8B-B14F-4D97-AF65-F5344CB8AC3E}">
        <p14:creationId xmlns:p14="http://schemas.microsoft.com/office/powerpoint/2010/main" val="15272298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CB7DB-2A2F-43E5-85BB-43957BBDD6F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825B291-9FE7-4D76-B13C-7B8F2022D93E}"/>
              </a:ext>
            </a:extLst>
          </p:cNvPr>
          <p:cNvSpPr>
            <a:spLocks noGrp="1"/>
          </p:cNvSpPr>
          <p:nvPr>
            <p:ph idx="1"/>
          </p:nvPr>
        </p:nvSpPr>
        <p:spPr/>
        <p:txBody>
          <a:bodyPr/>
          <a:lstStyle/>
          <a:p>
            <a:r>
              <a:rPr lang="en-GB" b="1" i="1" dirty="0">
                <a:solidFill>
                  <a:srgbClr val="002060"/>
                </a:solidFill>
              </a:rPr>
              <a:t>4. Sunk costs: </a:t>
            </a:r>
            <a:r>
              <a:rPr lang="en-GB" b="1" dirty="0">
                <a:solidFill>
                  <a:srgbClr val="002060"/>
                </a:solidFill>
              </a:rPr>
              <a:t>if a consumer has invested heavily in, say, a car, he/she will be reticent to reduce their use of it and switch to public transport</a:t>
            </a:r>
          </a:p>
          <a:p>
            <a:r>
              <a:rPr lang="en-GB" b="1" i="1" dirty="0">
                <a:solidFill>
                  <a:srgbClr val="002060"/>
                </a:solidFill>
              </a:rPr>
              <a:t>5. </a:t>
            </a:r>
            <a:r>
              <a:rPr lang="en-GB" b="1" i="1" dirty="0" err="1">
                <a:solidFill>
                  <a:srgbClr val="002060"/>
                </a:solidFill>
              </a:rPr>
              <a:t>Discreedence</a:t>
            </a:r>
            <a:r>
              <a:rPr lang="en-GB" b="1" i="1" dirty="0">
                <a:solidFill>
                  <a:srgbClr val="002060"/>
                </a:solidFill>
              </a:rPr>
              <a:t>: </a:t>
            </a:r>
            <a:r>
              <a:rPr lang="en-GB" b="1" dirty="0">
                <a:solidFill>
                  <a:srgbClr val="002060"/>
                </a:solidFill>
              </a:rPr>
              <a:t>Mistrust or distrust of an organization greatly effects how well we respond to that organization. </a:t>
            </a:r>
          </a:p>
          <a:p>
            <a:endParaRPr lang="en-GB" dirty="0"/>
          </a:p>
        </p:txBody>
      </p:sp>
    </p:spTree>
    <p:extLst>
      <p:ext uri="{BB962C8B-B14F-4D97-AF65-F5344CB8AC3E}">
        <p14:creationId xmlns:p14="http://schemas.microsoft.com/office/powerpoint/2010/main" val="703028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b="1" i="1" dirty="0">
                <a:solidFill>
                  <a:srgbClr val="002060"/>
                </a:solidFill>
              </a:rPr>
              <a:t>6. Perceived risk: </a:t>
            </a:r>
            <a:r>
              <a:rPr lang="en-GB" b="1" dirty="0">
                <a:solidFill>
                  <a:srgbClr val="002060"/>
                </a:solidFill>
              </a:rPr>
              <a:t>What could the cost of sustainability actually be? </a:t>
            </a:r>
          </a:p>
          <a:p>
            <a:r>
              <a:rPr lang="en-GB" b="1" dirty="0">
                <a:solidFill>
                  <a:srgbClr val="002060"/>
                </a:solidFill>
              </a:rPr>
              <a:t>includes concerns over time (would public transport take me longer?), </a:t>
            </a:r>
          </a:p>
          <a:p>
            <a:r>
              <a:rPr lang="en-GB" b="1" dirty="0">
                <a:solidFill>
                  <a:srgbClr val="002060"/>
                </a:solidFill>
              </a:rPr>
              <a:t>society (what will others think?), </a:t>
            </a:r>
          </a:p>
          <a:p>
            <a:r>
              <a:rPr lang="en-GB" b="1" dirty="0">
                <a:solidFill>
                  <a:srgbClr val="002060"/>
                </a:solidFill>
              </a:rPr>
              <a:t>psychology (will my self-esteem be damaged by driving a smaller car?), </a:t>
            </a:r>
          </a:p>
          <a:p>
            <a:r>
              <a:rPr lang="en-GB" b="1" dirty="0">
                <a:solidFill>
                  <a:srgbClr val="002060"/>
                </a:solidFill>
              </a:rPr>
              <a:t>functionality (will it really work as well as my more polluting model?) </a:t>
            </a:r>
          </a:p>
          <a:p>
            <a:r>
              <a:rPr lang="en-GB" b="1" dirty="0">
                <a:solidFill>
                  <a:srgbClr val="002060"/>
                </a:solidFill>
              </a:rPr>
              <a:t>and finance (will the cost be more?).</a:t>
            </a:r>
          </a:p>
        </p:txBody>
      </p:sp>
    </p:spTree>
    <p:extLst>
      <p:ext uri="{BB962C8B-B14F-4D97-AF65-F5344CB8AC3E}">
        <p14:creationId xmlns:p14="http://schemas.microsoft.com/office/powerpoint/2010/main" val="2554212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b="1" i="1" dirty="0">
                <a:solidFill>
                  <a:srgbClr val="002060"/>
                </a:solidFill>
              </a:rPr>
              <a:t>7. rebound effect: </a:t>
            </a:r>
            <a:r>
              <a:rPr lang="en-GB" b="1" dirty="0">
                <a:solidFill>
                  <a:srgbClr val="002060"/>
                </a:solidFill>
              </a:rPr>
              <a:t>we may have a greener car, but now we do many more miles in it.  The rebound effect is also termed the Jevons paradox.</a:t>
            </a:r>
          </a:p>
        </p:txBody>
      </p:sp>
      <p:pic>
        <p:nvPicPr>
          <p:cNvPr id="4098" name="Picture 2" descr="https://didacticdiscourse.files.wordpress.com/2011/11/jevons-paradox3.png?w=300&amp;h=218">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3068960"/>
            <a:ext cx="4873724" cy="3541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24870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2060"/>
                </a:solidFill>
              </a:rPr>
              <a:t>Note: These barriers are always exploited by those opposing change!</a:t>
            </a:r>
          </a:p>
        </p:txBody>
      </p:sp>
      <p:sp>
        <p:nvSpPr>
          <p:cNvPr id="3" name="Content Placeholder 2"/>
          <p:cNvSpPr>
            <a:spLocks noGrp="1"/>
          </p:cNvSpPr>
          <p:nvPr>
            <p:ph idx="1"/>
          </p:nvPr>
        </p:nvSpPr>
        <p:spPr/>
        <p:txBody>
          <a:bodyPr/>
          <a:lstStyle/>
          <a:p>
            <a:r>
              <a:rPr lang="en-GB" b="1" i="1" dirty="0">
                <a:solidFill>
                  <a:srgbClr val="002060"/>
                </a:solidFill>
              </a:rPr>
              <a:t>Limited cognition</a:t>
            </a:r>
          </a:p>
          <a:p>
            <a:r>
              <a:rPr lang="en-GB" sz="3000" b="1" i="1" dirty="0">
                <a:solidFill>
                  <a:srgbClr val="002060"/>
                </a:solidFill>
              </a:rPr>
              <a:t>Ideology</a:t>
            </a:r>
          </a:p>
          <a:p>
            <a:r>
              <a:rPr lang="en-GB" sz="3000" b="1" i="1" dirty="0">
                <a:solidFill>
                  <a:srgbClr val="002060"/>
                </a:solidFill>
              </a:rPr>
              <a:t>Comparisons with other people</a:t>
            </a:r>
          </a:p>
          <a:p>
            <a:r>
              <a:rPr lang="en-GB" sz="3000" b="1" i="1" dirty="0">
                <a:solidFill>
                  <a:srgbClr val="002060"/>
                </a:solidFill>
              </a:rPr>
              <a:t>Sunk costs</a:t>
            </a:r>
          </a:p>
          <a:p>
            <a:r>
              <a:rPr lang="en-GB" sz="3000" b="1" i="1" dirty="0" err="1">
                <a:solidFill>
                  <a:srgbClr val="002060"/>
                </a:solidFill>
              </a:rPr>
              <a:t>Discredence</a:t>
            </a:r>
            <a:endParaRPr lang="en-GB" sz="3000" b="1" i="1" dirty="0">
              <a:solidFill>
                <a:srgbClr val="002060"/>
              </a:solidFill>
            </a:endParaRPr>
          </a:p>
          <a:p>
            <a:r>
              <a:rPr lang="en-GB" sz="3000" b="1" i="1" dirty="0">
                <a:solidFill>
                  <a:srgbClr val="002060"/>
                </a:solidFill>
              </a:rPr>
              <a:t>Perceived risk</a:t>
            </a:r>
          </a:p>
          <a:p>
            <a:r>
              <a:rPr lang="en-GB" b="1" i="1" dirty="0">
                <a:solidFill>
                  <a:srgbClr val="002060"/>
                </a:solidFill>
              </a:rPr>
              <a:t>rebound effect</a:t>
            </a:r>
            <a:endParaRPr lang="en-GB" sz="3000" b="1" i="1" dirty="0">
              <a:solidFill>
                <a:srgbClr val="002060"/>
              </a:solidFill>
            </a:endParaRPr>
          </a:p>
          <a:p>
            <a:endParaRPr lang="en-GB" sz="3000" b="1" i="1" dirty="0">
              <a:solidFill>
                <a:srgbClr val="002060"/>
              </a:solidFill>
            </a:endParaRPr>
          </a:p>
          <a:p>
            <a:endParaRPr lang="en-GB" sz="3000" b="1" i="1" dirty="0">
              <a:solidFill>
                <a:srgbClr val="002060"/>
              </a:solidFill>
            </a:endParaRPr>
          </a:p>
          <a:p>
            <a:endParaRPr lang="en-GB" sz="3000" b="1" i="1" dirty="0">
              <a:solidFill>
                <a:srgbClr val="002060"/>
              </a:solidFill>
            </a:endParaRPr>
          </a:p>
          <a:p>
            <a:endParaRPr lang="en-GB" sz="3000" b="1" i="1" dirty="0">
              <a:solidFill>
                <a:srgbClr val="002060"/>
              </a:solidFill>
            </a:endParaRPr>
          </a:p>
          <a:p>
            <a:endParaRPr lang="en-GB" b="1" i="1" dirty="0">
              <a:solidFill>
                <a:srgbClr val="002060"/>
              </a:solidFill>
            </a:endParaRPr>
          </a:p>
          <a:p>
            <a:endParaRPr lang="en-GB" dirty="0"/>
          </a:p>
        </p:txBody>
      </p:sp>
    </p:spTree>
    <p:extLst>
      <p:ext uri="{BB962C8B-B14F-4D97-AF65-F5344CB8AC3E}">
        <p14:creationId xmlns:p14="http://schemas.microsoft.com/office/powerpoint/2010/main" val="1393059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Slaying the dragons</a:t>
            </a: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8574184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17E5E-39C5-4416-82A5-86E219411032}"/>
              </a:ext>
            </a:extLst>
          </p:cNvPr>
          <p:cNvSpPr>
            <a:spLocks noGrp="1"/>
          </p:cNvSpPr>
          <p:nvPr>
            <p:ph type="title"/>
          </p:nvPr>
        </p:nvSpPr>
        <p:spPr/>
        <p:txBody>
          <a:bodyPr/>
          <a:lstStyle/>
          <a:p>
            <a:r>
              <a:rPr lang="en-US" b="1" dirty="0">
                <a:solidFill>
                  <a:srgbClr val="002060"/>
                </a:solidFill>
              </a:rPr>
              <a:t>The five philosophical barriers</a:t>
            </a:r>
            <a:endParaRPr lang="en-GB" b="1" dirty="0">
              <a:solidFill>
                <a:srgbClr val="002060"/>
              </a:solidFill>
            </a:endParaRPr>
          </a:p>
        </p:txBody>
      </p:sp>
      <p:sp>
        <p:nvSpPr>
          <p:cNvPr id="3" name="Content Placeholder 2">
            <a:extLst>
              <a:ext uri="{FF2B5EF4-FFF2-40B4-BE49-F238E27FC236}">
                <a16:creationId xmlns:a16="http://schemas.microsoft.com/office/drawing/2014/main" id="{0A07C752-6EA0-4C3A-98E6-249A38DF9CAE}"/>
              </a:ext>
            </a:extLst>
          </p:cNvPr>
          <p:cNvSpPr>
            <a:spLocks noGrp="1"/>
          </p:cNvSpPr>
          <p:nvPr>
            <p:ph idx="1"/>
          </p:nvPr>
        </p:nvSpPr>
        <p:spPr/>
        <p:txBody>
          <a:bodyPr/>
          <a:lstStyle/>
          <a:p>
            <a:r>
              <a:rPr lang="en-US" b="1" dirty="0">
                <a:solidFill>
                  <a:srgbClr val="002060"/>
                </a:solidFill>
              </a:rPr>
              <a:t>Solution space mostly gathers around embracing systems thinking</a:t>
            </a:r>
          </a:p>
          <a:p>
            <a:r>
              <a:rPr lang="en-US" b="1" dirty="0">
                <a:solidFill>
                  <a:srgbClr val="002060"/>
                </a:solidFill>
              </a:rPr>
              <a:t>Respect for the environment and for indigenous thinking are also needed.</a:t>
            </a:r>
            <a:endParaRPr lang="en-GB" b="1" dirty="0">
              <a:solidFill>
                <a:srgbClr val="002060"/>
              </a:solidFill>
            </a:endParaRPr>
          </a:p>
        </p:txBody>
      </p:sp>
    </p:spTree>
    <p:extLst>
      <p:ext uri="{BB962C8B-B14F-4D97-AF65-F5344CB8AC3E}">
        <p14:creationId xmlns:p14="http://schemas.microsoft.com/office/powerpoint/2010/main" val="1447261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C1DE7-8EBB-471D-80C3-52C628043BAE}"/>
              </a:ext>
            </a:extLst>
          </p:cNvPr>
          <p:cNvSpPr>
            <a:spLocks noGrp="1"/>
          </p:cNvSpPr>
          <p:nvPr>
            <p:ph type="title"/>
          </p:nvPr>
        </p:nvSpPr>
        <p:spPr/>
        <p:txBody>
          <a:bodyPr/>
          <a:lstStyle/>
          <a:p>
            <a:r>
              <a:rPr lang="en-US" b="1" dirty="0">
                <a:solidFill>
                  <a:srgbClr val="002060"/>
                </a:solidFill>
              </a:rPr>
              <a:t>2. Structural barriers</a:t>
            </a:r>
            <a:endParaRPr lang="en-GB" b="1" dirty="0">
              <a:solidFill>
                <a:srgbClr val="002060"/>
              </a:solidFill>
            </a:endParaRPr>
          </a:p>
        </p:txBody>
      </p:sp>
      <p:sp>
        <p:nvSpPr>
          <p:cNvPr id="3" name="Content Placeholder 2">
            <a:extLst>
              <a:ext uri="{FF2B5EF4-FFF2-40B4-BE49-F238E27FC236}">
                <a16:creationId xmlns:a16="http://schemas.microsoft.com/office/drawing/2014/main" id="{DDB74ED5-9813-4D45-8CDC-B079D72F2C5D}"/>
              </a:ext>
            </a:extLst>
          </p:cNvPr>
          <p:cNvSpPr>
            <a:spLocks noGrp="1"/>
          </p:cNvSpPr>
          <p:nvPr>
            <p:ph idx="1"/>
          </p:nvPr>
        </p:nvSpPr>
        <p:spPr/>
        <p:txBody>
          <a:bodyPr/>
          <a:lstStyle/>
          <a:p>
            <a:r>
              <a:rPr lang="en-US" b="1" dirty="0">
                <a:solidFill>
                  <a:srgbClr val="002060"/>
                </a:solidFill>
              </a:rPr>
              <a:t>Generally requires intervention by service providers</a:t>
            </a:r>
          </a:p>
          <a:p>
            <a:r>
              <a:rPr lang="en-US" b="1" dirty="0">
                <a:solidFill>
                  <a:srgbClr val="002060"/>
                </a:solidFill>
              </a:rPr>
              <a:t>Often relates to a change in the underlying organization operating approach </a:t>
            </a:r>
          </a:p>
          <a:p>
            <a:r>
              <a:rPr lang="en-US" b="1" dirty="0">
                <a:solidFill>
                  <a:srgbClr val="002060"/>
                </a:solidFill>
              </a:rPr>
              <a:t>And more fundamentally, to the framework within which decisions are made.</a:t>
            </a:r>
          </a:p>
          <a:p>
            <a:endParaRPr lang="en-GB" dirty="0"/>
          </a:p>
        </p:txBody>
      </p:sp>
    </p:spTree>
    <p:extLst>
      <p:ext uri="{BB962C8B-B14F-4D97-AF65-F5344CB8AC3E}">
        <p14:creationId xmlns:p14="http://schemas.microsoft.com/office/powerpoint/2010/main" val="24185991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0929F-0972-4463-AAE4-4153C8EDF2A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40D3B40-D5BC-4861-AD02-9757AAC57363}"/>
              </a:ext>
            </a:extLst>
          </p:cNvPr>
          <p:cNvSpPr>
            <a:spLocks noGrp="1"/>
          </p:cNvSpPr>
          <p:nvPr>
            <p:ph idx="1"/>
          </p:nvPr>
        </p:nvSpPr>
        <p:spPr/>
        <p:txBody>
          <a:bodyPr/>
          <a:lstStyle/>
          <a:p>
            <a:r>
              <a:rPr lang="en-US" b="1" dirty="0">
                <a:solidFill>
                  <a:srgbClr val="002060"/>
                </a:solidFill>
              </a:rPr>
              <a:t>Structural barriers can feel like limitations to members of a community</a:t>
            </a:r>
          </a:p>
          <a:p>
            <a:r>
              <a:rPr lang="en-US" b="1" dirty="0">
                <a:solidFill>
                  <a:srgbClr val="002060"/>
                </a:solidFill>
              </a:rPr>
              <a:t>Greater emphasis on localism can bring control back to the people, allowing them to address structural barriers</a:t>
            </a:r>
          </a:p>
          <a:p>
            <a:r>
              <a:rPr lang="en-US" b="1" dirty="0">
                <a:solidFill>
                  <a:srgbClr val="002060"/>
                </a:solidFill>
              </a:rPr>
              <a:t>Local currencies.</a:t>
            </a:r>
            <a:endParaRPr lang="en-GB" b="1" dirty="0">
              <a:solidFill>
                <a:srgbClr val="002060"/>
              </a:solidFill>
            </a:endParaRPr>
          </a:p>
        </p:txBody>
      </p:sp>
    </p:spTree>
    <p:extLst>
      <p:ext uri="{BB962C8B-B14F-4D97-AF65-F5344CB8AC3E}">
        <p14:creationId xmlns:p14="http://schemas.microsoft.com/office/powerpoint/2010/main" val="323480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22B5055-385F-428C-B9D6-0836C82FDCB0}"/>
              </a:ext>
            </a:extLst>
          </p:cNvPr>
          <p:cNvSpPr/>
          <p:nvPr/>
        </p:nvSpPr>
        <p:spPr>
          <a:xfrm>
            <a:off x="0" y="116632"/>
            <a:ext cx="9036496" cy="6555641"/>
          </a:xfrm>
          <a:prstGeom prst="rect">
            <a:avLst/>
          </a:prstGeom>
        </p:spPr>
        <p:txBody>
          <a:bodyPr wrap="square">
            <a:spAutoFit/>
          </a:bodyPr>
          <a:lstStyle/>
          <a:p>
            <a:r>
              <a:rPr lang="en-US" sz="2800" b="1" dirty="0">
                <a:solidFill>
                  <a:srgbClr val="002060"/>
                </a:solidFill>
              </a:rPr>
              <a:t> “As long as the people of your culture are convinced that the world belongs to them and that their divinely-appointed destiny is to conquer and rule it, then they are of course going to go on acting the way they’ve been acting for the past ten thousand years… You can’t change these things with laws. You must change people’s minds. And you can’t just root out a harmful complex of ideas and leave a void behind; you have to give people something that is as meaningful as what they’ve lost – something that makes better sense than the old horror of Man Supreme, wiping out everything on the planet that doesn’t serve his needs directly or indirectly.”</a:t>
            </a:r>
          </a:p>
          <a:p>
            <a:endParaRPr lang="en-US" sz="2800" b="1" dirty="0">
              <a:solidFill>
                <a:srgbClr val="002060"/>
              </a:solidFill>
            </a:endParaRPr>
          </a:p>
          <a:p>
            <a:r>
              <a:rPr lang="en-US" sz="2800" b="1" dirty="0">
                <a:solidFill>
                  <a:srgbClr val="002060"/>
                </a:solidFill>
              </a:rPr>
              <a:t>Daniel Quinn </a:t>
            </a:r>
            <a:r>
              <a:rPr lang="en-US" sz="2800" b="1" i="1" dirty="0">
                <a:solidFill>
                  <a:srgbClr val="002060"/>
                </a:solidFill>
              </a:rPr>
              <a:t>Ismael: An Adventure of Mind and Spirit </a:t>
            </a:r>
            <a:r>
              <a:rPr lang="en-US" sz="2800" b="1" dirty="0">
                <a:solidFill>
                  <a:srgbClr val="002060"/>
                </a:solidFill>
              </a:rPr>
              <a:t>(Quinn 1992, p. 249).  </a:t>
            </a:r>
          </a:p>
        </p:txBody>
      </p:sp>
    </p:spTree>
    <p:extLst>
      <p:ext uri="{BB962C8B-B14F-4D97-AF65-F5344CB8AC3E}">
        <p14:creationId xmlns:p14="http://schemas.microsoft.com/office/powerpoint/2010/main" val="3699525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BC65-C3AA-4B1B-A495-A15C635B7F71}"/>
              </a:ext>
            </a:extLst>
          </p:cNvPr>
          <p:cNvSpPr>
            <a:spLocks noGrp="1"/>
          </p:cNvSpPr>
          <p:nvPr>
            <p:ph type="title"/>
          </p:nvPr>
        </p:nvSpPr>
        <p:spPr/>
        <p:txBody>
          <a:bodyPr/>
          <a:lstStyle/>
          <a:p>
            <a:r>
              <a:rPr lang="en-US" b="1" dirty="0">
                <a:solidFill>
                  <a:srgbClr val="002060"/>
                </a:solidFill>
              </a:rPr>
              <a:t>Slaying the seven dragons </a:t>
            </a:r>
            <a:endParaRPr lang="en-GB" b="1" dirty="0">
              <a:solidFill>
                <a:srgbClr val="002060"/>
              </a:solidFill>
            </a:endParaRPr>
          </a:p>
        </p:txBody>
      </p:sp>
      <p:sp>
        <p:nvSpPr>
          <p:cNvPr id="3" name="Content Placeholder 2">
            <a:extLst>
              <a:ext uri="{FF2B5EF4-FFF2-40B4-BE49-F238E27FC236}">
                <a16:creationId xmlns:a16="http://schemas.microsoft.com/office/drawing/2014/main" id="{58C8C47D-25CE-4F69-92E1-6777DA3994C4}"/>
              </a:ext>
            </a:extLst>
          </p:cNvPr>
          <p:cNvSpPr>
            <a:spLocks noGrp="1"/>
          </p:cNvSpPr>
          <p:nvPr>
            <p:ph idx="1"/>
          </p:nvPr>
        </p:nvSpPr>
        <p:spPr/>
        <p:txBody>
          <a:bodyPr/>
          <a:lstStyle/>
          <a:p>
            <a:r>
              <a:rPr lang="en-US" b="1" dirty="0">
                <a:solidFill>
                  <a:srgbClr val="002060"/>
                </a:solidFill>
              </a:rPr>
              <a:t>Five swords needed:</a:t>
            </a:r>
          </a:p>
          <a:p>
            <a:r>
              <a:rPr lang="en-US" b="1" dirty="0">
                <a:solidFill>
                  <a:srgbClr val="002060"/>
                </a:solidFill>
              </a:rPr>
              <a:t>1. Reliable information</a:t>
            </a:r>
          </a:p>
          <a:p>
            <a:r>
              <a:rPr lang="en-US" b="1" dirty="0">
                <a:solidFill>
                  <a:srgbClr val="002060"/>
                </a:solidFill>
              </a:rPr>
              <a:t>2. Education</a:t>
            </a:r>
          </a:p>
          <a:p>
            <a:r>
              <a:rPr lang="en-GB" b="1" dirty="0">
                <a:solidFill>
                  <a:srgbClr val="002060"/>
                </a:solidFill>
              </a:rPr>
              <a:t>3. A functioning society</a:t>
            </a:r>
          </a:p>
          <a:p>
            <a:r>
              <a:rPr lang="en-GB" b="1" dirty="0">
                <a:solidFill>
                  <a:srgbClr val="002060"/>
                </a:solidFill>
              </a:rPr>
              <a:t>4. Incentivization</a:t>
            </a:r>
          </a:p>
          <a:p>
            <a:r>
              <a:rPr lang="en-GB" b="1" dirty="0">
                <a:solidFill>
                  <a:srgbClr val="002060"/>
                </a:solidFill>
              </a:rPr>
              <a:t>5. Positive (challenge) messaging.</a:t>
            </a:r>
          </a:p>
        </p:txBody>
      </p:sp>
    </p:spTree>
    <p:extLst>
      <p:ext uri="{BB962C8B-B14F-4D97-AF65-F5344CB8AC3E}">
        <p14:creationId xmlns:p14="http://schemas.microsoft.com/office/powerpoint/2010/main" val="350220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77CF062-B8B8-497C-90A5-1CDEF208EF5C}"/>
              </a:ext>
            </a:extLst>
          </p:cNvPr>
          <p:cNvSpPr>
            <a:spLocks noGrp="1"/>
          </p:cNvSpPr>
          <p:nvPr>
            <p:ph type="title"/>
          </p:nvPr>
        </p:nvSpPr>
        <p:spPr/>
        <p:txBody>
          <a:bodyPr/>
          <a:lstStyle/>
          <a:p>
            <a:r>
              <a:rPr lang="en-US" b="1" dirty="0">
                <a:solidFill>
                  <a:srgbClr val="002060"/>
                </a:solidFill>
              </a:rPr>
              <a:t>Barriers vs limitations</a:t>
            </a:r>
            <a:endParaRPr lang="en-GB" b="1" dirty="0">
              <a:solidFill>
                <a:srgbClr val="002060"/>
              </a:solidFill>
            </a:endParaRPr>
          </a:p>
        </p:txBody>
      </p:sp>
      <p:sp>
        <p:nvSpPr>
          <p:cNvPr id="4" name="Content Placeholder 3">
            <a:extLst>
              <a:ext uri="{FF2B5EF4-FFF2-40B4-BE49-F238E27FC236}">
                <a16:creationId xmlns:a16="http://schemas.microsoft.com/office/drawing/2014/main" id="{B4ADF298-9A95-4170-87E0-C6910F79B71B}"/>
              </a:ext>
            </a:extLst>
          </p:cNvPr>
          <p:cNvSpPr>
            <a:spLocks noGrp="1"/>
          </p:cNvSpPr>
          <p:nvPr>
            <p:ph idx="1"/>
          </p:nvPr>
        </p:nvSpPr>
        <p:spPr/>
        <p:txBody>
          <a:bodyPr/>
          <a:lstStyle/>
          <a:p>
            <a:r>
              <a:rPr lang="en-US" sz="3600" b="1" dirty="0">
                <a:solidFill>
                  <a:srgbClr val="002060"/>
                </a:solidFill>
              </a:rPr>
              <a:t>Limitations</a:t>
            </a:r>
            <a:r>
              <a:rPr lang="en-US" b="1" dirty="0">
                <a:solidFill>
                  <a:srgbClr val="002060"/>
                </a:solidFill>
              </a:rPr>
              <a:t>: absolute thresholds beyond which existing activities cannot be maintained</a:t>
            </a:r>
          </a:p>
          <a:p>
            <a:r>
              <a:rPr lang="en-US" sz="3600" b="1" dirty="0">
                <a:solidFill>
                  <a:srgbClr val="002060"/>
                </a:solidFill>
              </a:rPr>
              <a:t>Barriers</a:t>
            </a:r>
            <a:r>
              <a:rPr lang="en-US" b="1" dirty="0">
                <a:solidFill>
                  <a:srgbClr val="002060"/>
                </a:solidFill>
              </a:rPr>
              <a:t>: obstacles that can be overcome with concerted effort and a change in thinking. </a:t>
            </a:r>
            <a:endParaRPr lang="en-GB" b="1" dirty="0">
              <a:solidFill>
                <a:srgbClr val="002060"/>
              </a:solidFill>
            </a:endParaRPr>
          </a:p>
        </p:txBody>
      </p:sp>
    </p:spTree>
    <p:extLst>
      <p:ext uri="{BB962C8B-B14F-4D97-AF65-F5344CB8AC3E}">
        <p14:creationId xmlns:p14="http://schemas.microsoft.com/office/powerpoint/2010/main" val="2778521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7080-8FD6-47B0-BE63-4D52694D11AB}"/>
              </a:ext>
            </a:extLst>
          </p:cNvPr>
          <p:cNvSpPr>
            <a:spLocks noGrp="1"/>
          </p:cNvSpPr>
          <p:nvPr>
            <p:ph type="title"/>
          </p:nvPr>
        </p:nvSpPr>
        <p:spPr/>
        <p:txBody>
          <a:bodyPr/>
          <a:lstStyle/>
          <a:p>
            <a:r>
              <a:rPr lang="en-GB" b="1" dirty="0"/>
              <a:t>Glass half empty, half full</a:t>
            </a:r>
          </a:p>
        </p:txBody>
      </p:sp>
      <p:sp>
        <p:nvSpPr>
          <p:cNvPr id="4" name="Content Placeholder 3">
            <a:extLst>
              <a:ext uri="{FF2B5EF4-FFF2-40B4-BE49-F238E27FC236}">
                <a16:creationId xmlns:a16="http://schemas.microsoft.com/office/drawing/2014/main" id="{38082AE4-38B5-4A9B-AD1B-1AA7EAA572F5}"/>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06495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A46BC-DF6E-4108-B48D-ED0E2C9A3257}"/>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73D6E3C-88A5-4834-BFD8-9D62D21D2842}"/>
              </a:ext>
            </a:extLst>
          </p:cNvPr>
          <p:cNvSpPr>
            <a:spLocks noGrp="1"/>
          </p:cNvSpPr>
          <p:nvPr>
            <p:ph idx="1"/>
          </p:nvPr>
        </p:nvSpPr>
        <p:spPr>
          <a:xfrm>
            <a:off x="457200" y="764704"/>
            <a:ext cx="8229600" cy="4497363"/>
          </a:xfrm>
        </p:spPr>
        <p:txBody>
          <a:bodyPr/>
          <a:lstStyle/>
          <a:p>
            <a:r>
              <a:rPr lang="en-GB" sz="3600" b="1" dirty="0"/>
              <a:t>“If perception is wholly dependant on context, then stripping away context is a strategy of doubtful value”</a:t>
            </a:r>
          </a:p>
          <a:p>
            <a:pPr marL="0" indent="0">
              <a:buNone/>
            </a:pPr>
            <a:r>
              <a:rPr lang="en-GB" dirty="0"/>
              <a:t>					Karl Popper</a:t>
            </a:r>
          </a:p>
        </p:txBody>
      </p:sp>
    </p:spTree>
    <p:extLst>
      <p:ext uri="{BB962C8B-B14F-4D97-AF65-F5344CB8AC3E}">
        <p14:creationId xmlns:p14="http://schemas.microsoft.com/office/powerpoint/2010/main" val="100086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A10B-2B52-47A7-8303-42F205B01BA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A4E7CB1-F7F0-45BA-8112-712510FB33E9}"/>
              </a:ext>
            </a:extLst>
          </p:cNvPr>
          <p:cNvSpPr>
            <a:spLocks noGrp="1"/>
          </p:cNvSpPr>
          <p:nvPr>
            <p:ph idx="1"/>
          </p:nvPr>
        </p:nvSpPr>
        <p:spPr/>
        <p:txBody>
          <a:bodyPr/>
          <a:lstStyle/>
          <a:p>
            <a:r>
              <a:rPr lang="en-GB" b="1" dirty="0"/>
              <a:t>Only by recognizing barriers can we overcome them</a:t>
            </a:r>
          </a:p>
          <a:p>
            <a:r>
              <a:rPr lang="en-GB" b="1" dirty="0"/>
              <a:t>So lets tease these apart.</a:t>
            </a:r>
          </a:p>
        </p:txBody>
      </p:sp>
    </p:spTree>
    <p:extLst>
      <p:ext uri="{BB962C8B-B14F-4D97-AF65-F5344CB8AC3E}">
        <p14:creationId xmlns:p14="http://schemas.microsoft.com/office/powerpoint/2010/main" val="304942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46E6D8-8204-4A68-88B8-A965488BA712}"/>
              </a:ext>
            </a:extLst>
          </p:cNvPr>
          <p:cNvSpPr>
            <a:spLocks noGrp="1"/>
          </p:cNvSpPr>
          <p:nvPr>
            <p:ph type="title"/>
          </p:nvPr>
        </p:nvSpPr>
        <p:spPr/>
        <p:txBody>
          <a:bodyPr/>
          <a:lstStyle/>
          <a:p>
            <a:r>
              <a:rPr lang="en-US" b="1" dirty="0"/>
              <a:t>Three types of barriers</a:t>
            </a:r>
            <a:endParaRPr lang="en-GB" b="1" dirty="0"/>
          </a:p>
        </p:txBody>
      </p:sp>
      <p:sp>
        <p:nvSpPr>
          <p:cNvPr id="6" name="Content Placeholder 5">
            <a:extLst>
              <a:ext uri="{FF2B5EF4-FFF2-40B4-BE49-F238E27FC236}">
                <a16:creationId xmlns:a16="http://schemas.microsoft.com/office/drawing/2014/main" id="{E355C7D3-3A2D-4401-9B74-84C0795D663D}"/>
              </a:ext>
            </a:extLst>
          </p:cNvPr>
          <p:cNvSpPr>
            <a:spLocks noGrp="1"/>
          </p:cNvSpPr>
          <p:nvPr>
            <p:ph idx="1"/>
          </p:nvPr>
        </p:nvSpPr>
        <p:spPr/>
        <p:txBody>
          <a:bodyPr>
            <a:normAutofit/>
          </a:bodyPr>
          <a:lstStyle/>
          <a:p>
            <a:r>
              <a:rPr lang="en-US" sz="3600" b="1" dirty="0"/>
              <a:t>Philosophical barriers</a:t>
            </a:r>
          </a:p>
          <a:p>
            <a:r>
              <a:rPr lang="en-US" sz="3600" b="1" dirty="0"/>
              <a:t>Structural barriers</a:t>
            </a:r>
          </a:p>
          <a:p>
            <a:r>
              <a:rPr lang="en-US" sz="3600" b="1" dirty="0"/>
              <a:t>Psychological barriers</a:t>
            </a:r>
            <a:endParaRPr lang="en-GB" sz="3600" b="1" dirty="0"/>
          </a:p>
        </p:txBody>
      </p:sp>
    </p:spTree>
    <p:extLst>
      <p:ext uri="{BB962C8B-B14F-4D97-AF65-F5344CB8AC3E}">
        <p14:creationId xmlns:p14="http://schemas.microsoft.com/office/powerpoint/2010/main" val="3381250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4720</TotalTime>
  <Words>1213</Words>
  <Application>Microsoft Office PowerPoint</Application>
  <PresentationFormat>On-screen Show (4:3)</PresentationFormat>
  <Paragraphs>146</Paragraphs>
  <Slides>40</Slides>
  <Notes>2</Notes>
  <HiddenSlides>0</HiddenSlides>
  <MMClips>0</MMClips>
  <ScaleCrop>false</ScaleCrop>
  <HeadingPairs>
    <vt:vector size="6" baseType="variant">
      <vt:variant>
        <vt:lpstr>Fonts Used</vt:lpstr>
      </vt:variant>
      <vt:variant>
        <vt:i4>5</vt:i4>
      </vt:variant>
      <vt:variant>
        <vt:lpstr>Theme</vt:lpstr>
      </vt:variant>
      <vt:variant>
        <vt:i4>10</vt:i4>
      </vt:variant>
      <vt:variant>
        <vt:lpstr>Slide Titles</vt:lpstr>
      </vt:variant>
      <vt:variant>
        <vt:i4>40</vt:i4>
      </vt:variant>
    </vt:vector>
  </HeadingPairs>
  <TitlesOfParts>
    <vt:vector size="55" baseType="lpstr">
      <vt:lpstr>Arial</vt:lpstr>
      <vt:lpstr>Calibri</vt:lpstr>
      <vt:lpstr>Calibri Light</vt:lpstr>
      <vt:lpstr>Helvetica Neue</vt:lpstr>
      <vt:lpstr>Helvetica Neue Light</vt:lpstr>
      <vt:lpstr>Office Theme</vt:lpstr>
      <vt:lpstr>1_Office Theme</vt:lpstr>
      <vt:lpstr>2_Office Theme</vt:lpstr>
      <vt:lpstr>3_Office Theme</vt:lpstr>
      <vt:lpstr>4_Office Theme</vt:lpstr>
      <vt:lpstr>5_Office Theme</vt:lpstr>
      <vt:lpstr>17_Office Theme</vt:lpstr>
      <vt:lpstr>6_Office Theme</vt:lpstr>
      <vt:lpstr>7_Office Theme</vt:lpstr>
      <vt:lpstr>8_Office Theme</vt:lpstr>
      <vt:lpstr>BARRIERS TO TRANSITION</vt:lpstr>
      <vt:lpstr>Objectives</vt:lpstr>
      <vt:lpstr>PowerPoint Presentation</vt:lpstr>
      <vt:lpstr>PowerPoint Presentation</vt:lpstr>
      <vt:lpstr>Barriers vs limitations</vt:lpstr>
      <vt:lpstr>Glass half empty, half full</vt:lpstr>
      <vt:lpstr>PowerPoint Presentation</vt:lpstr>
      <vt:lpstr>PowerPoint Presentation</vt:lpstr>
      <vt:lpstr>Three types of barriers</vt:lpstr>
      <vt:lpstr>Philosophical barriers</vt:lpstr>
      <vt:lpstr>PowerPoint Presentation</vt:lpstr>
      <vt:lpstr>2. Failure to embrace emergence</vt:lpstr>
      <vt:lpstr>The Homo habilis problem</vt:lpstr>
      <vt:lpstr>3. We fail to listen to feedback</vt:lpstr>
      <vt:lpstr>PowerPoint Presentation</vt:lpstr>
      <vt:lpstr>PowerPoint Presentation</vt:lpstr>
      <vt:lpstr>4. Our emphasis on optimizing everything for our own gains</vt:lpstr>
      <vt:lpstr>GDP equates to wellbeing mantra</vt:lpstr>
      <vt:lpstr>5. Values, morals, motives and ethics</vt:lpstr>
      <vt:lpstr>Challenge the language of use and abuse</vt:lpstr>
      <vt:lpstr>PowerPoint Presentation</vt:lpstr>
      <vt:lpstr>Structural barriers</vt:lpstr>
      <vt:lpstr>Other more pernicious examples</vt:lpstr>
      <vt:lpstr>Psychological barriers to change: the seven dragons (Gifford, 2011)</vt:lpstr>
      <vt:lpstr>Settlerdom</vt:lpstr>
      <vt:lpstr>Externalizing the costs</vt:lpstr>
      <vt:lpstr>What you don’t know won’t hurt you…</vt:lpstr>
      <vt:lpstr>The Seven Dragons</vt:lpstr>
      <vt:lpstr>Reinforced philosophy</vt:lpstr>
      <vt:lpstr>Tensions between worldviews</vt:lpstr>
      <vt:lpstr>PowerPoint Presentation</vt:lpstr>
      <vt:lpstr>PowerPoint Presentation</vt:lpstr>
      <vt:lpstr>PowerPoint Presentation</vt:lpstr>
      <vt:lpstr>PowerPoint Presentation</vt:lpstr>
      <vt:lpstr>Note: These barriers are always exploited by those opposing change!</vt:lpstr>
      <vt:lpstr>Slaying the dragons</vt:lpstr>
      <vt:lpstr>The five philosophical barriers</vt:lpstr>
      <vt:lpstr>2. Structural barriers</vt:lpstr>
      <vt:lpstr>PowerPoint Presentation</vt:lpstr>
      <vt:lpstr>Slaying the seven dragons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Economics: Context, Challenges and Opportunities for the 21st Century Practitioner</dc:title>
  <dc:creator>krskene</dc:creator>
  <cp:lastModifiedBy>Keith Skene</cp:lastModifiedBy>
  <cp:revision>104</cp:revision>
  <dcterms:created xsi:type="dcterms:W3CDTF">2015-03-19T13:54:40Z</dcterms:created>
  <dcterms:modified xsi:type="dcterms:W3CDTF">2019-11-21T12:55:18Z</dcterms:modified>
</cp:coreProperties>
</file>